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92" r:id="rId3"/>
    <p:sldId id="260" r:id="rId4"/>
    <p:sldId id="261" r:id="rId5"/>
    <p:sldId id="262" r:id="rId6"/>
    <p:sldId id="293" r:id="rId7"/>
    <p:sldId id="294" r:id="rId8"/>
    <p:sldId id="295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>
      <p:cViewPr varScale="1">
        <p:scale>
          <a:sx n="81" d="100"/>
          <a:sy n="81" d="100"/>
        </p:scale>
        <p:origin x="67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E3B9E-B71A-4417-B7F5-3D8CD7FFEEE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90AF5-9850-45D7-8D7E-2EF5EADE0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4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House Keeping Matters</a:t>
            </a:r>
          </a:p>
          <a:p>
            <a:r>
              <a:rPr lang="en-US" dirty="0"/>
              <a:t>Future Facility Directors Conferences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90AF5-9850-45D7-8D7E-2EF5EADE0F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06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House Keeping Matters</a:t>
            </a:r>
          </a:p>
          <a:p>
            <a:r>
              <a:rPr lang="en-US" dirty="0"/>
              <a:t>Future Facility Directors Conferences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690AF5-9850-45D7-8D7E-2EF5EADE0F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70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‘Public funds’ means any money or property owned by the 14 State or a political subdivision thereof, regardless of form and 15 whether in specie or otherwise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90AF5-9850-45D7-8D7E-2EF5EADE0F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0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handle open and unopened bids/proposals – Dispose of unopened bids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90AF5-9850-45D7-8D7E-2EF5EADE0F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26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7AAEB-DA85-4818-960B-FBD7BFD67089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197CF-0FC0-4B4D-B007-B9D4395F4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0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EE16F-698C-40C0-8D9D-0A025037E907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EF01-5A29-4BEA-B5DB-1914DD2BF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0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5AB9-E638-4D9C-B515-9867734CBD5B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72044-B977-4D82-9F48-5D621D552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5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50A0E-3017-4582-8E99-73507D18BA5C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671BA-1F99-44D2-82F5-C1C3FD8A8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6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03FA1-1233-4921-A8F1-545BFC36891E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B9928-F0BC-468E-9CEB-25667C0F1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8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F3BE5-2942-4AC8-87E1-FB5A682735F0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33087-A886-4906-9A5D-19438732E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5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6015B-D744-48DD-9411-E7745B204324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229A2-96E3-4B63-B347-4C88CF996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9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80B73-D295-4A56-BBE8-3F5711D4BD01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4FB9B-10DD-4C17-87F4-1D0EDB225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2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58EC-D6A1-4A8B-96DC-08E57C851F6C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7DF3A-1ADC-4FA6-89BB-9B614B007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1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45A96-ACFE-4EBE-815A-C7DA78423D33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68DC8-BF1B-4CCB-99A5-44F240916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9F420-89DC-42B6-801E-814FD0343476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7A5D7-9087-466A-8F71-047772C82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7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CF6220-07A9-4698-90D7-035D41DE57A5}" type="datetimeFigureOut">
              <a:rPr lang="en-US"/>
              <a:pPr>
                <a:defRPr/>
              </a:pPr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5539E5-E3D2-483F-A4AD-45BCE4589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C:\Users\dbsalley\AppData\Local\Microsoft\Windows\Temporary Internet Files\Content.Outlook\2GRG58NI\PPBanner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29313"/>
            <a:ext cx="91440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lr.sc.gov/clb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WELCOME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10000"/>
            <a:ext cx="6400800" cy="12954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John St. C. White, PE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Materials Management Officer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LEGISLATIVE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10000"/>
            <a:ext cx="6400800" cy="12954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John St. C. White, PE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Materials Management Officer</a:t>
            </a:r>
          </a:p>
        </p:txBody>
      </p:sp>
    </p:spTree>
    <p:extLst>
      <p:ext uri="{BB962C8B-B14F-4D97-AF65-F5344CB8AC3E}">
        <p14:creationId xmlns:p14="http://schemas.microsoft.com/office/powerpoint/2010/main" val="29583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S314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Higher Education Permanent Improvement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Started as an amendment to add Chapter 157 to Title 59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Changed to be an amendment of Chapter 47 of Title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Passed Senate on 5/10/2023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Pending in House Ways &amp; Means</a:t>
            </a:r>
          </a:p>
        </p:txBody>
      </p:sp>
    </p:spTree>
    <p:extLst>
      <p:ext uri="{BB962C8B-B14F-4D97-AF65-F5344CB8AC3E}">
        <p14:creationId xmlns:p14="http://schemas.microsoft.com/office/powerpoint/2010/main" val="1195812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0574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S314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What Does It Do?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</a:rPr>
              <a:t>Codifies PIP Limit of $100K for State Agencies</a:t>
            </a:r>
          </a:p>
          <a:p>
            <a:r>
              <a:rPr lang="en-US" sz="2800" dirty="0">
                <a:solidFill>
                  <a:schemeClr val="tx2"/>
                </a:solidFill>
              </a:rPr>
              <a:t>Codifies PIP Limit of $5 Million for Research Universities</a:t>
            </a:r>
          </a:p>
          <a:p>
            <a:r>
              <a:rPr lang="en-US" sz="2800" dirty="0">
                <a:solidFill>
                  <a:schemeClr val="tx2"/>
                </a:solidFill>
              </a:rPr>
              <a:t>Codifies PIP Limit of $2.5 Million for Institutions of Higher Learning</a:t>
            </a:r>
          </a:p>
          <a:p>
            <a:r>
              <a:rPr lang="en-US" sz="2800" dirty="0">
                <a:solidFill>
                  <a:schemeClr val="tx2"/>
                </a:solidFill>
              </a:rPr>
              <a:t>More flexibility in hiring A/E before JBRC review</a:t>
            </a:r>
          </a:p>
          <a:p>
            <a:r>
              <a:rPr lang="en-US" sz="2800" dirty="0">
                <a:solidFill>
                  <a:schemeClr val="tx2"/>
                </a:solidFill>
              </a:rPr>
              <a:t>Gifts</a:t>
            </a:r>
          </a:p>
        </p:txBody>
      </p:sp>
    </p:spTree>
    <p:extLst>
      <p:ext uri="{BB962C8B-B14F-4D97-AF65-F5344CB8AC3E}">
        <p14:creationId xmlns:p14="http://schemas.microsoft.com/office/powerpoint/2010/main" val="15650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Proviso 117.136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Establishes PIP limits for institutions of higher learning that exceed limits in Chapter 47, Title 2</a:t>
            </a:r>
          </a:p>
          <a:p>
            <a:r>
              <a:rPr lang="en-US" dirty="0">
                <a:solidFill>
                  <a:schemeClr val="tx2"/>
                </a:solidFill>
              </a:rPr>
              <a:t>Report to CHE, JBRC, and SFAA by November 15 of Current Fiscal Year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79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2594-5950-BFB8-8C01-C97A5E0B5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H4115</a:t>
            </a:r>
            <a:br>
              <a:rPr lang="en-US" dirty="0"/>
            </a:br>
            <a:r>
              <a:rPr lang="en-US" dirty="0"/>
              <a:t>Contractor Licensing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103D8-2D6D-9977-3786-0703EE76B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https://www.llr.sc.gov/clb/</a:t>
            </a:r>
            <a:r>
              <a:rPr lang="en-US" dirty="0"/>
              <a:t> </a:t>
            </a:r>
          </a:p>
          <a:p>
            <a:r>
              <a:rPr lang="en-US" dirty="0"/>
              <a:t>License required on projects &gt; $10,000</a:t>
            </a:r>
          </a:p>
          <a:p>
            <a:r>
              <a:rPr lang="en-US" dirty="0"/>
              <a:t>Defines Ancillary Work</a:t>
            </a:r>
          </a:p>
          <a:p>
            <a:r>
              <a:rPr lang="en-US" dirty="0"/>
              <a:t>Revises Definition/Scope of </a:t>
            </a:r>
          </a:p>
          <a:p>
            <a:pPr lvl="1"/>
            <a:r>
              <a:rPr lang="en-US" dirty="0"/>
              <a:t>General Contractor – Building</a:t>
            </a:r>
          </a:p>
          <a:p>
            <a:pPr lvl="1"/>
            <a:r>
              <a:rPr lang="en-US" dirty="0"/>
              <a:t>General Contractor – Highway – Bridges</a:t>
            </a:r>
          </a:p>
          <a:p>
            <a:pPr lvl="1"/>
            <a:r>
              <a:rPr lang="en-US" dirty="0"/>
              <a:t>General Contractor – Highway – Paving</a:t>
            </a:r>
          </a:p>
          <a:p>
            <a:pPr lvl="1"/>
            <a:r>
              <a:rPr lang="en-US" dirty="0"/>
              <a:t>General Contractors-Specialty - Marine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975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CCD8E-28D7-E31D-8066-DE2F0B09F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110DF-772F-403D-AF59-9CCB23AB8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/>
              <a:t>Revises Definition/Scope of </a:t>
            </a:r>
          </a:p>
          <a:p>
            <a:pPr lvl="1"/>
            <a:r>
              <a:rPr lang="en-US" dirty="0"/>
              <a:t>General Contractors-Specialty – Masonry</a:t>
            </a:r>
          </a:p>
          <a:p>
            <a:pPr lvl="1"/>
            <a:r>
              <a:rPr lang="en-US" dirty="0"/>
              <a:t>General Contractors-Specialty - Pre-engineered Metal Buildings</a:t>
            </a:r>
          </a:p>
          <a:p>
            <a:pPr lvl="1"/>
            <a:r>
              <a:rPr lang="en-US" dirty="0"/>
              <a:t>General Contractors-Specialty – Glass &amp; Glazing</a:t>
            </a:r>
          </a:p>
          <a:p>
            <a:pPr lvl="1"/>
            <a:r>
              <a:rPr lang="en-US" dirty="0"/>
              <a:t>Mechanical Contractors - Air Conditioning</a:t>
            </a:r>
          </a:p>
          <a:p>
            <a:pPr lvl="1"/>
            <a:r>
              <a:rPr lang="en-US" dirty="0"/>
              <a:t>Mechanical Contractors - Heating</a:t>
            </a:r>
          </a:p>
          <a:p>
            <a:pPr lvl="1"/>
            <a:r>
              <a:rPr lang="en-US" dirty="0"/>
              <a:t>Mechanical Contractors - Packaged Equipment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56196-2B45-57AB-0F52-AB47DB3A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3CC52-FFE2-ECCA-AC69-97F7E7ACE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/>
              <a:t>Replaces</a:t>
            </a:r>
          </a:p>
          <a:p>
            <a:pPr lvl="1"/>
            <a:r>
              <a:rPr lang="en-US" dirty="0"/>
              <a:t>General Contractors-Specialty – Interior Renovation with Nonstructural Renovation</a:t>
            </a:r>
          </a:p>
          <a:p>
            <a:pPr lvl="1"/>
            <a:r>
              <a:rPr lang="en-US" dirty="0"/>
              <a:t>General Contractors-Specialty – General Roofing and Specialty Roofing with Roofing</a:t>
            </a:r>
          </a:p>
          <a:p>
            <a:pPr lvl="1"/>
            <a:r>
              <a:rPr lang="en-US" dirty="0"/>
              <a:t>General Contractors-Specialty – Structural Shapes with Miscellaneous Metals</a:t>
            </a:r>
          </a:p>
        </p:txBody>
      </p:sp>
    </p:spTree>
    <p:extLst>
      <p:ext uri="{BB962C8B-B14F-4D97-AF65-F5344CB8AC3E}">
        <p14:creationId xmlns:p14="http://schemas.microsoft.com/office/powerpoint/2010/main" val="2582265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Proviso 117-155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Job Order Contracting Pilot Program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D2B94FE-9A85-E2D0-9081-A3F992DAF6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00081"/>
      </p:ext>
    </p:extLst>
  </p:cSld>
  <p:clrMapOvr>
    <a:masterClrMapping/>
  </p:clrMapOvr>
</p:sld>
</file>

<file path=ppt/theme/theme1.xml><?xml version="1.0" encoding="utf-8"?>
<a:theme xmlns:a="http://schemas.openxmlformats.org/drawingml/2006/main" name="DPS PP template 0105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DPS PP Template 010517</Template>
  <TotalTime>673</TotalTime>
  <Words>333</Words>
  <Application>Microsoft Office PowerPoint</Application>
  <PresentationFormat>On-screen Show (4:3)</PresentationFormat>
  <Paragraphs>53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DPS PP template 010517</vt:lpstr>
      <vt:lpstr>WELCOME</vt:lpstr>
      <vt:lpstr>LEGISLATIVE UPDATE</vt:lpstr>
      <vt:lpstr>S314 Higher Education Permanent Improvement Projects</vt:lpstr>
      <vt:lpstr>S314 What Does It Do? </vt:lpstr>
      <vt:lpstr>Proviso 117.136</vt:lpstr>
      <vt:lpstr>H4115 Contractor Licensing</vt:lpstr>
      <vt:lpstr>PowerPoint Presentation</vt:lpstr>
      <vt:lpstr>PowerPoint Presentation</vt:lpstr>
      <vt:lpstr>Proviso 117-155 Job Order Contracting Pilot Program</vt:lpstr>
    </vt:vector>
  </TitlesOfParts>
  <Company>SC Budget and Control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John</dc:creator>
  <cp:lastModifiedBy>White, John</cp:lastModifiedBy>
  <cp:revision>35</cp:revision>
  <dcterms:created xsi:type="dcterms:W3CDTF">2019-04-26T19:46:36Z</dcterms:created>
  <dcterms:modified xsi:type="dcterms:W3CDTF">2023-10-16T19:43:26Z</dcterms:modified>
</cp:coreProperties>
</file>