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sldIdLst>
    <p:sldId id="256" r:id="rId2"/>
    <p:sldId id="302" r:id="rId3"/>
    <p:sldId id="303" r:id="rId4"/>
    <p:sldId id="305" r:id="rId5"/>
    <p:sldId id="299" r:id="rId6"/>
    <p:sldId id="310" r:id="rId7"/>
    <p:sldId id="311" r:id="rId8"/>
    <p:sldId id="306" r:id="rId9"/>
    <p:sldId id="314" r:id="rId10"/>
    <p:sldId id="315" r:id="rId11"/>
    <p:sldId id="316" r:id="rId12"/>
    <p:sldId id="317" r:id="rId13"/>
    <p:sldId id="300" r:id="rId14"/>
    <p:sldId id="307" r:id="rId15"/>
    <p:sldId id="319" r:id="rId16"/>
    <p:sldId id="298" r:id="rId17"/>
    <p:sldId id="304" r:id="rId18"/>
    <p:sldId id="309" r:id="rId19"/>
    <p:sldId id="318" r:id="rId20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3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76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8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3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0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6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8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0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24C01-DD68-4644-8798-14C6298D676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3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procurement.sc.gov/construction/ose-presentation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jpe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258" y="381000"/>
            <a:ext cx="7658100" cy="4034374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PREQUALIFICATION OF CONTRACTORS &amp; SUBCONTRACTORS</a:t>
            </a:r>
            <a:b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b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DESIGN-BID-BUILD</a:t>
            </a:r>
          </a:p>
        </p:txBody>
      </p:sp>
      <p:pic>
        <p:nvPicPr>
          <p:cNvPr id="1026" name="Picture 2" descr="C:\Users\dbsalley\AppData\Local\Microsoft\Windows\Temporary Internet Files\Content.Outlook\2GRG58NI\PPBann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56842A-F624-4EFF-85F2-E6001CD537C5}"/>
              </a:ext>
            </a:extLst>
          </p:cNvPr>
          <p:cNvSpPr/>
          <p:nvPr/>
        </p:nvSpPr>
        <p:spPr>
          <a:xfrm>
            <a:off x="782893" y="4724400"/>
            <a:ext cx="7543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Footlight MT Light" panose="0204060206030A020304" pitchFamily="18" charset="0"/>
                <a:cs typeface="Times New Roman" panose="02020603050405020304" pitchFamily="18" charset="0"/>
              </a:rPr>
              <a:t>Margaret Jordan, PE</a:t>
            </a:r>
          </a:p>
          <a:p>
            <a:pPr algn="ctr"/>
            <a:r>
              <a:rPr lang="en-US" sz="1600" b="1" dirty="0">
                <a:latin typeface="Footlight MT Light" panose="0204060206030A020304" pitchFamily="18" charset="0"/>
                <a:cs typeface="Times New Roman" panose="02020603050405020304" pitchFamily="18" charset="0"/>
              </a:rPr>
              <a:t>Deputy State Engineer</a:t>
            </a:r>
          </a:p>
          <a:p>
            <a:pPr algn="ctr"/>
            <a:r>
              <a:rPr lang="en-US" sz="1600" b="1" dirty="0">
                <a:latin typeface="Footlight MT Light" panose="0204060206030A020304" pitchFamily="18" charset="0"/>
                <a:cs typeface="Times New Roman" panose="02020603050405020304" pitchFamily="18" charset="0"/>
              </a:rPr>
              <a:t>Office of State Engineer</a:t>
            </a:r>
          </a:p>
        </p:txBody>
      </p:sp>
    </p:spTree>
    <p:extLst>
      <p:ext uri="{BB962C8B-B14F-4D97-AF65-F5344CB8AC3E}">
        <p14:creationId xmlns:p14="http://schemas.microsoft.com/office/powerpoint/2010/main" val="3412537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60D4C208-5218-4698-92CD-673BBCA4D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8CA7C8-54EC-47F4-9F9E-9F9D2D81E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065" y="203278"/>
            <a:ext cx="4999869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69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60D4C208-5218-4698-92CD-673BBCA4D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C710DB-E534-4B8B-9EBB-91E59EFA8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306" y="393969"/>
            <a:ext cx="5594094" cy="547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53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60D4C208-5218-4698-92CD-673BBCA4D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AF3B15-F7D8-4C49-8C89-A7E6161BD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40149"/>
            <a:ext cx="519565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8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645" y="1773494"/>
            <a:ext cx="7988710" cy="4267200"/>
          </a:xfrm>
        </p:spPr>
        <p:txBody>
          <a:bodyPr>
            <a:noAutofit/>
          </a:bodyPr>
          <a:lstStyle/>
          <a:p>
            <a:pPr algn="just">
              <a:buSzPct val="120000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Agency selection committee will evaluate all submittals from Contractors using the following evaluation criteria:</a:t>
            </a:r>
          </a:p>
          <a:p>
            <a:pPr algn="just">
              <a:buSzPct val="120000"/>
            </a:pP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 algn="just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performance;</a:t>
            </a:r>
          </a:p>
          <a:p>
            <a:pPr marL="457200" indent="-457200" algn="just">
              <a:spcBef>
                <a:spcPts val="0"/>
              </a:spcBef>
              <a:buSzPct val="100000"/>
              <a:buFont typeface="+mj-lt"/>
              <a:buAutoNum type="arabicPeriod" startAt="2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Ability of proposed personnel;</a:t>
            </a:r>
          </a:p>
          <a:p>
            <a:pPr marL="457200" indent="-457200" algn="just">
              <a:spcBef>
                <a:spcPts val="0"/>
              </a:spcBef>
              <a:buSzPct val="100000"/>
              <a:buFont typeface="+mj-lt"/>
              <a:buAutoNum type="arabicPeriod" startAt="2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information regarding the firm's ability to provide required bonding and insurance;</a:t>
            </a:r>
          </a:p>
          <a:p>
            <a:pPr marL="457200" indent="-457200" algn="just">
              <a:spcBef>
                <a:spcPts val="0"/>
              </a:spcBef>
              <a:buSzPct val="100000"/>
              <a:buFont typeface="+mj-lt"/>
              <a:buAutoNum type="arabicPeriod" startAt="2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 of the firm’s proposed office in relation to the project area;</a:t>
            </a:r>
          </a:p>
          <a:p>
            <a:pPr marL="457200" indent="-457200" algn="just">
              <a:spcBef>
                <a:spcPts val="0"/>
              </a:spcBef>
              <a:buSzPct val="100000"/>
              <a:buFont typeface="+mj-lt"/>
              <a:buAutoNum type="arabicPeriod" startAt="2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Contractor’s general project experience;</a:t>
            </a:r>
          </a:p>
          <a:p>
            <a:pPr marL="457200" indent="-457200" algn="just">
              <a:spcBef>
                <a:spcPts val="0"/>
              </a:spcBef>
              <a:buSzPct val="100000"/>
              <a:buFont typeface="+mj-lt"/>
              <a:buAutoNum type="arabicPeriod" startAt="2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 of state contracts awarded; and</a:t>
            </a:r>
          </a:p>
          <a:p>
            <a:pPr marL="457200" indent="-457200" algn="just">
              <a:spcBef>
                <a:spcPts val="0"/>
              </a:spcBef>
              <a:buSzPct val="100000"/>
              <a:buFont typeface="+mj-lt"/>
              <a:buAutoNum type="arabicPeriod" startAt="2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criteria included in the solicitation.</a:t>
            </a:r>
          </a:p>
        </p:txBody>
      </p:sp>
      <p:pic>
        <p:nvPicPr>
          <p:cNvPr id="5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60D4C208-5218-4698-92CD-673BBCA4D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6F0636D-A173-4718-9672-40119F29C529}"/>
              </a:ext>
            </a:extLst>
          </p:cNvPr>
          <p:cNvSpPr txBox="1">
            <a:spLocks/>
          </p:cNvSpPr>
          <p:nvPr/>
        </p:nvSpPr>
        <p:spPr>
          <a:xfrm>
            <a:off x="685800" y="179387"/>
            <a:ext cx="7988710" cy="1497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PREQUALIFICATION OF CONTRACTORS / SUBCONTRACTORS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DESIGN-BID-BUILD</a:t>
            </a:r>
          </a:p>
        </p:txBody>
      </p:sp>
    </p:spTree>
    <p:extLst>
      <p:ext uri="{BB962C8B-B14F-4D97-AF65-F5344CB8AC3E}">
        <p14:creationId xmlns:p14="http://schemas.microsoft.com/office/powerpoint/2010/main" val="17739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5" y="2160587"/>
            <a:ext cx="7543800" cy="3200400"/>
          </a:xfrm>
        </p:spPr>
        <p:txBody>
          <a:bodyPr>
            <a:noAutofit/>
          </a:bodyPr>
          <a:lstStyle/>
          <a:p>
            <a:pPr marL="342900" indent="-342900" algn="just"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Committee will evaluate the submittals and rank the firms using the form SE-115, and the Committee Chair will compile the rankings using the SE-117.</a:t>
            </a:r>
          </a:p>
          <a:p>
            <a:pPr marL="342900" indent="-342900" algn="just">
              <a:buSzPct val="12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Committee will then determine, based on the rankings,  how many contractors they will deem to be prequalified.  There will be no interviews.</a:t>
            </a:r>
          </a:p>
        </p:txBody>
      </p:sp>
      <p:pic>
        <p:nvPicPr>
          <p:cNvPr id="5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60D4C208-5218-4698-92CD-673BBCA4D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55A4EBC-ADE4-45D2-A193-D609A5936C1D}"/>
              </a:ext>
            </a:extLst>
          </p:cNvPr>
          <p:cNvSpPr txBox="1">
            <a:spLocks/>
          </p:cNvSpPr>
          <p:nvPr/>
        </p:nvSpPr>
        <p:spPr>
          <a:xfrm>
            <a:off x="762000" y="179387"/>
            <a:ext cx="8001000" cy="1420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PREQUALIFICATION OF CONTRACTORS / SUBCONTRACTORS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DESIGN-BID-BUILD</a:t>
            </a:r>
          </a:p>
        </p:txBody>
      </p:sp>
    </p:spTree>
    <p:extLst>
      <p:ext uri="{BB962C8B-B14F-4D97-AF65-F5344CB8AC3E}">
        <p14:creationId xmlns:p14="http://schemas.microsoft.com/office/powerpoint/2010/main" val="426621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2133600"/>
            <a:ext cx="8001000" cy="3505200"/>
          </a:xfrm>
        </p:spPr>
        <p:txBody>
          <a:bodyPr>
            <a:noAutofit/>
          </a:bodyPr>
          <a:lstStyle/>
          <a:p>
            <a:pPr marL="342900" indent="-342900" algn="just"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Agency will then get approval from OSE to prequalify the contractors / subcontractors they have chosen using form SE-160.</a:t>
            </a:r>
          </a:p>
          <a:p>
            <a:pPr marL="342900" indent="-342900" algn="just"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obtaining OSE approval, the Agency must then post the Notice of Prequalification of Contractors – Design-Bid-Build (SE-170) in the location shown in the Invitation and send it electronically to all Contractors that responded to the Invitation and to OSE on the same day it is posted.</a:t>
            </a:r>
          </a:p>
          <a:p>
            <a:pPr marL="342900" indent="-342900" algn="just">
              <a:buSzPct val="12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60D4C208-5218-4698-92CD-673BBCA4D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55A4EBC-ADE4-45D2-A193-D609A5936C1D}"/>
              </a:ext>
            </a:extLst>
          </p:cNvPr>
          <p:cNvSpPr txBox="1">
            <a:spLocks/>
          </p:cNvSpPr>
          <p:nvPr/>
        </p:nvSpPr>
        <p:spPr>
          <a:xfrm>
            <a:off x="762000" y="179387"/>
            <a:ext cx="8001000" cy="1420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PREQUALIFICATION OF CONTRACTORS / SUBCONTRACTORS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DESIGN-BID-BUILD</a:t>
            </a:r>
          </a:p>
        </p:txBody>
      </p:sp>
    </p:spTree>
    <p:extLst>
      <p:ext uri="{BB962C8B-B14F-4D97-AF65-F5344CB8AC3E}">
        <p14:creationId xmlns:p14="http://schemas.microsoft.com/office/powerpoint/2010/main" val="170093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9388"/>
            <a:ext cx="7924800" cy="1627186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PREQUALIFICATION OF CONTRACTORS / SUBCONTRACTORS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DESIGN-BID-BUILD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81200"/>
            <a:ext cx="8382000" cy="3952672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Bidding With Prequalified Prime Contractors</a:t>
            </a:r>
          </a:p>
          <a:p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188" indent="-230188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prime contractors have been prequalified, construction documents ready for bidding may be delivered to them without advertising the project in SCBO.</a:t>
            </a:r>
          </a:p>
          <a:p>
            <a:pPr marL="230188" indent="-230188" algn="just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188" indent="-230188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Agency may still use the SE-310 to provide information on bidding to the contractors.</a:t>
            </a:r>
          </a:p>
          <a:p>
            <a:pPr marL="230188" indent="-230188" algn="just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188" indent="-230188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 other bidding procedures remain the same as outlined in the Chapter 6.</a:t>
            </a:r>
          </a:p>
          <a:p>
            <a:endPara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60D4C208-5218-4698-92CD-673BBCA4D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89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9388"/>
            <a:ext cx="8305800" cy="142081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PREQUALIFICATION OF CONTRACTORS/SUBCONTRACTORS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DESIGN-BID-BUILD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153400" cy="4191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Bidding With Prequalified Subcontractors</a:t>
            </a:r>
          </a:p>
          <a:p>
            <a:pPr algn="l"/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188" indent="-230188" algn="just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only subcontractors have been prequalified, bidding procedures as outlined in Chapter 6 of the Manual shall be followed.</a:t>
            </a:r>
          </a:p>
          <a:p>
            <a:pPr marL="230188" indent="-230188" algn="just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prequalified subcontractors will be listed in the construction documents as the only qualified subcontractors allowed to bid particular scopes of work.</a:t>
            </a:r>
          </a:p>
          <a:p>
            <a:pPr marL="230188" indent="-230188" algn="just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those scopes of work, prime contractors shall only solicit bids from the prequalified subcontractors listed.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60D4C208-5218-4698-92CD-673BBCA4D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50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E88A7-C433-40E8-A2DE-32F1D898B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571500"/>
            <a:ext cx="7391400" cy="57150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can be found on the OSE website at:</a:t>
            </a:r>
          </a:p>
          <a:p>
            <a:pPr marL="0" indent="0" algn="ctr">
              <a:buNone/>
            </a:pPr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https://procurement.sc.gov/construction/ose-presentations</a:t>
            </a:r>
            <a:endParaRPr lang="en-US" sz="5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5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to:</a:t>
            </a:r>
          </a:p>
          <a:p>
            <a:pPr marL="0" indent="0" algn="ctr">
              <a:buNone/>
            </a:pPr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 OSE Facility Director’s Conference.</a:t>
            </a:r>
          </a:p>
          <a:p>
            <a:pPr marL="0" indent="0" algn="ctr">
              <a:buNone/>
            </a:pPr>
            <a:endParaRPr lang="en-US" sz="6500" b="1" dirty="0">
              <a:latin typeface="Bradley Hand ITC" panose="03070402050302030203" pitchFamily="66" charset="0"/>
            </a:endParaRPr>
          </a:p>
          <a:p>
            <a:pPr marL="0" indent="0" algn="ctr">
              <a:buNone/>
            </a:pPr>
            <a:endParaRPr lang="en-US" sz="60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05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E88A7-C433-40E8-A2DE-32F1D898B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7000" b="1" dirty="0">
                <a:latin typeface="Bradley Hand ITC" panose="03070402050302030203" pitchFamily="66" charset="0"/>
              </a:rPr>
              <a:t>Questions On Prequalification ?</a:t>
            </a:r>
          </a:p>
          <a:p>
            <a:pPr marL="0" indent="0" algn="ctr">
              <a:buNone/>
            </a:pPr>
            <a:endParaRPr lang="en-US" sz="6500" b="1" dirty="0">
              <a:latin typeface="Bradley Hand ITC" panose="03070402050302030203" pitchFamily="66" charset="0"/>
            </a:endParaRPr>
          </a:p>
          <a:p>
            <a:pPr marL="0" indent="0" algn="ctr">
              <a:buNone/>
            </a:pPr>
            <a:endParaRPr lang="en-US" sz="6500" b="1" dirty="0">
              <a:latin typeface="Bradley Hand ITC" panose="03070402050302030203" pitchFamily="66" charset="0"/>
            </a:endParaRPr>
          </a:p>
          <a:p>
            <a:pPr marL="0" indent="0" algn="ctr">
              <a:buNone/>
            </a:pPr>
            <a:endParaRPr lang="en-US" sz="6500" b="1" dirty="0">
              <a:latin typeface="Bradley Hand ITC" panose="03070402050302030203" pitchFamily="66" charset="0"/>
            </a:endParaRPr>
          </a:p>
          <a:p>
            <a:pPr marL="0" indent="0" algn="ctr">
              <a:buNone/>
            </a:pPr>
            <a:endParaRPr lang="en-US" sz="6500" b="1" dirty="0">
              <a:latin typeface="Bradley Hand ITC" panose="03070402050302030203" pitchFamily="66" charset="0"/>
            </a:endParaRPr>
          </a:p>
          <a:p>
            <a:pPr marL="0" indent="0" algn="ctr">
              <a:buNone/>
            </a:pPr>
            <a:endParaRPr lang="en-US" sz="6500" b="1" dirty="0">
              <a:latin typeface="Bradley Hand ITC" panose="03070402050302030203" pitchFamily="66" charset="0"/>
            </a:endParaRPr>
          </a:p>
          <a:p>
            <a:pPr marL="0" indent="0" algn="ctr">
              <a:buNone/>
            </a:pPr>
            <a:endParaRPr lang="en-US" sz="6500" b="1" dirty="0">
              <a:latin typeface="Bradley Hand ITC" panose="03070402050302030203" pitchFamily="66" charset="0"/>
            </a:endParaRPr>
          </a:p>
          <a:p>
            <a:pPr marL="0" indent="0" algn="ctr">
              <a:buNone/>
            </a:pPr>
            <a:endParaRPr lang="en-US" sz="6500" b="1" dirty="0">
              <a:latin typeface="Bradley Hand ITC" panose="03070402050302030203" pitchFamily="66" charset="0"/>
            </a:endParaRPr>
          </a:p>
          <a:p>
            <a:pPr marL="0" indent="0" algn="ctr">
              <a:buNone/>
            </a:pPr>
            <a:r>
              <a:rPr lang="en-US" sz="7000" b="1" dirty="0">
                <a:latin typeface="Bradley Hand ITC" panose="03070402050302030203" pitchFamily="66" charset="0"/>
              </a:rPr>
              <a:t>Margaret Jordan - 737-0773</a:t>
            </a:r>
          </a:p>
          <a:p>
            <a:pPr marL="0" indent="0" algn="ctr">
              <a:buNone/>
            </a:pPr>
            <a:endParaRPr lang="en-US" sz="6000" b="1" dirty="0">
              <a:latin typeface="Bradley Hand ITC" panose="03070402050302030203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6A6B63-16B6-4F22-82C7-DFB0F6700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71600"/>
            <a:ext cx="2895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28BC5-0223-4B8F-B367-2995362DF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PREQUALIFICATION OF CONTRACTORS / SUBCONTRACTORS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DESIGN-BID-BUILD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6CCA2-BADE-4ED8-8052-2CADC9E02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7543800" cy="35052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Agency may limit participation in a solicitation for construction to only contractors/subcontractors that have been prequalified.  (§ 11-35-3023)</a:t>
            </a:r>
          </a:p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on Prequalification is found in Chapter 3 (Section 3.5) of the OSE Manual.  Forms to be used for this process are found in Appendix B.4.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DCE02E57-172C-4F3C-A202-31C0D0656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80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28BC5-0223-4B8F-B367-2995362DF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PREQUALIFICATION OF CONTRACTORS / SUBCONTRACTORS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DESIGN-BID-BUILD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6CCA2-BADE-4ED8-8052-2CADC9E02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077200" cy="37338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Agency shall provide the State Engineer with a written determination that the use of Prequalification will be the most advantageous to the State for the specific project.</a:t>
            </a:r>
          </a:p>
          <a:p>
            <a:pPr algn="just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contractors/subcontractors to be prequalified is not protestable; however, if at least 2 contractors or subcontractors are not prequalified, the process must be cancelled.</a:t>
            </a:r>
          </a:p>
        </p:txBody>
      </p:sp>
      <p:pic>
        <p:nvPicPr>
          <p:cNvPr id="4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DCE02E57-172C-4F3C-A202-31C0D0656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21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9388"/>
            <a:ext cx="8001000" cy="1627186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PREQUALIFICATION OF CONTRACTORS / SUBCONTRACTORS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DESIGN-BID-BUILD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905000"/>
            <a:ext cx="7391400" cy="3886200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Agency must establish a Selection Committee consisting of no less than 3 voting members and the OSE Project Manager as the non-voting Chairman.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Committee members must sign a Prequalification Selection Committee Confidentiality &amp; Conflict of Interest Policy (SE-114).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60D4C208-5218-4698-92CD-673BBCA4D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36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890" y="179387"/>
            <a:ext cx="7976420" cy="1497013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PREQUALIFICATION OF CONTRACTORS / SUBCONTRACTORS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DESIGN-BID-BUILD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81200"/>
            <a:ext cx="8141110" cy="4191000"/>
          </a:xfrm>
        </p:spPr>
        <p:txBody>
          <a:bodyPr>
            <a:noAutofit/>
          </a:bodyPr>
          <a:lstStyle/>
          <a:p>
            <a:pPr marL="344488" indent="-344488" algn="just"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Agency must obtain approval from OSE to advertise to prequalify in SCBO using form SE-110.</a:t>
            </a:r>
          </a:p>
          <a:p>
            <a:pPr marL="344488" indent="-344488" algn="just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488" indent="-344488" algn="just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Advertisement must include, at a minimum, a full project description and the licensing classification or subclassification required.</a:t>
            </a:r>
          </a:p>
          <a:p>
            <a:pPr marL="344488" indent="-344488" algn="just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488" indent="-344488" algn="just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OSE recommends providing contractors with Construction Documents for their review.  A link can be added to the advertisement in SCBO.</a:t>
            </a:r>
          </a:p>
        </p:txBody>
      </p:sp>
      <p:pic>
        <p:nvPicPr>
          <p:cNvPr id="5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60D4C208-5218-4698-92CD-673BBCA4D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13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FF2F0E1-56C5-46C3-A952-99758A772DF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9396654"/>
              </p:ext>
            </p:extLst>
          </p:nvPr>
        </p:nvGraphicFramePr>
        <p:xfrm>
          <a:off x="1828800" y="381000"/>
          <a:ext cx="53340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3" imgW="4663405" imgH="6034855" progId="AcroExch.Document.DC">
                  <p:embed/>
                </p:oleObj>
              </mc:Choice>
              <mc:Fallback>
                <p:oleObj name="Acrobat Document" r:id="rId3" imgW="4663405" imgH="603485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381000"/>
                        <a:ext cx="5334000" cy="601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51F71B64-A07B-4460-B797-367473604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750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51F71B64-A07B-4460-B797-367473604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F25953F-6352-4DA4-BA81-8E3DBBDC1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500" y="838200"/>
            <a:ext cx="8001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23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057400"/>
            <a:ext cx="8077200" cy="3810000"/>
          </a:xfrm>
        </p:spPr>
        <p:txBody>
          <a:bodyPr>
            <a:noAutofit/>
          </a:bodyPr>
          <a:lstStyle/>
          <a:p>
            <a:pPr marL="344488" indent="-344488" algn="just"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Agency must prepare a “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Contractor’s Statement of Qualifications &amp; Questionnaire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specific to the project, and provide it to any contractors that request it.</a:t>
            </a:r>
          </a:p>
          <a:p>
            <a:pPr marL="344488" indent="-344488" algn="just">
              <a:buSzPct val="120000"/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488" indent="-344488" algn="just"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Contractor will be required to fill in the entire Questionnaire and submit it to the Agency by the advertised deadline.  </a:t>
            </a:r>
          </a:p>
          <a:p>
            <a:pPr marL="344488" indent="-344488" algn="just">
              <a:buSzPct val="120000"/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488" indent="-344488" algn="just"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Contractor may attach additional information which must be indicated on the last page of the Questionnaire.</a:t>
            </a:r>
          </a:p>
        </p:txBody>
      </p:sp>
      <p:pic>
        <p:nvPicPr>
          <p:cNvPr id="5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60D4C208-5218-4698-92CD-673BBCA4D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81EFF53-BEC5-499B-859A-EFBD34F99321}"/>
              </a:ext>
            </a:extLst>
          </p:cNvPr>
          <p:cNvSpPr txBox="1">
            <a:spLocks/>
          </p:cNvSpPr>
          <p:nvPr/>
        </p:nvSpPr>
        <p:spPr>
          <a:xfrm>
            <a:off x="685800" y="179387"/>
            <a:ext cx="7962900" cy="1497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PREQUALIFICATION OF CONTRACTORS / SUBCONTRACTORS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DESIGN-BID-BUILD</a:t>
            </a:r>
          </a:p>
        </p:txBody>
      </p:sp>
    </p:spTree>
    <p:extLst>
      <p:ext uri="{BB962C8B-B14F-4D97-AF65-F5344CB8AC3E}">
        <p14:creationId xmlns:p14="http://schemas.microsoft.com/office/powerpoint/2010/main" val="264777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60D4C208-5218-4698-92CD-673BBCA4D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B4B806-735B-48CA-9222-782489D62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1" y="203278"/>
            <a:ext cx="5334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74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3518</TotalTime>
  <Words>732</Words>
  <Application>Microsoft Office PowerPoint</Application>
  <PresentationFormat>On-screen Show (4:3)</PresentationFormat>
  <Paragraphs>73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Bradley Hand ITC</vt:lpstr>
      <vt:lpstr>Calibri</vt:lpstr>
      <vt:lpstr>Footlight MT Light</vt:lpstr>
      <vt:lpstr>Times New Roman</vt:lpstr>
      <vt:lpstr>Office Theme</vt:lpstr>
      <vt:lpstr>Acrobat Document</vt:lpstr>
      <vt:lpstr>PREQUALIFICATION OF CONTRACTORS &amp; SUBCONTRACTORS FOR  DESIGN-BID-BUILD</vt:lpstr>
      <vt:lpstr>PREQUALIFICATION OF CONTRACTORS / SUBCONTRACTORS FOR DESIGN-BID-BUILD</vt:lpstr>
      <vt:lpstr>PREQUALIFICATION OF CONTRACTORS / SUBCONTRACTORS FOR DESIGN-BID-BUILD</vt:lpstr>
      <vt:lpstr>PREQUALIFICATION OF CONTRACTORS / SUBCONTRACTORS FOR DESIGN-BID-BUILD</vt:lpstr>
      <vt:lpstr>PREQUALIFICATION OF CONTRACTORS / SUBCONTRACTORS FOR DESIGN-BID-BUILD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PREQUALIFICATION OF CONTRACTORS / SUBCONTRACTORS FOR DESIGN-BID-BUILD</vt:lpstr>
      <vt:lpstr>PREQUALIFICATION OF CONTRACTORS/SUBCONTRACTORS FOR DESIGN-BID-BUILD</vt:lpstr>
      <vt:lpstr>PowerPoint Presentation</vt:lpstr>
      <vt:lpstr>PowerPoint Presentation</vt:lpstr>
    </vt:vector>
  </TitlesOfParts>
  <Company>SC Budget and Control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Salley</dc:creator>
  <cp:lastModifiedBy>Jordan, Margaret</cp:lastModifiedBy>
  <cp:revision>108</cp:revision>
  <cp:lastPrinted>2020-02-28T13:46:35Z</cp:lastPrinted>
  <dcterms:created xsi:type="dcterms:W3CDTF">2017-01-04T15:27:13Z</dcterms:created>
  <dcterms:modified xsi:type="dcterms:W3CDTF">2020-03-06T17:59:20Z</dcterms:modified>
</cp:coreProperties>
</file>