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8" r:id="rId1"/>
  </p:sldMasterIdLst>
  <p:sldIdLst>
    <p:sldId id="256" r:id="rId2"/>
    <p:sldId id="259" r:id="rId3"/>
    <p:sldId id="287" r:id="rId4"/>
    <p:sldId id="260" r:id="rId5"/>
    <p:sldId id="261" r:id="rId6"/>
    <p:sldId id="262" r:id="rId7"/>
    <p:sldId id="263" r:id="rId8"/>
    <p:sldId id="264" r:id="rId9"/>
    <p:sldId id="266" r:id="rId10"/>
    <p:sldId id="288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86" r:id="rId1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605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2097562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6613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2381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78131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99369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2664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66523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07950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714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8872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7101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4404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3971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799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2933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7625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6664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424C01-DD68-4644-8798-14C6298D676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8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88144"/>
            <a:ext cx="7391400" cy="2463115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Pre-Bid Conferences –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We Have Them?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7A0B71-3DDE-CF4C-0B24-CF3C861E77DD}"/>
              </a:ext>
            </a:extLst>
          </p:cNvPr>
          <p:cNvSpPr txBox="1"/>
          <p:nvPr/>
        </p:nvSpPr>
        <p:spPr>
          <a:xfrm>
            <a:off x="2854411" y="4531667"/>
            <a:ext cx="4572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  <a:cs typeface="Times New Roman" panose="02020603050405020304" pitchFamily="18" charset="0"/>
              </a:rPr>
              <a:t>Margaret Jordan, PE</a:t>
            </a:r>
          </a:p>
          <a:p>
            <a:pPr algn="ctr"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Footlight MT Light" panose="0204060206030A020304" pitchFamily="18" charset="0"/>
                <a:cs typeface="Times New Roman" panose="02020603050405020304" pitchFamily="18" charset="0"/>
              </a:rPr>
              <a:t>Office of State Engineer</a:t>
            </a:r>
            <a:endParaRPr lang="en-US" sz="1800" b="1" dirty="0">
              <a:latin typeface="Ink Free" panose="03080402000500000000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3727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990600" y="1015922"/>
            <a:ext cx="7543800" cy="4572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14350" indent="-5143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Contractors, and others attending a Pre-Bid Conference, do not have the patience to listen to a lengthy reading of information that is in the Project Manual.</a:t>
            </a:r>
          </a:p>
          <a:p>
            <a:pPr marL="514350" indent="-51435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you can do is point them to the items that will have an affect on their bid amount or responsiveness and responsibility.</a:t>
            </a:r>
          </a:p>
          <a:p>
            <a:pPr marL="514350" indent="-51435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shorter version of the Discussion Items in the OSE Manual.</a:t>
            </a:r>
          </a:p>
        </p:txBody>
      </p:sp>
    </p:spTree>
    <p:extLst>
      <p:ext uri="{BB962C8B-B14F-4D97-AF65-F5344CB8AC3E}">
        <p14:creationId xmlns:p14="http://schemas.microsoft.com/office/powerpoint/2010/main" val="3066024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066800" y="685800"/>
            <a:ext cx="7391400" cy="9313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838200" y="1828800"/>
            <a:ext cx="7772400" cy="1600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questions must be submitted in writing.  All responses will be made in the form of addenda to the bid documents.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347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066800" y="152400"/>
            <a:ext cx="7391400" cy="1524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SE-310</a:t>
            </a:r>
            <a:b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Invitation for Design-Bid-Build Construction Services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876300" y="1752600"/>
            <a:ext cx="7772400" cy="3962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10033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bid shall have Bid Security of not less than 5% of the Base Bid amount.</a:t>
            </a:r>
            <a:endParaRPr lang="en-US" sz="20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0033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successful bidder shall provide a Performance Bond and a Labor and Material Payment Bond, each in the full amount of the contract price.</a:t>
            </a:r>
            <a:endParaRPr lang="en-US" sz="20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0033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Pre-Bid is Mandatory: 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bidders represented at the Pre-Bid are eligible to bid.  They must sign in with the Contractor name that will appear on the Bid Form.</a:t>
            </a:r>
            <a:endParaRPr lang="en-US" sz="20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0033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Pre-Bid is Non-Mandatory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Any qualified contractor is eligible to bid on the project.</a:t>
            </a:r>
          </a:p>
          <a:p>
            <a:pPr marL="342900" marR="10033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1435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Time:___________________, date:______________________, and location:__________________________ of the bid opening.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578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066800" y="381000"/>
            <a:ext cx="7391400" cy="1295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AIA A701 (SCOSE Version)</a:t>
            </a:r>
            <a:b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Instructions to Bidders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876300" y="1676400"/>
            <a:ext cx="7772400" cy="42291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10033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3.3, Substitutions:  Requests for substitutions must be submitted to the A/E at least 10 days prior to the bid date, which is:_________.  A/E shall include in an addendum the approved substitutions.</a:t>
            </a:r>
            <a:endParaRPr lang="en-US" sz="24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0033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  <a:tabLst>
                <a:tab pos="1600200" algn="l"/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3.4, Addenda:  No addenda will be issued later than 5 business days prior to the date of Bid Opening (_____________) which will be:___________________.</a:t>
            </a:r>
            <a:endParaRPr lang="en-US" sz="2400" dirty="0"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0033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  <a:tabLst>
                <a:tab pos="1600200" algn="l"/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Section 5.2.2:  List of reasons for which bids will be rejected.  Bidders should use this as a check list prior to submitting bid.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97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066800" y="381000"/>
            <a:ext cx="7391400" cy="1066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SE-330</a:t>
            </a:r>
            <a:b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Lump Sum Bid Form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990600" y="1600200"/>
            <a:ext cx="7772400" cy="4114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8255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 BF-1: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 3.  Bidders shall acknowledge all addenda or bid may be considered non-responsive.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 6.1.  Base Bid shall be shown in readable numbers only (no words).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 BF-1A: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(when included)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 6.2.  All requested Alternates must be bid for the bid to be considered responsive.  A/E will review the Alternates to be bid.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 6.3.  The Bidder should furnish requested unit prices, but bids will not be rejected if they are not filled in.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 BF-2: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(Only if Subcontractor Listing is required.)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Bidder is required to identify the subcontractor(s) for the subcontractor classifications listed, which are _____________, that they would use to perform that work.</a:t>
            </a:r>
            <a:endParaRPr lang="en-US" sz="1200" dirty="0">
              <a:effectLst/>
              <a:highlight>
                <a:srgbClr val="FFFF00"/>
              </a:highlight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2860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Bidder is qualified to perform the work of a classification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listed and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not intend to subcontract the work, the Bidder must insert their own name in the space provided for that classification.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2860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Bidder intends to use multiple subcontractors to perform the work of a single classification listed, they must insert each subcontractor they will use, preferably separating each by the word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“and”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If Bidder intends to use both his own employees and one or more subcontractors to perform a part of the work of a single listing, they must insert their own name along with each subcontractor.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2860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Failure to insert a name for each listed classification will render the Bid non-responsive.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001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22860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License numbers are not required but are requested and suggested to verify qualification.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255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1200" u="none" strike="noStrike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 BF-3:</a:t>
            </a:r>
            <a:r>
              <a:rPr lang="en-US" sz="1200" u="none" strike="noStrike" dirty="0">
                <a:highlight>
                  <a:srgbClr val="FFFF00"/>
                </a:highlight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Section 9.a &amp; 9.b:  The number of Calendar Days allowed for construction to reach Substantial Completion is:________________ and the amount of Liquidated Damages to be applied for failure to reach Substantial Completion within the contract time limit is:________________.</a:t>
            </a:r>
            <a:endParaRPr lang="en-US" sz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13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181100" y="178564"/>
            <a:ext cx="7391400" cy="2057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AIA A101, Exhibit A</a:t>
            </a:r>
            <a:b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(SCOSE Version) Standard Form of Agreement Between Owner and Contractor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990600" y="2248321"/>
            <a:ext cx="7772400" cy="3810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8255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Exhibit A, Insurance and Bonds:</a:t>
            </a:r>
            <a:endParaRPr lang="en-US" sz="24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255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Bidders should verify their ability to comply with all insurance and bonding requirements of the project prior to submittal of their bid.</a:t>
            </a:r>
          </a:p>
          <a:p>
            <a:pPr marL="342900" marR="8255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Section A.3.3, Required Property Insurance:  Contractor is to provide Builders Risk Policy to cover interest of all parties. 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(Note:  If Builders Risk Insurance is not required on the project, but sure to include this information in an addendum.)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09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181100" y="685799"/>
            <a:ext cx="7391400" cy="2057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AIA A201 SCOSE Version</a:t>
            </a:r>
            <a:b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Conditions of The Contract for Construction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990600" y="2495339"/>
            <a:ext cx="7772400" cy="1867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8255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Section 3.7.1:  General Contractors are required to obtain business and other licenses from:___________________, but not building permits.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199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DE8BAC6-F945-4D5C-0837-99ADD54F2A8A}"/>
              </a:ext>
            </a:extLst>
          </p:cNvPr>
          <p:cNvSpPr txBox="1">
            <a:spLocks/>
          </p:cNvSpPr>
          <p:nvPr/>
        </p:nvSpPr>
        <p:spPr>
          <a:xfrm>
            <a:off x="1143000" y="990600"/>
            <a:ext cx="7391400" cy="1066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Conclusion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DF46D01-F335-03E7-9500-60BA260B23AB}"/>
              </a:ext>
            </a:extLst>
          </p:cNvPr>
          <p:cNvSpPr txBox="1">
            <a:spLocks/>
          </p:cNvSpPr>
          <p:nvPr/>
        </p:nvSpPr>
        <p:spPr>
          <a:xfrm>
            <a:off x="1066800" y="2057400"/>
            <a:ext cx="7620000" cy="2438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marR="82550" lvl="0" indent="-342900" algn="just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Agency intends to award a Contract for the lowest responsive bid submitted by a responsible bidder.</a:t>
            </a:r>
            <a:endParaRPr lang="en-US" sz="2400" dirty="0"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82550" lvl="0" indent="-342900" algn="just"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lines of communication during the bidding stage should be through the A/E (or Agency PM if there is no A/E).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611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336" y="2362200"/>
            <a:ext cx="3413546" cy="2091028"/>
          </a:xfrm>
          <a:noFill/>
          <a:ln w="19050">
            <a:noFill/>
            <a:prstDash val="dash"/>
          </a:ln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en-US" sz="7200" b="1" dirty="0">
                <a:latin typeface="Chiller" panose="04020404031007020602" pitchFamily="82" charset="0"/>
              </a:rPr>
              <a:t>Happy Halloween!!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1" r="8010"/>
          <a:stretch/>
        </p:blipFill>
        <p:spPr bwMode="auto">
          <a:xfrm>
            <a:off x="3921708" y="1314450"/>
            <a:ext cx="4957911" cy="418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icture Placeholder 5"/>
          <p:cNvSpPr txBox="1">
            <a:spLocks/>
          </p:cNvSpPr>
          <p:nvPr/>
        </p:nvSpPr>
        <p:spPr>
          <a:xfrm>
            <a:off x="2514600" y="1314450"/>
            <a:ext cx="4114800" cy="3086100"/>
          </a:xfrm>
          <a:prstGeom prst="rect">
            <a:avLst/>
          </a:prstGeom>
        </p:spPr>
      </p:sp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FE04B07A-BB99-9149-615D-55BAD9523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8" y="5751932"/>
            <a:ext cx="22098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603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38817"/>
            <a:ext cx="7391400" cy="716856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Pre-Bid Conference?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1676400" y="1676400"/>
            <a:ext cx="7086600" cy="32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Pre-Bid Conferences are meetings held prior to a Bid Opening at which contractors/subcontractors can come to learn more about the project.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Pre-Bid Conferences can be Mandatory or Non-Mandatory.</a:t>
            </a:r>
          </a:p>
        </p:txBody>
      </p:sp>
    </p:spTree>
    <p:extLst>
      <p:ext uri="{BB962C8B-B14F-4D97-AF65-F5344CB8AC3E}">
        <p14:creationId xmlns:p14="http://schemas.microsoft.com/office/powerpoint/2010/main" val="14314762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278"/>
            <a:ext cx="7391400" cy="716856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Pre-Bid Conference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1981200" y="1066800"/>
            <a:ext cx="6934200" cy="4572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Pre-Bid Conferences should be scheduled to occur no less than 14 days prior to bid opening.  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allows time for an addendum (sent no less than 5 business days prior to day of bid opening) to clarify issues from the Pre-Bid Conference or answer questions submitted.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time can be modified based on the complexity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447450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640" y="457200"/>
            <a:ext cx="7391400" cy="716856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 Pre-Bid Conferences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2133599" y="1348442"/>
            <a:ext cx="6701481" cy="39433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Mandatory Pre-Bid Conference is one where potential Bidders must attend or be represented to be eligible to bid on the project.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Bidders must sign in at the Mandatory Pre-Bid  and the Agency can only accept bids from those listed on the Sign-In Sheet.  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Sign-In Sheet from  a Mandatory Pre-Bid must be sent out in an Addendum to all bidders present at the meeting.</a:t>
            </a:r>
          </a:p>
        </p:txBody>
      </p:sp>
    </p:spTree>
    <p:extLst>
      <p:ext uri="{BB962C8B-B14F-4D97-AF65-F5344CB8AC3E}">
        <p14:creationId xmlns:p14="http://schemas.microsoft.com/office/powerpoint/2010/main" val="179312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639" y="841125"/>
            <a:ext cx="7391400" cy="716856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 Pre-Bid Conferences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2133601" y="1752600"/>
            <a:ext cx="6477000" cy="36576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Agency wants to have a Mandatory Pre-Bid, the Agency Head or their designee must write a determination explaining why a Mandatory Pre-Bid Conference is justified and that it will not unduly restrict competition.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submit this determination to OSE with the SE-310 if they indicate on the form that the Pre-Bid will be mandatory.</a:t>
            </a:r>
          </a:p>
        </p:txBody>
      </p:sp>
    </p:spTree>
    <p:extLst>
      <p:ext uri="{BB962C8B-B14F-4D97-AF65-F5344CB8AC3E}">
        <p14:creationId xmlns:p14="http://schemas.microsoft.com/office/powerpoint/2010/main" val="40467303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597254"/>
            <a:ext cx="7391400" cy="1249670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Non-Mandatory</a:t>
            </a:r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Pre-Bid Conferences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2057400" y="2505951"/>
            <a:ext cx="6629400" cy="24955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Bidders are not required to attend a Non-Mandatory Pre-Bid to submit a bid on a project.  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Sign-In sheet at a Non-Mandatory Pre-Bid, it will NOT be included in an Addendum, but it can be sent out separately, if requested.</a:t>
            </a:r>
          </a:p>
        </p:txBody>
      </p:sp>
    </p:spTree>
    <p:extLst>
      <p:ext uri="{BB962C8B-B14F-4D97-AF65-F5344CB8AC3E}">
        <p14:creationId xmlns:p14="http://schemas.microsoft.com/office/powerpoint/2010/main" val="35931143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530" y="0"/>
            <a:ext cx="7391400" cy="1321308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Should Attend a Pre-Bid?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1828800" y="1828800"/>
            <a:ext cx="6781800" cy="34629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Project Manager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Agency’s A/E (or in-house project designer)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 Project Manager (for projects exceeding the Agency’s Construction Contract Certification.)</a:t>
            </a:r>
          </a:p>
        </p:txBody>
      </p:sp>
    </p:spTree>
    <p:extLst>
      <p:ext uri="{BB962C8B-B14F-4D97-AF65-F5344CB8AC3E}">
        <p14:creationId xmlns:p14="http://schemas.microsoft.com/office/powerpoint/2010/main" val="4262629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457200"/>
            <a:ext cx="7391400" cy="931396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Conducting the Pre-Bid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2819400" y="3352800"/>
            <a:ext cx="373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16D1E50-F5E4-4AE1-A76F-D41551E8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042AD5B-7D92-D37D-03CE-0781BC657D1E}"/>
              </a:ext>
            </a:extLst>
          </p:cNvPr>
          <p:cNvSpPr txBox="1">
            <a:spLocks/>
          </p:cNvSpPr>
          <p:nvPr/>
        </p:nvSpPr>
        <p:spPr>
          <a:xfrm>
            <a:off x="1828800" y="1828800"/>
            <a:ext cx="6781800" cy="32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Project Manager or the A/E should conduct the Pre-Bid.  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 has created a guide found in Appendix B of the Manual.  This list should be customized for the project!</a:t>
            </a:r>
          </a:p>
        </p:txBody>
      </p:sp>
    </p:spTree>
    <p:extLst>
      <p:ext uri="{BB962C8B-B14F-4D97-AF65-F5344CB8AC3E}">
        <p14:creationId xmlns:p14="http://schemas.microsoft.com/office/powerpoint/2010/main" val="574050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63837" y="236566"/>
            <a:ext cx="39398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b="1" dirty="0">
                <a:latin typeface="Times New Roman"/>
                <a:cs typeface="Times New Roman"/>
              </a:rPr>
              <a:t>2023</a:t>
            </a:r>
            <a:r>
              <a:rPr sz="545" b="1" spc="-14" dirty="0">
                <a:latin typeface="Times New Roman"/>
                <a:cs typeface="Times New Roman"/>
              </a:rPr>
              <a:t> </a:t>
            </a:r>
            <a:r>
              <a:rPr sz="545" b="1" spc="-7" dirty="0">
                <a:latin typeface="Times New Roman"/>
                <a:cs typeface="Times New Roman"/>
              </a:rPr>
              <a:t>Edition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58736" y="579812"/>
            <a:ext cx="4488873" cy="14720"/>
          </a:xfrm>
          <a:custGeom>
            <a:avLst/>
            <a:gdLst/>
            <a:ahLst/>
            <a:cxnLst/>
            <a:rect l="l" t="t" r="r" b="b"/>
            <a:pathLst>
              <a:path w="6583680" h="21590">
                <a:moveTo>
                  <a:pt x="6583680" y="16764"/>
                </a:moveTo>
                <a:lnTo>
                  <a:pt x="0" y="16764"/>
                </a:lnTo>
                <a:lnTo>
                  <a:pt x="0" y="21336"/>
                </a:lnTo>
                <a:lnTo>
                  <a:pt x="6583680" y="21336"/>
                </a:lnTo>
                <a:lnTo>
                  <a:pt x="6583680" y="16764"/>
                </a:lnTo>
                <a:close/>
              </a:path>
              <a:path w="6583680" h="21590">
                <a:moveTo>
                  <a:pt x="6583680" y="0"/>
                </a:moveTo>
                <a:lnTo>
                  <a:pt x="0" y="0"/>
                </a:lnTo>
                <a:lnTo>
                  <a:pt x="0" y="4572"/>
                </a:lnTo>
                <a:lnTo>
                  <a:pt x="6583680" y="4572"/>
                </a:lnTo>
                <a:lnTo>
                  <a:pt x="6583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2358736" y="1121179"/>
            <a:ext cx="4488873" cy="14720"/>
          </a:xfrm>
          <a:custGeom>
            <a:avLst/>
            <a:gdLst/>
            <a:ahLst/>
            <a:cxnLst/>
            <a:rect l="l" t="t" r="r" b="b"/>
            <a:pathLst>
              <a:path w="6583680" h="21589">
                <a:moveTo>
                  <a:pt x="6583680" y="16764"/>
                </a:moveTo>
                <a:lnTo>
                  <a:pt x="0" y="16764"/>
                </a:lnTo>
                <a:lnTo>
                  <a:pt x="0" y="21336"/>
                </a:lnTo>
                <a:lnTo>
                  <a:pt x="6583680" y="21336"/>
                </a:lnTo>
                <a:lnTo>
                  <a:pt x="6583680" y="16764"/>
                </a:lnTo>
                <a:close/>
              </a:path>
              <a:path w="6583680" h="21589">
                <a:moveTo>
                  <a:pt x="6583680" y="0"/>
                </a:moveTo>
                <a:lnTo>
                  <a:pt x="0" y="0"/>
                </a:lnTo>
                <a:lnTo>
                  <a:pt x="0" y="4572"/>
                </a:lnTo>
                <a:lnTo>
                  <a:pt x="6583680" y="4572"/>
                </a:lnTo>
                <a:lnTo>
                  <a:pt x="6583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2349981" y="357101"/>
            <a:ext cx="4533466" cy="140072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R="20348" algn="ctr">
              <a:spcBef>
                <a:spcPts val="68"/>
              </a:spcBef>
            </a:pPr>
            <a:r>
              <a:rPr sz="955" b="1" spc="-7" dirty="0">
                <a:latin typeface="Times New Roman"/>
                <a:cs typeface="Times New Roman"/>
              </a:rPr>
              <a:t>PRE-</a:t>
            </a:r>
            <a:r>
              <a:rPr sz="955" b="1" dirty="0">
                <a:latin typeface="Times New Roman"/>
                <a:cs typeface="Times New Roman"/>
              </a:rPr>
              <a:t>BID</a:t>
            </a:r>
            <a:r>
              <a:rPr sz="955" b="1" spc="-27" dirty="0">
                <a:latin typeface="Times New Roman"/>
                <a:cs typeface="Times New Roman"/>
              </a:rPr>
              <a:t> </a:t>
            </a:r>
            <a:r>
              <a:rPr sz="955" b="1" dirty="0">
                <a:latin typeface="Times New Roman"/>
                <a:cs typeface="Times New Roman"/>
              </a:rPr>
              <a:t>CONFERENCE</a:t>
            </a:r>
            <a:r>
              <a:rPr sz="955" b="1" spc="-24" dirty="0">
                <a:latin typeface="Times New Roman"/>
                <a:cs typeface="Times New Roman"/>
              </a:rPr>
              <a:t> </a:t>
            </a:r>
            <a:r>
              <a:rPr sz="955" b="1" dirty="0">
                <a:latin typeface="Times New Roman"/>
                <a:cs typeface="Times New Roman"/>
              </a:rPr>
              <a:t>DISCUSSION</a:t>
            </a:r>
            <a:r>
              <a:rPr sz="955" b="1" spc="-20" dirty="0">
                <a:latin typeface="Times New Roman"/>
                <a:cs typeface="Times New Roman"/>
              </a:rPr>
              <a:t> </a:t>
            </a:r>
            <a:r>
              <a:rPr sz="955" b="1" spc="-7" dirty="0">
                <a:latin typeface="Times New Roman"/>
                <a:cs typeface="Times New Roman"/>
              </a:rPr>
              <a:t>ITEMS</a:t>
            </a:r>
            <a:endParaRPr sz="955" dirty="0">
              <a:latin typeface="Times New Roman"/>
              <a:cs typeface="Times New Roman"/>
            </a:endParaRPr>
          </a:p>
          <a:p>
            <a:pPr marL="8659" marR="29873" algn="just">
              <a:lnSpc>
                <a:spcPct val="116700"/>
              </a:lnSpc>
              <a:spcBef>
                <a:spcPts val="832"/>
              </a:spcBef>
              <a:tabLst>
                <a:tab pos="4497412" algn="l"/>
              </a:tabLst>
            </a:pPr>
            <a:r>
              <a:rPr sz="818" b="1" dirty="0">
                <a:latin typeface="Times New Roman"/>
                <a:cs typeface="Times New Roman"/>
              </a:rPr>
              <a:t>AGENCY: </a:t>
            </a:r>
            <a:r>
              <a:rPr sz="818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818" b="1" dirty="0">
                <a:latin typeface="Times New Roman"/>
                <a:cs typeface="Times New Roman"/>
              </a:rPr>
              <a:t> PROJECT NAME: </a:t>
            </a:r>
            <a:r>
              <a:rPr sz="818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818" b="1" dirty="0">
                <a:latin typeface="Times New Roman"/>
                <a:cs typeface="Times New Roman"/>
              </a:rPr>
              <a:t> PROJECT NUMBER: </a:t>
            </a:r>
            <a:r>
              <a:rPr sz="818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818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886" dirty="0">
              <a:latin typeface="Times New Roman"/>
              <a:cs typeface="Times New Roman"/>
            </a:endParaRPr>
          </a:p>
          <a:p>
            <a:pPr marL="164518" marR="3464" indent="-155859">
              <a:lnSpc>
                <a:spcPts val="866"/>
              </a:lnSpc>
              <a:buFont typeface="Times New Roman"/>
              <a:buAutoNum type="arabicPeriod"/>
              <a:tabLst>
                <a:tab pos="164518" algn="l"/>
              </a:tabLst>
            </a:pPr>
            <a:r>
              <a:rPr sz="750" dirty="0">
                <a:latin typeface="Times New Roman"/>
                <a:cs typeface="Times New Roman"/>
              </a:rPr>
              <a:t>This</a:t>
            </a:r>
            <a:r>
              <a:rPr sz="750" spc="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document</a:t>
            </a:r>
            <a:r>
              <a:rPr sz="750" spc="10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lists all</a:t>
            </a:r>
            <a:r>
              <a:rPr sz="750" spc="10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items relative</a:t>
            </a:r>
            <a:r>
              <a:rPr sz="750" spc="3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to</a:t>
            </a:r>
            <a:r>
              <a:rPr sz="750" spc="-3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</a:t>
            </a:r>
            <a:r>
              <a:rPr sz="750" spc="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large, multidiscipline</a:t>
            </a:r>
            <a:r>
              <a:rPr sz="750" spc="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construction</a:t>
            </a:r>
            <a:r>
              <a:rPr sz="750" spc="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project.</a:t>
            </a:r>
            <a:r>
              <a:rPr sz="750" spc="19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All</a:t>
            </a:r>
            <a:r>
              <a:rPr sz="750" spc="3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items</a:t>
            </a:r>
            <a:r>
              <a:rPr sz="750" spc="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DO</a:t>
            </a:r>
            <a:r>
              <a:rPr sz="750" spc="3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NOT</a:t>
            </a:r>
            <a:r>
              <a:rPr sz="750" spc="3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apply </a:t>
            </a:r>
            <a:r>
              <a:rPr sz="750" spc="-17" dirty="0">
                <a:latin typeface="Times New Roman"/>
                <a:cs typeface="Times New Roman"/>
              </a:rPr>
              <a:t>to </a:t>
            </a:r>
            <a:r>
              <a:rPr sz="750" dirty="0">
                <a:latin typeface="Times New Roman"/>
                <a:cs typeface="Times New Roman"/>
              </a:rPr>
              <a:t>all</a:t>
            </a:r>
            <a:r>
              <a:rPr sz="750" spc="-3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projects.</a:t>
            </a:r>
            <a:endParaRPr sz="750" dirty="0">
              <a:latin typeface="Times New Roman"/>
              <a:cs typeface="Times New Roman"/>
            </a:endParaRPr>
          </a:p>
          <a:p>
            <a:pPr marL="164085" indent="-155427">
              <a:lnSpc>
                <a:spcPts val="822"/>
              </a:lnSpc>
              <a:buFont typeface="Times New Roman"/>
              <a:buAutoNum type="arabicPeriod"/>
              <a:tabLst>
                <a:tab pos="164085" algn="l"/>
              </a:tabLst>
            </a:pPr>
            <a:r>
              <a:rPr sz="750" dirty="0">
                <a:latin typeface="Times New Roman"/>
                <a:cs typeface="Times New Roman"/>
              </a:rPr>
              <a:t>Prior</a:t>
            </a:r>
            <a:r>
              <a:rPr sz="750" spc="-3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to</a:t>
            </a:r>
            <a:r>
              <a:rPr sz="750" spc="-3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</a:t>
            </a:r>
            <a:r>
              <a:rPr sz="750" spc="-37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Pre-</a:t>
            </a:r>
            <a:r>
              <a:rPr sz="750" dirty="0">
                <a:latin typeface="Times New Roman"/>
                <a:cs typeface="Times New Roman"/>
              </a:rPr>
              <a:t>Bid</a:t>
            </a:r>
            <a:r>
              <a:rPr sz="750" spc="-37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Conference,</a:t>
            </a:r>
            <a:r>
              <a:rPr sz="750" spc="-2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review</a:t>
            </a:r>
            <a:r>
              <a:rPr sz="750" spc="-3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the</a:t>
            </a:r>
            <a:r>
              <a:rPr sz="750" spc="-3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list</a:t>
            </a:r>
            <a:r>
              <a:rPr sz="750" spc="-3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of</a:t>
            </a:r>
            <a:r>
              <a:rPr sz="750" spc="-3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items</a:t>
            </a:r>
            <a:r>
              <a:rPr sz="750" spc="-2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and</a:t>
            </a:r>
            <a:r>
              <a:rPr sz="750" spc="-3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determine</a:t>
            </a:r>
            <a:r>
              <a:rPr sz="750" spc="-27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which</a:t>
            </a:r>
            <a:r>
              <a:rPr sz="750" spc="-3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ones</a:t>
            </a:r>
            <a:r>
              <a:rPr sz="750" spc="-2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are</a:t>
            </a:r>
            <a:r>
              <a:rPr sz="750" spc="-2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relevant</a:t>
            </a:r>
            <a:r>
              <a:rPr sz="750" spc="-3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to</a:t>
            </a:r>
            <a:r>
              <a:rPr sz="750" spc="-3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your</a:t>
            </a:r>
            <a:r>
              <a:rPr sz="750" spc="-2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project.</a:t>
            </a:r>
            <a:r>
              <a:rPr sz="750" spc="126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Then,</a:t>
            </a:r>
            <a:endParaRPr sz="750" dirty="0">
              <a:latin typeface="Times New Roman"/>
              <a:cs typeface="Times New Roman"/>
            </a:endParaRPr>
          </a:p>
          <a:p>
            <a:pPr marL="164518" marR="5195">
              <a:lnSpc>
                <a:spcPts val="859"/>
              </a:lnSpc>
              <a:spcBef>
                <a:spcPts val="48"/>
              </a:spcBef>
              <a:tabLst>
                <a:tab pos="1288438" algn="l"/>
              </a:tabLst>
            </a:pPr>
            <a:r>
              <a:rPr sz="750" dirty="0">
                <a:latin typeface="Times New Roman"/>
                <a:cs typeface="Times New Roman"/>
              </a:rPr>
              <a:t>discuss</a:t>
            </a:r>
            <a:r>
              <a:rPr sz="750" spc="19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only</a:t>
            </a:r>
            <a:r>
              <a:rPr sz="750" spc="19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those</a:t>
            </a:r>
            <a:r>
              <a:rPr sz="750" spc="191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items.</a:t>
            </a:r>
            <a:r>
              <a:rPr sz="750" dirty="0">
                <a:latin typeface="Times New Roman"/>
                <a:cs typeface="Times New Roman"/>
              </a:rPr>
              <a:t>	DO</a:t>
            </a:r>
            <a:r>
              <a:rPr sz="750" spc="18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NOT</a:t>
            </a:r>
            <a:r>
              <a:rPr sz="750" spc="19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READ</a:t>
            </a:r>
            <a:r>
              <a:rPr sz="750" spc="19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THIS</a:t>
            </a:r>
            <a:r>
              <a:rPr sz="750" spc="205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DOCUMENT</a:t>
            </a:r>
            <a:r>
              <a:rPr sz="750" spc="194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WORD-FOR-</a:t>
            </a:r>
            <a:r>
              <a:rPr sz="750" dirty="0">
                <a:latin typeface="Times New Roman"/>
                <a:cs typeface="Times New Roman"/>
              </a:rPr>
              <a:t>WORD</a:t>
            </a:r>
            <a:r>
              <a:rPr sz="750" spc="194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during</a:t>
            </a:r>
            <a:r>
              <a:rPr sz="750" spc="187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the</a:t>
            </a:r>
            <a:r>
              <a:rPr sz="750" spc="198" dirty="0">
                <a:latin typeface="Times New Roman"/>
                <a:cs typeface="Times New Roman"/>
              </a:rPr>
              <a:t> </a:t>
            </a:r>
            <a:r>
              <a:rPr sz="750" spc="-7" dirty="0">
                <a:latin typeface="Times New Roman"/>
                <a:cs typeface="Times New Roman"/>
              </a:rPr>
              <a:t>Pre-</a:t>
            </a:r>
            <a:r>
              <a:rPr sz="750" spc="-17" dirty="0">
                <a:latin typeface="Times New Roman"/>
                <a:cs typeface="Times New Roman"/>
              </a:rPr>
              <a:t>Bid </a:t>
            </a:r>
            <a:r>
              <a:rPr sz="750" spc="-7" dirty="0">
                <a:latin typeface="Times New Roman"/>
                <a:cs typeface="Times New Roman"/>
              </a:rPr>
              <a:t>Conference.</a:t>
            </a:r>
            <a:endParaRPr sz="75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364971" y="1833997"/>
          <a:ext cx="4509654" cy="4279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5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3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830">
                <a:tc gridSpan="2"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b="1" spc="-10" dirty="0">
                          <a:latin typeface="Times New Roman"/>
                          <a:cs typeface="Times New Roman"/>
                        </a:rPr>
                        <a:t>PRE-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dirty="0">
                          <a:latin typeface="Times New Roman"/>
                          <a:cs typeface="Times New Roman"/>
                        </a:rPr>
                        <a:t>DISCUSSION</a:t>
                      </a:r>
                      <a:r>
                        <a:rPr sz="7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spc="-10" dirty="0">
                          <a:latin typeface="Times New Roman"/>
                          <a:cs typeface="Times New Roman"/>
                        </a:rPr>
                        <a:t>ITEMS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43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78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GENERAL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5022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159385" indent="-216535">
                        <a:lnSpc>
                          <a:spcPts val="1150"/>
                        </a:lnSpc>
                        <a:spcBef>
                          <a:spcPts val="660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7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written</a:t>
                      </a:r>
                      <a:r>
                        <a:rPr sz="7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word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contained</a:t>
                      </a:r>
                      <a:r>
                        <a:rPr sz="7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Documents,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7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addenda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issued,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binding.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340995" marR="160020" indent="-216535">
                        <a:lnSpc>
                          <a:spcPts val="1150"/>
                        </a:lnSpc>
                        <a:spcBef>
                          <a:spcPts val="295"/>
                        </a:spcBef>
                        <a:buFont typeface="Times New Roman"/>
                        <a:buAutoNum type="arabicPeriod"/>
                        <a:tabLst>
                          <a:tab pos="340995" algn="l"/>
                          <a:tab pos="441261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sz="7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questions</a:t>
                      </a:r>
                      <a:r>
                        <a:rPr sz="7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requests</a:t>
                      </a:r>
                      <a:r>
                        <a:rPr sz="7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7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clarification</a:t>
                      </a:r>
                      <a:r>
                        <a:rPr sz="7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sz="7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7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submitted</a:t>
                      </a:r>
                      <a:r>
                        <a:rPr sz="7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writing.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All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responses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made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form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addenda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documents.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865">
                <a:tc>
                  <a:txBody>
                    <a:bodyPr/>
                    <a:lstStyle/>
                    <a:p>
                      <a:pPr marL="68580" marR="92075">
                        <a:lnSpc>
                          <a:spcPts val="1150"/>
                        </a:lnSpc>
                        <a:spcBef>
                          <a:spcPts val="640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SE-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310</a:t>
                      </a:r>
                      <a:r>
                        <a:rPr sz="70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b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INVITATION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7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DESIGN-BID-BUILD</a:t>
                      </a:r>
                      <a:r>
                        <a:rPr sz="7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sz="700" b="1" u="sng" spc="4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SERVICES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5541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indent="-228600">
                        <a:lnSpc>
                          <a:spcPct val="100000"/>
                        </a:lnSpc>
                        <a:spcBef>
                          <a:spcPts val="560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Security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less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5%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Base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amount.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340995" marR="159385" indent="-228600">
                        <a:lnSpc>
                          <a:spcPts val="1150"/>
                        </a:lnSpc>
                        <a:spcBef>
                          <a:spcPts val="330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successful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bidder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sz="7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Bond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7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Labor</a:t>
                      </a:r>
                      <a:r>
                        <a:rPr sz="7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7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Material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Bond,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amount</a:t>
                      </a:r>
                      <a:r>
                        <a:rPr sz="7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contract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price.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340995" marR="158750" indent="-228600">
                        <a:lnSpc>
                          <a:spcPts val="1150"/>
                        </a:lnSpc>
                        <a:spcBef>
                          <a:spcPts val="305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Prime</a:t>
                      </a:r>
                      <a:r>
                        <a:rPr sz="7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Bidders</a:t>
                      </a:r>
                      <a:r>
                        <a:rPr sz="7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sz="7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subcontractors</a:t>
                      </a:r>
                      <a:r>
                        <a:rPr sz="7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7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licensed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accordance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requirements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Contractors’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Licensing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Board.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340995" marR="160020" indent="-228600">
                        <a:lnSpc>
                          <a:spcPts val="1150"/>
                        </a:lnSpc>
                        <a:spcBef>
                          <a:spcPts val="295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pre-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mandatory,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those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bidders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represented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bid.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Contractor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appear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Form.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340995" indent="-22860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Times New Roman"/>
                        <a:buAutoNum type="arabicPeriod"/>
                        <a:tabLst>
                          <a:tab pos="3409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Review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time,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date,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location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opening.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8491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8925">
                <a:tc>
                  <a:txBody>
                    <a:bodyPr/>
                    <a:lstStyle/>
                    <a:p>
                      <a:pPr marL="68580" marR="105410">
                        <a:lnSpc>
                          <a:spcPts val="1150"/>
                        </a:lnSpc>
                        <a:spcBef>
                          <a:spcPts val="640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AIA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A701</a:t>
                      </a:r>
                      <a:r>
                        <a:rPr sz="7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(SCOSE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VERSION)</a:t>
                      </a:r>
                      <a:r>
                        <a:rPr sz="7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INSTRUCTIONS</a:t>
                      </a:r>
                      <a:r>
                        <a:rPr sz="700" b="1" u="sng" spc="-6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BIDDERS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5541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360" indent="-220345" algn="just">
                        <a:lnSpc>
                          <a:spcPct val="100000"/>
                        </a:lnSpc>
                        <a:spcBef>
                          <a:spcPts val="560"/>
                        </a:spcBef>
                        <a:buFont typeface="Times New Roman"/>
                        <a:buAutoNum type="arabicPeriod"/>
                        <a:tabLst>
                          <a:tab pos="340360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Section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3.3,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Substitutions: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68960" lvl="1" indent="-217170" algn="just">
                        <a:lnSpc>
                          <a:spcPts val="1175"/>
                        </a:lnSpc>
                        <a:spcBef>
                          <a:spcPts val="250"/>
                        </a:spcBef>
                        <a:buAutoNum type="alphaLcPeriod"/>
                        <a:tabLst>
                          <a:tab pos="568960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Section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3.3.2:</a:t>
                      </a:r>
                      <a:r>
                        <a:rPr sz="7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Requests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substitutions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submitted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A/E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least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69595" marR="159385" algn="just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7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days</a:t>
                      </a:r>
                      <a:r>
                        <a:rPr sz="7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prior</a:t>
                      </a:r>
                      <a:r>
                        <a:rPr sz="7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bid</a:t>
                      </a:r>
                      <a:r>
                        <a:rPr sz="7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date.</a:t>
                      </a:r>
                      <a:r>
                        <a:rPr sz="700" spc="2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Proof</a:t>
                      </a:r>
                      <a:r>
                        <a:rPr sz="7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equality</a:t>
                      </a:r>
                      <a:r>
                        <a:rPr sz="7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substitutions</a:t>
                      </a:r>
                      <a:r>
                        <a:rPr sz="7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7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responsibility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proposer.</a:t>
                      </a:r>
                      <a:r>
                        <a:rPr sz="7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A/E’s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decision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approve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disapprove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requested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substitutions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7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final.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568325" marR="786765" lvl="1" indent="-227329" algn="just">
                        <a:lnSpc>
                          <a:spcPts val="1150"/>
                        </a:lnSpc>
                        <a:spcBef>
                          <a:spcPts val="295"/>
                        </a:spcBef>
                        <a:buFont typeface="Times New Roman"/>
                        <a:buAutoNum type="alphaLcPeriod" startAt="2"/>
                        <a:tabLst>
                          <a:tab pos="569595" algn="l"/>
                        </a:tabLst>
                      </a:pPr>
                      <a:r>
                        <a:rPr sz="700" dirty="0">
                          <a:latin typeface="Times New Roman"/>
                          <a:cs typeface="Times New Roman"/>
                        </a:rPr>
                        <a:t>Section3.3.3:</a:t>
                      </a:r>
                      <a:r>
                        <a:rPr sz="7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A/E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sz="7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addendum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latin typeface="Times New Roman"/>
                          <a:cs typeface="Times New Roman"/>
                        </a:rPr>
                        <a:t>approved 	substitutions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8491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5AB7744-595F-93A5-9F95-BBEEDE6E0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965110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2700</TotalTime>
  <Words>1518</Words>
  <Application>Microsoft Office PowerPoint</Application>
  <PresentationFormat>On-screen Show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Chiller</vt:lpstr>
      <vt:lpstr>Corbel</vt:lpstr>
      <vt:lpstr>Footlight MT Light</vt:lpstr>
      <vt:lpstr>Ink Free</vt:lpstr>
      <vt:lpstr>Times</vt:lpstr>
      <vt:lpstr>Times New Roman</vt:lpstr>
      <vt:lpstr>Wingdings</vt:lpstr>
      <vt:lpstr>Parallax</vt:lpstr>
      <vt:lpstr>Pre-Bid Conferences –  Why Do We Have Them?</vt:lpstr>
      <vt:lpstr>What is a Pre-Bid Conference?</vt:lpstr>
      <vt:lpstr>Pre-Bid Conference</vt:lpstr>
      <vt:lpstr>Mandatory Pre-Bid Conferences</vt:lpstr>
      <vt:lpstr>Mandatory Pre-Bid Conferences</vt:lpstr>
      <vt:lpstr>Non-Mandatory  Pre-Bid Conferences</vt:lpstr>
      <vt:lpstr>Who Should Attend a Pre-Bid?</vt:lpstr>
      <vt:lpstr>Conducting the Pre-Bid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Happy Halloween!!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Salley</dc:creator>
  <cp:lastModifiedBy>Jordan, Margaret</cp:lastModifiedBy>
  <cp:revision>92</cp:revision>
  <cp:lastPrinted>2019-10-15T21:00:04Z</cp:lastPrinted>
  <dcterms:created xsi:type="dcterms:W3CDTF">2017-01-04T15:27:13Z</dcterms:created>
  <dcterms:modified xsi:type="dcterms:W3CDTF">2023-10-24T18:50:49Z</dcterms:modified>
</cp:coreProperties>
</file>