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7" r:id="rId3"/>
    <p:sldId id="289" r:id="rId4"/>
    <p:sldId id="258" r:id="rId5"/>
    <p:sldId id="288" r:id="rId6"/>
    <p:sldId id="290" r:id="rId7"/>
    <p:sldId id="276" r:id="rId8"/>
    <p:sldId id="291" r:id="rId9"/>
    <p:sldId id="292" r:id="rId10"/>
    <p:sldId id="286" r:id="rId11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82" y="52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5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83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353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33209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74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023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5800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12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2444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922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4149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888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377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939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266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047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953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65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71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transition spd="slow">
    <p:wip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C9E-5FA9-4861-8A7A-DC3924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97" y="1118419"/>
            <a:ext cx="10089805" cy="217538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 err="1">
                <a:latin typeface="Castellar" panose="020A0402060406010301" pitchFamily="18" charset="0"/>
              </a:rPr>
              <a:t>Ose</a:t>
            </a:r>
            <a:r>
              <a:rPr lang="en-US" sz="5400" b="1" dirty="0">
                <a:latin typeface="Castellar" panose="020A0402060406010301" pitchFamily="18" charset="0"/>
              </a:rPr>
              <a:t> database</a:t>
            </a:r>
            <a:br>
              <a:rPr lang="en-US" sz="1200" b="1" dirty="0">
                <a:latin typeface="Castellar" panose="020A0402060406010301" pitchFamily="18" charset="0"/>
              </a:rPr>
            </a:br>
            <a:br>
              <a:rPr lang="en-US" sz="1200" b="1" dirty="0">
                <a:latin typeface="Castellar" panose="020A0402060406010301" pitchFamily="18" charset="0"/>
              </a:rPr>
            </a:br>
            <a:r>
              <a:rPr lang="en-US" sz="5400" b="1" dirty="0">
                <a:latin typeface="Castellar" panose="020A0402060406010301" pitchFamily="18" charset="0"/>
              </a:rPr>
              <a:t>update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EB9A64-D61E-40CA-A46E-8602FB440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5498" y="4395108"/>
            <a:ext cx="5361003" cy="100506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Margaret Jordan, PE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Office of State Engineer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C1855AA-64E4-4E1A-8381-42ABC42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201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3" name="Picture 4122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125" name="Picture 4124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29" name="Picture 4128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0" y="1940118"/>
            <a:ext cx="4551395" cy="23565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b="1" dirty="0">
                <a:latin typeface="Chiller" panose="04020404031007020602" pitchFamily="82" charset="0"/>
              </a:rPr>
              <a:t>Happy Halloween!!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8010"/>
          <a:stretch/>
        </p:blipFill>
        <p:spPr bwMode="auto">
          <a:xfrm>
            <a:off x="5228944" y="609599"/>
            <a:ext cx="6610548" cy="557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Placeholder 5"/>
          <p:cNvSpPr txBox="1">
            <a:spLocks/>
          </p:cNvSpPr>
          <p:nvPr/>
        </p:nvSpPr>
        <p:spPr>
          <a:xfrm>
            <a:off x="3352800" y="609600"/>
            <a:ext cx="5486400" cy="4114800"/>
          </a:xfrm>
          <a:prstGeom prst="rect">
            <a:avLst/>
          </a:prstGeom>
        </p:spPr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A42DD884-F605-83EB-0F25-B2930729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8" y="5751932"/>
            <a:ext cx="2209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03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B454-36B0-4410-AA14-D7FB0E7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379" y="871817"/>
            <a:ext cx="8515500" cy="75253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OSE 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95CC-CD00-4C1F-9CB4-39862455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41" y="2196015"/>
            <a:ext cx="10233328" cy="327448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Phase I design of the Database is COMPLETE !</a:t>
            </a:r>
          </a:p>
          <a:p>
            <a:pPr marL="0" indent="0" algn="just">
              <a:buNone/>
            </a:pPr>
            <a:endParaRPr lang="en-US" sz="36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algn="just" defTabSz="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All OSE Procurement forms </a:t>
            </a:r>
            <a:r>
              <a:rPr lang="en-US" sz="3600" b="1" dirty="0">
                <a:latin typeface="Californian FB" panose="0207040306080B030204" pitchFamily="18" charset="0"/>
              </a:rPr>
              <a:t>that will be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3600" b="1" dirty="0">
                <a:latin typeface="Californian FB" panose="0207040306080B030204" pitchFamily="18" charset="0"/>
              </a:rPr>
              <a:t>created   	 have 	been and are ready to be used by the 	Agencies.</a:t>
            </a:r>
          </a:p>
          <a:p>
            <a:pPr marL="0" indent="0" algn="just" defTabSz="457200">
              <a:spcBef>
                <a:spcPts val="2400"/>
              </a:spcBef>
              <a:buNone/>
            </a:pPr>
            <a:endParaRPr lang="en-US" sz="32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284E70BC-00BB-4B5B-9FFB-18415A06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5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B454-36B0-4410-AA14-D7FB0E7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024" y="667200"/>
            <a:ext cx="7337124" cy="75253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OSE 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95CC-CD00-4C1F-9CB4-39862455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69" y="1637970"/>
            <a:ext cx="10607040" cy="4094920"/>
          </a:xfrm>
        </p:spPr>
        <p:txBody>
          <a:bodyPr>
            <a:noAutofit/>
          </a:bodyPr>
          <a:lstStyle/>
          <a:p>
            <a:pPr algn="just" defTabSz="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The OSE Database </a:t>
            </a:r>
            <a:r>
              <a:rPr lang="en-US" sz="3200" b="1" dirty="0">
                <a:latin typeface="Californian FB" panose="0207040306080B030204" pitchFamily="18" charset="0"/>
              </a:rPr>
              <a:t>does</a:t>
            </a: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not take the place of </a:t>
            </a:r>
            <a:r>
              <a:rPr lang="en-US" sz="3200" b="1" dirty="0">
                <a:latin typeface="Californian FB" panose="0207040306080B030204" pitchFamily="18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the Website 	or the Manual.  </a:t>
            </a:r>
          </a:p>
          <a:p>
            <a:pPr algn="just" defTabSz="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Only</a:t>
            </a:r>
            <a:r>
              <a:rPr lang="en-US" sz="3200" b="1" dirty="0">
                <a:latin typeface="Californian FB" panose="0207040306080B030204" pitchFamily="18" charset="0"/>
              </a:rPr>
              <a:t> forms requiring approval or acknowledgement by  	an OSE Project Manager will be accessed through the 	Database.</a:t>
            </a:r>
          </a:p>
          <a:p>
            <a:pPr algn="just" defTabSz="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Californian FB" panose="0207040306080B030204" pitchFamily="18" charset="0"/>
              </a:rPr>
              <a:t> Any OSE forms not in the Database are still available in    	the OSE Manual.  The 2023 Manual will not be 	changed – for now </a:t>
            </a:r>
            <a:r>
              <a:rPr lang="en-US" sz="3200" b="1" dirty="0">
                <a:latin typeface="Californian FB" panose="0207040306080B030204" pitchFamily="18" charset="0"/>
                <a:sym typeface="Wingdings" panose="05000000000000000000" pitchFamily="2" charset="2"/>
              </a:rPr>
              <a:t></a:t>
            </a:r>
            <a:r>
              <a:rPr lang="en-US" sz="3200" b="1" dirty="0">
                <a:latin typeface="Californian FB" panose="0207040306080B030204" pitchFamily="18" charset="0"/>
              </a:rPr>
              <a:t>.</a:t>
            </a:r>
          </a:p>
          <a:p>
            <a:pPr algn="just" defTabSz="457200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284E70BC-00BB-4B5B-9FFB-18415A06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02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1F3-51FF-4AE7-85B7-9D0652FD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050" y="673330"/>
            <a:ext cx="9197900" cy="764567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AGENCY user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C54FB-7023-403B-9E0E-3E57DE298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937" y="1924294"/>
            <a:ext cx="10043822" cy="3363324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There is no longer a limit to th</a:t>
            </a:r>
            <a:r>
              <a:rPr lang="en-US" sz="3200" b="1" dirty="0">
                <a:latin typeface="Californian FB" panose="0207040306080B030204" pitchFamily="18" charset="0"/>
              </a:rPr>
              <a:t>e number of users e</a:t>
            </a: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ach agency may register; however, those users must have authority by the Agency to submit forms.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User accounts need to be updated by each agency, as needed, by going through the OSE Database Administrator (Michael Cooper).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144290E-4191-4F0C-BBFE-BC8D58F3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53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D61-D339-4110-B0E7-6EC21105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154" y="739233"/>
            <a:ext cx="8380521" cy="110589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FORMS in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5D73-03F7-4D95-A23E-566EEC3D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643" y="1709530"/>
            <a:ext cx="10129961" cy="4269851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Permits and approvals (SE-510, Flood Plain Permit or Demolition Approval) are not in the Database, but the approvals can be stored in SE-000 for projects in the Database.</a:t>
            </a:r>
          </a:p>
          <a:p>
            <a:pPr marL="571500" indent="-5715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Forms that are submitted as an attachment  to  a form that is approved or acknowledged by OSE (SE-214, SE-215, etc.) will remain on the OSE Website in the Manual.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7632089-BDD8-4113-8B83-0849E7DF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D61-D339-4110-B0E7-6EC21105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39" y="537575"/>
            <a:ext cx="8380521" cy="110589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FORMS in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5D73-03F7-4D95-A23E-566EEC3D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864" y="1946456"/>
            <a:ext cx="9913265" cy="3922752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All forms in the database must be filled in  COMPLETELY before they can be submitted to OSE.</a:t>
            </a:r>
          </a:p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Forms that are not complete should trigger an error message if you try to submit them.  The error message will tell you what is missing.</a:t>
            </a:r>
            <a:endParaRPr lang="en-US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7632089-BDD8-4113-8B83-0849E7DF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00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A8-D4F8-4193-BCD2-F75DD8DD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99" y="459535"/>
            <a:ext cx="8774420" cy="96829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Form workflow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FBD6-5CA0-4789-B5C4-4DE5B064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471" y="1427832"/>
            <a:ext cx="10646797" cy="4599257"/>
          </a:xfrm>
        </p:spPr>
        <p:txBody>
          <a:bodyPr>
            <a:noAutofit/>
          </a:bodyPr>
          <a:lstStyle/>
          <a:p>
            <a:pPr marL="800100" indent="-571500" algn="just" defTabSz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DRAFT:</a:t>
            </a: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Form is being worked on by Agency.  It is unlocked and can be accessed for revision.</a:t>
            </a:r>
          </a:p>
          <a:p>
            <a:pPr marL="800100" indent="-571500" algn="just" defTabSz="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SUBMITTED:</a:t>
            </a: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 Form has passed data requirements and is waiting on OSE approval/acknowledgement.   Only OSE can take action on the form at this stage.</a:t>
            </a:r>
          </a:p>
          <a:p>
            <a:pPr marL="800100" indent="-571500" algn="just" defTabSz="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REJECTED:</a:t>
            </a: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 OSE has rejected the form and sent it back to Draft  status.  The reason for rejection is in the  blue box at the bottom of the form.</a:t>
            </a:r>
          </a:p>
          <a:p>
            <a:pPr marL="800100" indent="-571500" algn="just" defTabSz="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APPROVED / ACKNOWLEDGED :</a:t>
            </a: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  OSE has approved/acknowledged the form.  The form is now locked in the Database.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7542785-A396-4617-B68A-428E43C2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4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A8-D4F8-4193-BCD2-F75DD8DD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663" y="804767"/>
            <a:ext cx="8774420" cy="96829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PHASE ii OF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FBD6-5CA0-4789-B5C4-4DE5B064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277" y="1959429"/>
            <a:ext cx="10225377" cy="3876828"/>
          </a:xfrm>
        </p:spPr>
        <p:txBody>
          <a:bodyPr>
            <a:noAutofit/>
          </a:bodyPr>
          <a:lstStyle/>
          <a:p>
            <a:pPr marL="800100" indent="-571500" algn="just" defTabSz="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Phase II of the Database is Drawing Review, and we have just begun working on it.</a:t>
            </a:r>
          </a:p>
          <a:p>
            <a:pPr marL="800100" indent="-571500" algn="just" defTabSz="457200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We anticipate having plans and specifications uploaded to the Database as submittal to OSE for review.</a:t>
            </a:r>
          </a:p>
          <a:p>
            <a:pPr marL="800100" indent="-571500" algn="just" defTabSz="457200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OSE will make comments and submit them back to the agency through the Database. 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7542785-A396-4617-B68A-428E43C2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7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FBD6-5CA0-4789-B5C4-4DE5B064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6873" y="1510749"/>
            <a:ext cx="9069356" cy="3621088"/>
          </a:xfrm>
        </p:spPr>
        <p:txBody>
          <a:bodyPr>
            <a:noAutofit/>
          </a:bodyPr>
          <a:lstStyle/>
          <a:p>
            <a:pPr marL="228600" algn="ctr" defTabSz="457200">
              <a:tabLst>
                <a:tab pos="457200" algn="l"/>
              </a:tabLst>
            </a:pPr>
            <a:r>
              <a:rPr lang="en-US" sz="7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QUESTIONS ??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7542785-A396-4617-B68A-428E43C2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12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4164</TotalTime>
  <Words>460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Californian FB</vt:lpstr>
      <vt:lpstr>Castellar</vt:lpstr>
      <vt:lpstr>Chiller</vt:lpstr>
      <vt:lpstr>Comic Sans MS</vt:lpstr>
      <vt:lpstr>Footlight MT Light</vt:lpstr>
      <vt:lpstr>Trebuchet MS</vt:lpstr>
      <vt:lpstr>Wingdings</vt:lpstr>
      <vt:lpstr>Vapor Trail</vt:lpstr>
      <vt:lpstr>Ose database  update</vt:lpstr>
      <vt:lpstr>OSE database </vt:lpstr>
      <vt:lpstr>OSE database </vt:lpstr>
      <vt:lpstr>AGENCY user account</vt:lpstr>
      <vt:lpstr>OSE FORMS in database</vt:lpstr>
      <vt:lpstr>OSE FORMS in database</vt:lpstr>
      <vt:lpstr>Form workflow status</vt:lpstr>
      <vt:lpstr>PHASE ii OF DATABASE</vt:lpstr>
      <vt:lpstr>PowerPoint Presentation</vt:lpstr>
      <vt:lpstr>Happy Halloween!!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state engineer(ose)</dc:title>
  <dc:creator>Tracy, Timothy</dc:creator>
  <cp:lastModifiedBy>Jordan, Margaret</cp:lastModifiedBy>
  <cp:revision>88</cp:revision>
  <cp:lastPrinted>2019-10-15T19:58:35Z</cp:lastPrinted>
  <dcterms:created xsi:type="dcterms:W3CDTF">2019-09-10T18:29:12Z</dcterms:created>
  <dcterms:modified xsi:type="dcterms:W3CDTF">2023-10-24T15:08:03Z</dcterms:modified>
</cp:coreProperties>
</file>