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310" r:id="rId5"/>
    <p:sldId id="309" r:id="rId6"/>
    <p:sldId id="311" r:id="rId7"/>
    <p:sldId id="312" r:id="rId8"/>
    <p:sldId id="313" r:id="rId9"/>
    <p:sldId id="315" r:id="rId10"/>
    <p:sldId id="319" r:id="rId11"/>
    <p:sldId id="314" r:id="rId12"/>
    <p:sldId id="317" r:id="rId13"/>
    <p:sldId id="316" r:id="rId14"/>
    <p:sldId id="318" r:id="rId15"/>
    <p:sldId id="320" r:id="rId16"/>
    <p:sldId id="321" r:id="rId17"/>
    <p:sldId id="306" r:id="rId18"/>
    <p:sldId id="266" r:id="rId19"/>
    <p:sldId id="305" r:id="rId20"/>
    <p:sldId id="282" r:id="rId21"/>
    <p:sldId id="283" r:id="rId22"/>
    <p:sldId id="267" r:id="rId23"/>
    <p:sldId id="272" r:id="rId24"/>
    <p:sldId id="277" r:id="rId25"/>
    <p:sldId id="278" r:id="rId26"/>
    <p:sldId id="298" r:id="rId27"/>
    <p:sldId id="299" r:id="rId28"/>
    <p:sldId id="300" r:id="rId29"/>
    <p:sldId id="304" r:id="rId30"/>
    <p:sldId id="323" r:id="rId3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3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0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86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76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46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76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68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451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31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17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90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77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91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8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802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49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13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944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211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47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1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5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0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9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8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9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5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4C01-DD68-4644-8798-14C6298D676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1AFD-C960-4787-8BB2-BB6694B7C0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8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3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rocurement.sc.gov/manual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rocurement.sc.gov/manual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rocurement.sc.gov/manua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258" y="381000"/>
            <a:ext cx="7658100" cy="39624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 </a:t>
            </a:r>
            <a:b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Meets the Construction Community</a:t>
            </a:r>
            <a:endParaRPr lang="en-US" sz="6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800100" y="4884488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</a:p>
        </p:txBody>
      </p:sp>
    </p:spTree>
    <p:extLst>
      <p:ext uri="{BB962C8B-B14F-4D97-AF65-F5344CB8AC3E}">
        <p14:creationId xmlns:p14="http://schemas.microsoft.com/office/powerpoint/2010/main" val="341253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3279"/>
            <a:ext cx="7772400" cy="112047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33586"/>
            <a:ext cx="7924800" cy="4686214"/>
          </a:xfrm>
        </p:spPr>
        <p:txBody>
          <a:bodyPr>
            <a:noAutofit/>
          </a:bodyPr>
          <a:lstStyle/>
          <a:p>
            <a:pPr lvl="1"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Forms: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Professional Services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Construction Services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Design-Bid-Build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Manager at Risk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Permits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in a Flood Hazard Area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Permits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Occupancy/Use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Certificates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Substantial Completion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Completion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85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848600" cy="123126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868502"/>
            <a:ext cx="7924800" cy="2932098"/>
          </a:xfrm>
        </p:spPr>
        <p:txBody>
          <a:bodyPr>
            <a:noAutofit/>
          </a:bodyPr>
          <a:lstStyle/>
          <a:p>
            <a:pPr marL="225425" lvl="1" algn="l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and Comparative AIA Documents 2007, SCOSE Editions:</a:t>
            </a:r>
          </a:p>
          <a:p>
            <a:pPr marL="800100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Professional Services</a:t>
            </a:r>
          </a:p>
          <a:p>
            <a:pPr marL="800100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of Construction Services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Design-Bid-Build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Manager at Risk</a:t>
            </a:r>
          </a:p>
          <a:p>
            <a:pPr lvl="2"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7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774" y="381000"/>
            <a:ext cx="8146026" cy="1219199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774" y="1981201"/>
            <a:ext cx="7924800" cy="3276600"/>
          </a:xfrm>
        </p:spPr>
        <p:txBody>
          <a:bodyPr>
            <a:noAutofit/>
          </a:bodyPr>
          <a:lstStyle/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copy of the Manual and all Standard OSE Forms can be downloaded from</a:t>
            </a:r>
          </a:p>
          <a:p>
            <a:pPr lvl="1"/>
            <a:r>
              <a:rPr lang="en-US" sz="3200" dirty="0">
                <a:hlinkClick r:id="rId2"/>
              </a:rPr>
              <a:t>https://procurement.sc.gov/manual</a:t>
            </a:r>
            <a:endParaRPr lang="en-US" sz="3200" dirty="0"/>
          </a:p>
          <a:p>
            <a:pPr lvl="1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(AIA Forms must be downloaded from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AIA Documents on Demand website)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834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3279"/>
            <a:ext cx="7772400" cy="124452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Future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4038600"/>
          </a:xfrm>
        </p:spPr>
        <p:txBody>
          <a:bodyPr>
            <a:noAutofit/>
          </a:bodyPr>
          <a:lstStyle/>
          <a:p>
            <a:pPr marL="117475" lvl="1" algn="l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2020:</a:t>
            </a:r>
          </a:p>
          <a:p>
            <a:pPr marL="461963" lvl="1" indent="-231775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Revised Manual</a:t>
            </a:r>
          </a:p>
          <a:p>
            <a:pPr marL="8001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changes (S530 = Act 41) w/ associated forms</a:t>
            </a:r>
          </a:p>
          <a:p>
            <a:pPr marL="8001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ral revisions</a:t>
            </a:r>
          </a:p>
          <a:p>
            <a:pPr marL="576263" lvl="1" indent="-350838" algn="l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Adoption of the 2018 ICC Codes</a:t>
            </a:r>
          </a:p>
          <a:p>
            <a:pPr marL="576263" lvl="1" indent="-350838" algn="l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AIA Documents 2017, SCOSE Editions</a:t>
            </a:r>
          </a:p>
          <a:p>
            <a:pPr marL="8001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A101, A201, A701, and B101</a:t>
            </a:r>
          </a:p>
          <a:p>
            <a:pPr marL="800100" lvl="2" indent="-342900" algn="l"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Manager at Risk</a:t>
            </a:r>
          </a:p>
          <a:p>
            <a:pPr marL="576262" lvl="1" indent="-342900" algn="l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 Contract for Design-Build</a:t>
            </a:r>
          </a:p>
          <a:p>
            <a:pPr marL="2171700" lvl="4" indent="-342900" algn="l"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174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3279"/>
            <a:ext cx="7772400" cy="109212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7924800" cy="4800600"/>
          </a:xfrm>
        </p:spPr>
        <p:txBody>
          <a:bodyPr>
            <a:noAutofit/>
          </a:bodyPr>
          <a:lstStyle/>
          <a:p>
            <a:pPr lvl="1"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client, the entity that will send you a check for services rendered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Certification: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can perform a procurement without concurrence by OSE up to a certain amount of $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A/E contract award ($50k max)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A/E contract amendment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Contract award</a:t>
            </a:r>
          </a:p>
          <a:p>
            <a:pPr marL="1257300" lvl="2" indent="-342900" algn="l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Contract amendment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$50,000 minimum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Agency Certification on MMO website &gt;Audits 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71700" lvl="4" indent="-342900" algn="l"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9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6916"/>
            <a:ext cx="7772400" cy="1536065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7924800" cy="4191000"/>
          </a:xfrm>
        </p:spPr>
        <p:txBody>
          <a:bodyPr>
            <a:noAutofit/>
          </a:bodyPr>
          <a:lstStyle/>
          <a:p>
            <a:pPr lvl="1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4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not, it’s Break Time)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15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170172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 IN  SC CONSTRUCTION PROCUREMENT 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543800" cy="3276600"/>
          </a:xfrm>
        </p:spPr>
        <p:txBody>
          <a:bodyPr>
            <a:no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 Legislature adopted changes to the SC Procurement Code.</a:t>
            </a:r>
          </a:p>
          <a:p>
            <a:pPr marL="569913"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(S530 =&gt; Act 41)</a:t>
            </a:r>
          </a:p>
          <a:p>
            <a:pPr marL="571500" indent="-571500" algn="just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of these will affect construction procurement.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683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87"/>
            <a:ext cx="7772400" cy="811213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PURCHASES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924800" cy="3733800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Agencies may purchase Construction Services between $10K and $100K (previously $50K) by:</a:t>
            </a:r>
          </a:p>
          <a:p>
            <a:pPr algn="l"/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Obtaining 3 written quotes, or</a:t>
            </a:r>
          </a:p>
          <a:p>
            <a:pPr marL="571500" indent="-571500" algn="l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Advertising in South Carolina Business Opportunities (SCBO).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44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74" y="203278"/>
            <a:ext cx="7658100" cy="711123"/>
          </a:xfrm>
        </p:spPr>
        <p:txBody>
          <a:bodyPr>
            <a:no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PURCHASES</a:t>
            </a:r>
          </a:p>
        </p:txBody>
      </p:sp>
      <p:pic>
        <p:nvPicPr>
          <p:cNvPr id="1026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56842A-F624-4EFF-85F2-E6001CD537C5}"/>
              </a:ext>
            </a:extLst>
          </p:cNvPr>
          <p:cNvSpPr/>
          <p:nvPr/>
        </p:nvSpPr>
        <p:spPr>
          <a:xfrm>
            <a:off x="534629" y="1223481"/>
            <a:ext cx="807474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Advertisements in SCBO will be under the category of “Minor Construction”.</a:t>
            </a:r>
          </a:p>
          <a:p>
            <a:pPr marL="457200" indent="-4572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Agencies without certification above $50,000 will have to get approval from OSE to advertise and award a contract.</a:t>
            </a:r>
          </a:p>
          <a:p>
            <a:pPr marL="457200" indent="-457200" algn="just">
              <a:spcBef>
                <a:spcPts val="12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projects over $50,000 will still require Performance and Labor and Material Payment Bonds.  No Bid Bonds are required on any Minor Construction projects.</a:t>
            </a:r>
            <a:endParaRPr lang="en-US" sz="3000" b="1" dirty="0">
              <a:latin typeface="Footlight MT Light" panose="0204060206030A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213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5239" y="203279"/>
            <a:ext cx="7772400" cy="1168322"/>
          </a:xfrm>
        </p:spPr>
        <p:txBody>
          <a:bodyPr>
            <a:no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DELIVERY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848600" cy="3810001"/>
          </a:xfrm>
        </p:spPr>
        <p:txBody>
          <a:bodyPr>
            <a:noAutofit/>
          </a:bodyPr>
          <a:lstStyle/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Indefinite Delivery Contracts (IDCs) for Professional (A/E) Services and Construction Services are no longer allowed.</a:t>
            </a:r>
          </a:p>
          <a:p>
            <a:pPr marL="171450" indent="-171450" algn="l">
              <a:buSzPct val="120000"/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IDCs will remain in effect until they expire on either time or money limits.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74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371"/>
            <a:ext cx="7772400" cy="82394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(OSE)</a:t>
            </a:r>
            <a:endParaRPr lang="en-US" sz="3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86258"/>
            <a:ext cx="7772400" cy="8239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White, PE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Engineer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6C5F22-4A54-4FFA-96E1-6DE02D9EE25E}"/>
              </a:ext>
            </a:extLst>
          </p:cNvPr>
          <p:cNvSpPr/>
          <p:nvPr/>
        </p:nvSpPr>
        <p:spPr>
          <a:xfrm>
            <a:off x="5820970" y="1897724"/>
            <a:ext cx="2538067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Margaret Jordan,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Deputy State Engineer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B9A185-3B7F-4C8F-BE29-C737A1F8134D}"/>
              </a:ext>
            </a:extLst>
          </p:cNvPr>
          <p:cNvSpPr/>
          <p:nvPr/>
        </p:nvSpPr>
        <p:spPr>
          <a:xfrm>
            <a:off x="1087151" y="1901103"/>
            <a:ext cx="197144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 Gerald,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Deputy State Engineer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11990E-7FFB-45D1-A361-E118032BE53A}"/>
              </a:ext>
            </a:extLst>
          </p:cNvPr>
          <p:cNvSpPr/>
          <p:nvPr/>
        </p:nvSpPr>
        <p:spPr>
          <a:xfrm>
            <a:off x="6473425" y="2967344"/>
            <a:ext cx="202837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Gailey, AIA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A73267-A867-4647-8950-31075874E434}"/>
              </a:ext>
            </a:extLst>
          </p:cNvPr>
          <p:cNvSpPr/>
          <p:nvPr/>
        </p:nvSpPr>
        <p:spPr>
          <a:xfrm>
            <a:off x="6394205" y="3852843"/>
            <a:ext cx="2186817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Perry Derrick,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 Engineer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8D7B3-CA44-47BB-90FE-CA2C7CBED0A3}"/>
              </a:ext>
            </a:extLst>
          </p:cNvPr>
          <p:cNvSpPr/>
          <p:nvPr/>
        </p:nvSpPr>
        <p:spPr>
          <a:xfrm>
            <a:off x="3608487" y="2535400"/>
            <a:ext cx="2028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Cooper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Coordinator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9C2894-08E5-4EB2-9D6B-36C7F9E68E5F}"/>
              </a:ext>
            </a:extLst>
          </p:cNvPr>
          <p:cNvSpPr/>
          <p:nvPr/>
        </p:nvSpPr>
        <p:spPr>
          <a:xfrm>
            <a:off x="533400" y="3852843"/>
            <a:ext cx="201164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Fred Walker,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C045F8-ED56-4E85-BDDD-1DDAD32E6364}"/>
              </a:ext>
            </a:extLst>
          </p:cNvPr>
          <p:cNvSpPr/>
          <p:nvPr/>
        </p:nvSpPr>
        <p:spPr>
          <a:xfrm>
            <a:off x="533400" y="2967344"/>
            <a:ext cx="184563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Lyth Clark,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Protection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C95ECC-584C-4B74-92AC-1C1128E3C507}"/>
              </a:ext>
            </a:extLst>
          </p:cNvPr>
          <p:cNvSpPr/>
          <p:nvPr/>
        </p:nvSpPr>
        <p:spPr>
          <a:xfrm>
            <a:off x="3508299" y="3852843"/>
            <a:ext cx="222875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Clint Burdett, AIA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00CB14-86E9-4B6B-A121-6A3822CBA44F}"/>
              </a:ext>
            </a:extLst>
          </p:cNvPr>
          <p:cNvSpPr/>
          <p:nvPr/>
        </p:nvSpPr>
        <p:spPr>
          <a:xfrm>
            <a:off x="5194248" y="4849826"/>
            <a:ext cx="225895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Lanning,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Charleston Office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676FD05-B087-466C-9679-4C664AD556BC}"/>
              </a:ext>
            </a:extLst>
          </p:cNvPr>
          <p:cNvSpPr/>
          <p:nvPr/>
        </p:nvSpPr>
        <p:spPr>
          <a:xfrm>
            <a:off x="2094810" y="4849826"/>
            <a:ext cx="195245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Jim McVey, PE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Engineer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Spartanburg Office</a:t>
            </a:r>
          </a:p>
        </p:txBody>
      </p:sp>
    </p:spTree>
    <p:extLst>
      <p:ext uri="{BB962C8B-B14F-4D97-AF65-F5344CB8AC3E}">
        <p14:creationId xmlns:p14="http://schemas.microsoft.com/office/powerpoint/2010/main" val="3839436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534400" cy="56388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now have:</a:t>
            </a: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(IDQs)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A/E Services, and</a:t>
            </a: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 (TOCs)</a:t>
            </a: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Construction Services.</a:t>
            </a: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(found in Chapter 9 and App. D of the OSE Manual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https://procurement.sc.gov/manual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330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763000" cy="914503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229600" cy="5029200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9.4 of the OSE Manual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change in process from previous Professional Services IDC to IDQ – just a name change.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numbers will have a “P”.  (H99-P002-HG)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Qualification-based Selection method as described in Chapter 4 of the Manual.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Agencies may still do large and small contracts under this method. (NOTE: The new law increased the limit of individual small A/E contracts from $25,000 to $50,000.)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79F01443-B0DD-4032-8D8A-24F979691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69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097"/>
            <a:ext cx="8001000" cy="914504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284" y="1295400"/>
            <a:ext cx="8229600" cy="4414911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9.6 of the OSE Manual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a qualification-based selection method – not bidding a representative project.  The Selection method is described in Chapter 9, Section 9.6.2.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numbers will have a “C”.  (H99-C002-HG)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 must approve award of all Task Order Contracts regardless of the Agency’s construction contract certification.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12144E6A-398D-478D-B498-E5DF74506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995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097"/>
            <a:ext cx="8534400" cy="762103"/>
          </a:xfrm>
        </p:spPr>
        <p:txBody>
          <a:bodyPr>
            <a:normAutofit/>
          </a:bodyPr>
          <a:lstStyle/>
          <a:p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TASK ORDER CONTRACTS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7924800" cy="4876800"/>
          </a:xfrm>
        </p:spPr>
        <p:txBody>
          <a:bodyPr>
            <a:normAutofit fontScale="85000" lnSpcReduction="10000"/>
          </a:bodyPr>
          <a:lstStyle/>
          <a:p>
            <a:endParaRPr lang="en-US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award four (4), and only four, contracts for each specific category of service. No exceptions! 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 must be for a term of 3 years, with 2 automatic 1-year extensions. Maximum time allowed for the contract, with extensions, is 5 years.</a:t>
            </a:r>
          </a:p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sum of all task orders issued under a single TOC (includes all 4 Contractors) during the 5-year term of the contract may not exceed $4,000,000. </a:t>
            </a:r>
          </a:p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minimum amount of a Task Order is $90,000.  The maximum amount of a Task Order is $350,000.</a:t>
            </a:r>
          </a:p>
          <a:p>
            <a:pPr algn="just"/>
            <a:endParaRPr lang="en-US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8BA04D9D-A769-46F2-81F9-917DD2F83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83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1"/>
            <a:ext cx="8534400" cy="685799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AWARD OF TOCS &amp; TASK 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4953000"/>
          </a:xfrm>
        </p:spPr>
        <p:txBody>
          <a:bodyPr>
            <a:normAutofit fontScale="55000" lnSpcReduction="20000"/>
          </a:bodyPr>
          <a:lstStyle/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consideration, Contractor’s will submit the “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Contractor’s Statement of Qualifications &amp; Questionnaire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(Appendix D.3).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6263" lvl="1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interviews – selection based on Questionnaire submitted by Contractors.</a:t>
            </a:r>
          </a:p>
          <a:p>
            <a:pPr marL="1028700" lvl="1" indent="-571500" algn="just">
              <a:buSzPct val="120000"/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award an individual Task Order, the Agency must solicit competitive bids from all four contractors on the TOC.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receive at least 2 responsive, bona fide bids to award a Task Order.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award the Task Order to the contractor providing </a:t>
            </a:r>
            <a:r>
              <a:rPr lang="en-US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lowest bid within the Task Order dollar limits.</a:t>
            </a:r>
          </a:p>
          <a:p>
            <a:pPr marL="344488" indent="-344488"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SzPct val="120000"/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3082E613-2EA3-498B-B58A-DB00CFFAD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091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9387"/>
            <a:ext cx="8305800" cy="172561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PREQUALIFICATION OF CONTRACTORS/SUBCONTRACTORS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DESIGN-BID-BUILD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153400" cy="3657600"/>
          </a:xfrm>
        </p:spPr>
        <p:txBody>
          <a:bodyPr>
            <a:noAutofit/>
          </a:bodyPr>
          <a:lstStyle/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is for use on any Design-Bid-Build projects and must be approved by the State Engineer.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contractors / subcontractors to be prequalified is not protestable; however, if at least 2 contractors or subcontractors are not prequalified, the process must be cancelled.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898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9387"/>
            <a:ext cx="8305800" cy="164941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PREQUALIFICATION OF CONTRACTORS/SUBCONTRACTORS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DESIGN-BID-BUILD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077200" cy="3657600"/>
          </a:xfrm>
        </p:spPr>
        <p:txBody>
          <a:bodyPr>
            <a:noAutofit/>
          </a:bodyPr>
          <a:lstStyle/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Agency must advertise to prequalify in SCBO.  Advertisement must include, at minimum, a full project description and the licensing classification or subclassification required.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SzPct val="12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must provide to Contractors, upon request, a “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Contractor’s Statement of Qualifications &amp; Questionnaire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for them to use to apply for consideration.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131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9387"/>
            <a:ext cx="8305800" cy="164941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PREQUALIFICATION OF CONTRACTORS/SUBCONTRACTORS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DESIGN-BID-BUILD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74606"/>
            <a:ext cx="8001000" cy="3945194"/>
          </a:xfrm>
        </p:spPr>
        <p:txBody>
          <a:bodyPr>
            <a:noAutofit/>
          </a:bodyPr>
          <a:lstStyle/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Agency selection committee will evaluate all submittals from Contractors and determine the list to be prequalified.  There will be no interviews.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approval of the prequalified Contractors, the Agency will proceed with the bidding process, but only among the Prequalified Contractors. No advertising in SCBO.</a:t>
            </a: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endParaRPr lang="en-US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SzPct val="12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only Subcontractors are prequalified, the project will be advertised in SCBO and all contractors will be required to use the prequalified subs.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60D4C208-5218-4698-92CD-673BBCA4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93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3E863-824D-45D8-8BD7-98A227670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>
                <a:latin typeface="MV Boli" panose="02000500030200090000" pitchFamily="2" charset="0"/>
                <a:cs typeface="MV Boli" panose="02000500030200090000" pitchFamily="2" charset="0"/>
              </a:rPr>
              <a:t>QUESTIONS?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98428B1-AC5F-4A59-B0CE-1358E287B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03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208C-A815-46D4-AEAD-5E565457B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2060"/>
                </a:solidFill>
              </a:rPr>
              <a:t>-Questions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-Comments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-feedback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71B29-99DD-490A-8A8F-377A1E403E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5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DPS@sfaa.sc.gov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F11B6-1E48-4A99-A13A-614AA0747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3534" y="999766"/>
            <a:ext cx="3333333" cy="11904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A17D70-7CC4-4978-B7D7-CB975589A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3535" y="2190244"/>
            <a:ext cx="3333333" cy="6425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927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963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1201 Main St #600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Columbia, SC 29201</a:t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https://www.procurement.sc.gov</a:t>
            </a:r>
            <a:endParaRPr lang="en-US" sz="2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735" y="3180500"/>
            <a:ext cx="7924800" cy="23622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NOT: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of School Facilities (OSF)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(Schools K-12)</a:t>
            </a: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Transportation (DOT)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(Roads, Bridges, etc.)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11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7867"/>
            <a:ext cx="7772400" cy="88233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State Engineer</a:t>
            </a:r>
            <a:endParaRPr lang="en-US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924800" cy="32004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the Authority Having Jurisdiction (AHJ) for the Design and Construction of State Funded Buildings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 Law § 10-1-180)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Permit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Certificate of Occupancy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4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23126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 Law §§ 11-35-830 &amp; 845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7924800" cy="3048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the “Manual for Planning and Execution of State Permanent Improvements” (“Manual”)</a:t>
            </a:r>
            <a:r>
              <a:rPr lang="en-US" sz="2800" dirty="0">
                <a:hlinkClick r:id="rId2"/>
              </a:rPr>
              <a:t> https://procurement.sc.gov/manual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Oversee all procurements involving construction, architectural &amp; engineering, construction management, and land surveying services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59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00266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15616"/>
            <a:ext cx="7924800" cy="4267200"/>
          </a:xfrm>
        </p:spPr>
        <p:txBody>
          <a:bodyPr>
            <a:noAutofit/>
          </a:bodyPr>
          <a:lstStyle/>
          <a:p>
            <a:pPr marL="344488" lvl="1" indent="-344488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Applicable Building Code editions</a:t>
            </a:r>
          </a:p>
          <a:p>
            <a:pPr marL="344488" lvl="1" indent="-344488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for A/E procurement</a:t>
            </a:r>
          </a:p>
          <a:p>
            <a:pPr marL="344488" lvl="1" indent="-344488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for Construction procurement</a:t>
            </a:r>
          </a:p>
          <a:p>
            <a:pPr marL="344488" lvl="1" indent="-344488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for Construction Contract Administration</a:t>
            </a:r>
          </a:p>
          <a:p>
            <a:pPr marL="344488" lvl="1" indent="-344488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 Procurements</a:t>
            </a:r>
          </a:p>
          <a:p>
            <a:pPr marL="688975" lvl="2"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Purchases</a:t>
            </a:r>
          </a:p>
          <a:p>
            <a:pPr marL="688975" lvl="2"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 Source procurements </a:t>
            </a:r>
          </a:p>
          <a:p>
            <a:pPr marL="688975" lvl="2"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Emergency procurements</a:t>
            </a:r>
          </a:p>
          <a:p>
            <a:pPr marL="344488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Forms</a:t>
            </a:r>
          </a:p>
          <a:p>
            <a:pPr marL="628650" lvl="2" algn="l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Advertising for A/E Services to the Certificate of Substantial Completion and Final Completion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47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639" y="304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39" y="1559027"/>
            <a:ext cx="7924800" cy="4305300"/>
          </a:xfrm>
        </p:spPr>
        <p:txBody>
          <a:bodyPr>
            <a:noAutofit/>
          </a:bodyPr>
          <a:lstStyle/>
          <a:p>
            <a:pPr marL="225425" lvl="1" indent="-4763" algn="l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Professionals, Chapter 5:</a:t>
            </a:r>
          </a:p>
          <a:p>
            <a:pPr marL="800100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Codes and Standards enforced by OSE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 of properly completed Schematic Design and Construction Documents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Contents of the Project Manual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Standards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Prohibited Building Materials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Conservation and Sustainable Construction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requirements Flood Hazard Areas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requirements for Existing Structures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24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7924800" cy="3581400"/>
          </a:xfrm>
        </p:spPr>
        <p:txBody>
          <a:bodyPr>
            <a:noAutofit/>
          </a:bodyPr>
          <a:lstStyle/>
          <a:p>
            <a:pPr marL="225425" lvl="1" algn="l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Contractors:</a:t>
            </a:r>
          </a:p>
          <a:p>
            <a:pPr marL="569913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Prequalification for Design-Bid-Build (Chapter 3)</a:t>
            </a:r>
          </a:p>
          <a:p>
            <a:pPr marL="569913" lvl="1" indent="-342900" algn="l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Bidding and Bid Opening procedures (Chapter 6)</a:t>
            </a:r>
          </a:p>
          <a:p>
            <a:pPr marL="569913" lvl="1" indent="-342900" algn="l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Design-Bid-Build Contract Administration (Chapter 7) </a:t>
            </a:r>
          </a:p>
          <a:p>
            <a:pPr marL="569913" lvl="1" indent="-342900" algn="l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Manager at Risk (Chapter 11)</a:t>
            </a:r>
          </a:p>
          <a:p>
            <a:pPr marL="569913" lvl="1" indent="-342900" algn="l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Design-Build (Chapter 12)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3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3278"/>
            <a:ext cx="8229600" cy="124452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Duties of the Office of State Engineer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Contents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7924800" cy="3657600"/>
          </a:xfrm>
        </p:spPr>
        <p:txBody>
          <a:bodyPr>
            <a:noAutofit/>
          </a:bodyPr>
          <a:lstStyle/>
          <a:p>
            <a:pPr lvl="1" algn="l"/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457200" algn="l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Professionals:</a:t>
            </a:r>
          </a:p>
          <a:p>
            <a:pPr marL="1254125" lvl="1" indent="-457200" algn="l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&amp; Large Contracts (Chapter 4)</a:t>
            </a:r>
          </a:p>
          <a:p>
            <a:pPr marL="1254125" lvl="1" indent="-457200" algn="l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 Quantity Contracts (Chapter 9)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lvl="1" indent="-457200" algn="l">
              <a:buFont typeface="Wingdings" panose="05000000000000000000" pitchFamily="2" charset="2"/>
              <a:buChar char="§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Contractors:</a:t>
            </a:r>
          </a:p>
          <a:p>
            <a:pPr marL="1254125" lvl="1" indent="-457200" algn="l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Procurements (Chapter 8)</a:t>
            </a:r>
          </a:p>
          <a:p>
            <a:pPr marL="1254125" lvl="1" indent="-457200" algn="l"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Order Contracts (Chapter 9)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91C68D40-69AD-4367-A0C7-08F671038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55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</TotalTime>
  <Words>1404</Words>
  <Application>Microsoft Office PowerPoint</Application>
  <PresentationFormat>On-screen Show (4:3)</PresentationFormat>
  <Paragraphs>214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Calibri Light</vt:lpstr>
      <vt:lpstr>Century Gothic</vt:lpstr>
      <vt:lpstr>Footlight MT Light</vt:lpstr>
      <vt:lpstr>MV Boli</vt:lpstr>
      <vt:lpstr>Times New Roman</vt:lpstr>
      <vt:lpstr>Wingdings</vt:lpstr>
      <vt:lpstr>Wingdings 3</vt:lpstr>
      <vt:lpstr>Office Theme</vt:lpstr>
      <vt:lpstr>Slice</vt:lpstr>
      <vt:lpstr>OSE  Meets the Construction Community</vt:lpstr>
      <vt:lpstr>Office of State Engineer (OSE)</vt:lpstr>
      <vt:lpstr>Office of State Engineer 1201 Main St #600 Columbia, SC 29201 https://www.procurement.sc.gov</vt:lpstr>
      <vt:lpstr>Office of State Engineer</vt:lpstr>
      <vt:lpstr>Duties of the Office of State Engineer SC Law §§ 11-35-830 &amp; 845</vt:lpstr>
      <vt:lpstr>Duties of the Office of State Engineer Manual Contents</vt:lpstr>
      <vt:lpstr>Duties of the Office of State Engineer Manual Contents</vt:lpstr>
      <vt:lpstr>Duties of the Office of State Engineer Manual Contents</vt:lpstr>
      <vt:lpstr>Duties of the Office of State Engineer Manual Contents</vt:lpstr>
      <vt:lpstr>Duties of the Office of State Engineer Manual Contents</vt:lpstr>
      <vt:lpstr>Duties of the Office of State Engineer Manual Contents</vt:lpstr>
      <vt:lpstr>Duties of the Office of State Engineer Manual</vt:lpstr>
      <vt:lpstr>Office of State Engineer The Future</vt:lpstr>
      <vt:lpstr>Office of State Engineer Definitions</vt:lpstr>
      <vt:lpstr>Office of State Engineer </vt:lpstr>
      <vt:lpstr>CHANGES  IN  SC CONSTRUCTION PROCUREMENT  MAY 2019</vt:lpstr>
      <vt:lpstr>SMALL PURCHASES</vt:lpstr>
      <vt:lpstr>SMALL PURCHASES</vt:lpstr>
      <vt:lpstr>INDEFINITE DELIVERY CONTRACTS</vt:lpstr>
      <vt:lpstr>PowerPoint Presentation</vt:lpstr>
      <vt:lpstr>INDEFINITE QUANTITY CONTRACTS</vt:lpstr>
      <vt:lpstr>TASK ORDER CONTRACTS</vt:lpstr>
      <vt:lpstr>LIMITATIONS OF TASK ORDER CONTRACTS</vt:lpstr>
      <vt:lpstr>AWARD OF TOCS &amp; TASK ORDERS</vt:lpstr>
      <vt:lpstr>PREQUALIFICATION OF CONTRACTORS/SUBCONTRACTORS FOR DESIGN-BID-BUILD</vt:lpstr>
      <vt:lpstr>PREQUALIFICATION OF CONTRACTORS/SUBCONTRACTORS FOR DESIGN-BID-BUILD</vt:lpstr>
      <vt:lpstr>PREQUALIFICATION OF CONTRACTORS/SUBCONTRACTORS FOR DESIGN-BID-BUILD</vt:lpstr>
      <vt:lpstr>PowerPoint Presentation</vt:lpstr>
      <vt:lpstr>  -Questions -Comments -feedback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Salley</dc:creator>
  <cp:lastModifiedBy>Gerald, Phil</cp:lastModifiedBy>
  <cp:revision>121</cp:revision>
  <cp:lastPrinted>2019-07-25T15:31:20Z</cp:lastPrinted>
  <dcterms:created xsi:type="dcterms:W3CDTF">2017-01-04T15:27:13Z</dcterms:created>
  <dcterms:modified xsi:type="dcterms:W3CDTF">2019-10-14T17:02:47Z</dcterms:modified>
</cp:coreProperties>
</file>