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76" r:id="rId7"/>
    <p:sldId id="264" r:id="rId8"/>
    <p:sldId id="256" r:id="rId9"/>
    <p:sldId id="267" r:id="rId10"/>
    <p:sldId id="266" r:id="rId11"/>
    <p:sldId id="268" r:id="rId12"/>
    <p:sldId id="269" r:id="rId13"/>
    <p:sldId id="270" r:id="rId14"/>
    <p:sldId id="265" r:id="rId15"/>
    <p:sldId id="272" r:id="rId16"/>
    <p:sldId id="273" r:id="rId17"/>
    <p:sldId id="257" r:id="rId18"/>
    <p:sldId id="258" r:id="rId19"/>
    <p:sldId id="274" r:id="rId20"/>
    <p:sldId id="277"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E1565-2471-401D-B3C2-4123E447FB16}"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2363641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E1565-2471-401D-B3C2-4123E447FB16}"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323401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E1565-2471-401D-B3C2-4123E447FB16}"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388706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E1565-2471-401D-B3C2-4123E447FB16}"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105152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E1565-2471-401D-B3C2-4123E447FB16}" type="datetimeFigureOut">
              <a:rPr lang="en-US" smtClean="0"/>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141586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E1565-2471-401D-B3C2-4123E447FB16}"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2375034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E1565-2471-401D-B3C2-4123E447FB16}" type="datetimeFigureOut">
              <a:rPr lang="en-US" smtClean="0"/>
              <a:t>10/20/2017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3822494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E1565-2471-401D-B3C2-4123E447FB16}" type="datetimeFigureOut">
              <a:rPr lang="en-US" smtClean="0"/>
              <a:t>10/20/2017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2166007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E1565-2471-401D-B3C2-4123E447FB16}" type="datetimeFigureOut">
              <a:rPr lang="en-US" smtClean="0"/>
              <a:t>10/20/2017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375982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E1565-2471-401D-B3C2-4123E447FB16}"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3671657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E1565-2471-401D-B3C2-4123E447FB16}" type="datetimeFigureOut">
              <a:rPr lang="en-US" smtClean="0"/>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C7407-BC5D-494F-AD7B-ACDBB9A7F926}" type="slidenum">
              <a:rPr lang="en-US" smtClean="0"/>
              <a:t>‹#›</a:t>
            </a:fld>
            <a:endParaRPr lang="en-US"/>
          </a:p>
        </p:txBody>
      </p:sp>
    </p:spTree>
    <p:extLst>
      <p:ext uri="{BB962C8B-B14F-4D97-AF65-F5344CB8AC3E}">
        <p14:creationId xmlns:p14="http://schemas.microsoft.com/office/powerpoint/2010/main" val="2235340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E1565-2471-401D-B3C2-4123E447FB16}" type="datetimeFigureOut">
              <a:rPr lang="en-US" smtClean="0"/>
              <a:t>10/20/2017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C7407-BC5D-494F-AD7B-ACDBB9A7F926}" type="slidenum">
              <a:rPr lang="en-US" smtClean="0"/>
              <a:t>‹#›</a:t>
            </a:fld>
            <a:endParaRPr lang="en-US"/>
          </a:p>
        </p:txBody>
      </p:sp>
    </p:spTree>
    <p:extLst>
      <p:ext uri="{BB962C8B-B14F-4D97-AF65-F5344CB8AC3E}">
        <p14:creationId xmlns:p14="http://schemas.microsoft.com/office/powerpoint/2010/main" val="1589768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Liquidated Damages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6625" y="2243635"/>
            <a:ext cx="5238750" cy="3486150"/>
          </a:xfrm>
          <a:effectLst>
            <a:softEdge rad="50800"/>
          </a:effectLst>
        </p:spPr>
      </p:pic>
    </p:spTree>
    <p:extLst>
      <p:ext uri="{BB962C8B-B14F-4D97-AF65-F5344CB8AC3E}">
        <p14:creationId xmlns:p14="http://schemas.microsoft.com/office/powerpoint/2010/main" val="559130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Liquidated Damages: How much (more)?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Two things:</a:t>
            </a:r>
          </a:p>
          <a:p>
            <a:r>
              <a:rPr lang="en-US" dirty="0" smtClean="0"/>
              <a:t>The actual </a:t>
            </a:r>
            <a:r>
              <a:rPr lang="en-US" dirty="0"/>
              <a:t>damages contemplated at the time of the agreement would be uncertain and difficult to determine with </a:t>
            </a:r>
            <a:r>
              <a:rPr lang="en-US" dirty="0" smtClean="0"/>
              <a:t>exactness</a:t>
            </a:r>
          </a:p>
          <a:p>
            <a:r>
              <a:rPr lang="en-US" dirty="0" smtClean="0"/>
              <a:t>The amount </a:t>
            </a:r>
            <a:r>
              <a:rPr lang="en-US" dirty="0"/>
              <a:t>fixed is not out of all proportion to the probable loss</a:t>
            </a:r>
          </a:p>
        </p:txBody>
      </p:sp>
    </p:spTree>
    <p:extLst>
      <p:ext uri="{BB962C8B-B14F-4D97-AF65-F5344CB8AC3E}">
        <p14:creationId xmlns:p14="http://schemas.microsoft.com/office/powerpoint/2010/main" val="1964520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Liquidated Damages: How much (already)?</a:t>
            </a:r>
            <a:endParaRPr lang="en-US" dirty="0"/>
          </a:p>
        </p:txBody>
      </p:sp>
      <p:sp>
        <p:nvSpPr>
          <p:cNvPr id="3" name="Content Placeholder 2"/>
          <p:cNvSpPr>
            <a:spLocks noGrp="1"/>
          </p:cNvSpPr>
          <p:nvPr>
            <p:ph idx="1"/>
          </p:nvPr>
        </p:nvSpPr>
        <p:spPr/>
        <p:txBody>
          <a:bodyPr>
            <a:normAutofit lnSpcReduction="10000"/>
          </a:bodyPr>
          <a:lstStyle/>
          <a:p>
            <a:r>
              <a:rPr lang="en-US" dirty="0" smtClean="0"/>
              <a:t>lost revenue (e.g., lost rent, income, business, profits) from loss of use </a:t>
            </a:r>
          </a:p>
          <a:p>
            <a:r>
              <a:rPr lang="en-US" dirty="0" smtClean="0"/>
              <a:t>Injury to business and reputation </a:t>
            </a:r>
          </a:p>
          <a:p>
            <a:r>
              <a:rPr lang="en-US" dirty="0" smtClean="0"/>
              <a:t>extended cost of Owner’s employees (administration) overhead </a:t>
            </a:r>
          </a:p>
          <a:p>
            <a:r>
              <a:rPr lang="en-US" dirty="0" smtClean="0"/>
              <a:t>extended Insurance </a:t>
            </a:r>
          </a:p>
          <a:p>
            <a:r>
              <a:rPr lang="en-US" dirty="0" smtClean="0"/>
              <a:t>interest (construction financing) </a:t>
            </a:r>
          </a:p>
          <a:p>
            <a:r>
              <a:rPr lang="en-US" dirty="0" smtClean="0"/>
              <a:t>costs or delays suffered by others unable to commence work </a:t>
            </a:r>
          </a:p>
          <a:p>
            <a:r>
              <a:rPr lang="en-US" dirty="0" smtClean="0"/>
              <a:t>interest (prejudgment, post-judgment) </a:t>
            </a:r>
          </a:p>
          <a:p>
            <a:r>
              <a:rPr lang="en-US" dirty="0" smtClean="0"/>
              <a:t>lost productivity </a:t>
            </a:r>
          </a:p>
          <a:p>
            <a:r>
              <a:rPr lang="en-US" dirty="0" smtClean="0"/>
              <a:t>extended A/E costs</a:t>
            </a:r>
          </a:p>
        </p:txBody>
      </p:sp>
    </p:spTree>
    <p:extLst>
      <p:ext uri="{BB962C8B-B14F-4D97-AF65-F5344CB8AC3E}">
        <p14:creationId xmlns:p14="http://schemas.microsoft.com/office/powerpoint/2010/main" val="1232610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things to prove</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The contract </a:t>
            </a:r>
            <a:r>
              <a:rPr lang="en-US" dirty="0"/>
              <a:t>work was not substantially completed by the contract completion date (plus any time extensions granted);</a:t>
            </a:r>
          </a:p>
          <a:p>
            <a:pPr marL="514350" lvl="0" indent="-514350">
              <a:buFont typeface="+mj-lt"/>
              <a:buAutoNum type="arabicPeriod"/>
            </a:pPr>
            <a:r>
              <a:rPr lang="en-US" dirty="0" smtClean="0"/>
              <a:t>The liquidated </a:t>
            </a:r>
            <a:r>
              <a:rPr lang="en-US" dirty="0"/>
              <a:t>damages </a:t>
            </a:r>
            <a:r>
              <a:rPr lang="en-US" dirty="0" smtClean="0"/>
              <a:t>are </a:t>
            </a:r>
            <a:r>
              <a:rPr lang="en-US" dirty="0"/>
              <a:t>due under the contract; and</a:t>
            </a:r>
          </a:p>
          <a:p>
            <a:pPr marL="514350" indent="-514350">
              <a:buFont typeface="+mj-lt"/>
              <a:buAutoNum type="arabicPeriod"/>
            </a:pPr>
            <a:r>
              <a:rPr lang="en-US" dirty="0" smtClean="0"/>
              <a:t>The period </a:t>
            </a:r>
            <a:r>
              <a:rPr lang="en-US" dirty="0"/>
              <a:t>measured for assessing the LD's was appropriate. </a:t>
            </a:r>
          </a:p>
        </p:txBody>
      </p:sp>
    </p:spTree>
    <p:extLst>
      <p:ext uri="{BB962C8B-B14F-4D97-AF65-F5344CB8AC3E}">
        <p14:creationId xmlns:p14="http://schemas.microsoft.com/office/powerpoint/2010/main" val="567755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things for the contractor</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The delay </a:t>
            </a:r>
            <a:r>
              <a:rPr lang="en-US" dirty="0"/>
              <a:t>was not </a:t>
            </a:r>
            <a:r>
              <a:rPr lang="en-US" dirty="0" smtClean="0"/>
              <a:t>her responsibility</a:t>
            </a:r>
          </a:p>
          <a:p>
            <a:pPr marL="514350" lvl="0" indent="-514350">
              <a:buFont typeface="+mj-lt"/>
              <a:buAutoNum type="arabicPeriod"/>
            </a:pPr>
            <a:r>
              <a:rPr lang="en-US" dirty="0" smtClean="0"/>
              <a:t>The delay </a:t>
            </a:r>
            <a:r>
              <a:rPr lang="en-US" dirty="0"/>
              <a:t>was </a:t>
            </a:r>
            <a:r>
              <a:rPr lang="en-US" dirty="0" smtClean="0"/>
              <a:t>excusable</a:t>
            </a:r>
          </a:p>
          <a:p>
            <a:pPr marL="514350" lvl="0" indent="-514350">
              <a:buFont typeface="+mj-lt"/>
              <a:buAutoNum type="arabicPeriod"/>
            </a:pPr>
            <a:r>
              <a:rPr lang="en-US" dirty="0" smtClean="0"/>
              <a:t>The LD </a:t>
            </a:r>
            <a:r>
              <a:rPr lang="en-US" dirty="0"/>
              <a:t>provision is unenforceable</a:t>
            </a:r>
          </a:p>
        </p:txBody>
      </p:sp>
    </p:spTree>
    <p:extLst>
      <p:ext uri="{BB962C8B-B14F-4D97-AF65-F5344CB8AC3E}">
        <p14:creationId xmlns:p14="http://schemas.microsoft.com/office/powerpoint/2010/main" val="3981664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Excusable Delay: A201 </a:t>
            </a:r>
            <a:r>
              <a:rPr lang="en-US" dirty="0"/>
              <a:t>2007 SCOSE</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 8.3.1 </a:t>
            </a:r>
            <a:r>
              <a:rPr lang="en-US" dirty="0"/>
              <a:t>If the Contractor is delayed at any time in the commencement or progress of the Work by an act or neglect of the Owner or Architect, or of an employee of either, or of a separate contractor employed by the Owner; or by changes ordered in the Work; or by labor disputes, fire, unusual delay in deliveries, unavoidable casualties or other causes beyond the control of the Contractor and any subcontractor at any tier; or by delay authorized by the Owner pending dispute resolution; or by other causes that the Architect determines may justify delay, then to the extent   such delay will prevent the Contractor from achieving Substantial Completion within the Contract Time and  provided the delay (1) is not caused by the fault or negligence of the Contractor or a subcontractor at any tier and (2) is not due to unusual delay in the delivery of supplies, machinery, equipment, or services when such supplies, machinery, equipment, or services were obtainable from other sources in sufficient time for the Contractor to meet the required delivery, the Contract Time shall be extended by Change Order for such reasonable time as the  Architect may determine.</a:t>
            </a:r>
          </a:p>
        </p:txBody>
      </p:sp>
    </p:spTree>
    <p:extLst>
      <p:ext uri="{BB962C8B-B14F-4D97-AF65-F5344CB8AC3E}">
        <p14:creationId xmlns:p14="http://schemas.microsoft.com/office/powerpoint/2010/main" val="636557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Delay</a:t>
            </a:r>
            <a:endParaRPr lang="en-US" dirty="0"/>
          </a:p>
        </p:txBody>
      </p:sp>
      <p:sp>
        <p:nvSpPr>
          <p:cNvPr id="3" name="Content Placeholder 2"/>
          <p:cNvSpPr>
            <a:spLocks noGrp="1"/>
          </p:cNvSpPr>
          <p:nvPr>
            <p:ph idx="1"/>
          </p:nvPr>
        </p:nvSpPr>
        <p:spPr/>
        <p:txBody>
          <a:bodyPr>
            <a:normAutofit fontScale="62500" lnSpcReduction="20000"/>
          </a:bodyPr>
          <a:lstStyle/>
          <a:p>
            <a:pPr marL="0" indent="0">
              <a:lnSpc>
                <a:spcPct val="120000"/>
              </a:lnSpc>
              <a:buNone/>
            </a:pPr>
            <a:r>
              <a:rPr lang="en-US" dirty="0" smtClean="0"/>
              <a:t>“In </a:t>
            </a:r>
            <a:r>
              <a:rPr lang="en-US" dirty="0"/>
              <a:t>the case at hand, there is ample evidence that both Clemson and </a:t>
            </a:r>
            <a:r>
              <a:rPr lang="en-US" dirty="0" err="1"/>
              <a:t>EllisDon</a:t>
            </a:r>
            <a:r>
              <a:rPr lang="en-US" dirty="0"/>
              <a:t> contributed to the overall delay </a:t>
            </a:r>
            <a:r>
              <a:rPr lang="en-US" dirty="0" smtClean="0"/>
              <a:t>of the </a:t>
            </a:r>
            <a:r>
              <a:rPr lang="en-US" dirty="0"/>
              <a:t>Project. Although Clemson did not delay the project to the extent claimed by </a:t>
            </a:r>
            <a:r>
              <a:rPr lang="en-US" dirty="0" err="1"/>
              <a:t>EllisDon</a:t>
            </a:r>
            <a:r>
              <a:rPr lang="en-US" dirty="0"/>
              <a:t>, Clemson nonetheless </a:t>
            </a:r>
            <a:r>
              <a:rPr lang="en-US" dirty="0" smtClean="0"/>
              <a:t>clearly contributed </a:t>
            </a:r>
            <a:r>
              <a:rPr lang="en-US" dirty="0"/>
              <a:t>to the delay. As set forth above, the design changes and lead/asbestos abatement issues added to the </a:t>
            </a:r>
            <a:r>
              <a:rPr lang="en-US" dirty="0" smtClean="0"/>
              <a:t>scope of </a:t>
            </a:r>
            <a:r>
              <a:rPr lang="en-US" dirty="0"/>
              <a:t>the Project, and more likely than not delayed the completion of the Project, even if those issues weren't represented</a:t>
            </a:r>
            <a:r>
              <a:rPr lang="en-US" dirty="0" smtClean="0"/>
              <a:t>, at </a:t>
            </a:r>
            <a:r>
              <a:rPr lang="en-US" dirty="0"/>
              <a:t>the time, as being on the </a:t>
            </a:r>
            <a:r>
              <a:rPr lang="en-US" dirty="0" smtClean="0"/>
              <a:t>‘critical </a:t>
            </a:r>
            <a:r>
              <a:rPr lang="en-US" dirty="0"/>
              <a:t>path</a:t>
            </a:r>
            <a:r>
              <a:rPr lang="en-US" dirty="0" smtClean="0"/>
              <a:t>.’ </a:t>
            </a:r>
            <a:r>
              <a:rPr lang="en-US" dirty="0" err="1"/>
              <a:t>EllisDon</a:t>
            </a:r>
            <a:r>
              <a:rPr lang="en-US" dirty="0"/>
              <a:t> wasn't without its own problems and issues: in addition to failing </a:t>
            </a:r>
            <a:r>
              <a:rPr lang="en-US" dirty="0" smtClean="0"/>
              <a:t>to provide </a:t>
            </a:r>
            <a:r>
              <a:rPr lang="en-US" dirty="0"/>
              <a:t>accurate and up to date CPM schedules, </a:t>
            </a:r>
            <a:r>
              <a:rPr lang="en-US" dirty="0" err="1"/>
              <a:t>EllisDon</a:t>
            </a:r>
            <a:r>
              <a:rPr lang="en-US" dirty="0"/>
              <a:t> more likely than not contributed to the delay by its </a:t>
            </a:r>
            <a:r>
              <a:rPr lang="en-US" dirty="0" smtClean="0"/>
              <a:t>problems with </a:t>
            </a:r>
            <a:r>
              <a:rPr lang="en-US" dirty="0"/>
              <a:t>the concrete flooring, and its subcontractors contributed to significant delays to the greenhouse construction. </a:t>
            </a:r>
            <a:r>
              <a:rPr lang="en-US" dirty="0" smtClean="0"/>
              <a:t>The Panel </a:t>
            </a:r>
            <a:r>
              <a:rPr lang="en-US" dirty="0"/>
              <a:t>finds that both parties significantly contributed to the delays, that both parties attempted (sometimes successfully</a:t>
            </a:r>
            <a:r>
              <a:rPr lang="en-US" dirty="0" smtClean="0"/>
              <a:t>) to </a:t>
            </a:r>
            <a:r>
              <a:rPr lang="en-US" dirty="0"/>
              <a:t>mitigate the other parties' cause of delay, that </a:t>
            </a:r>
            <a:r>
              <a:rPr lang="en-US" dirty="0" err="1"/>
              <a:t>EllisDon</a:t>
            </a:r>
            <a:r>
              <a:rPr lang="en-US" dirty="0"/>
              <a:t> misreported and misrepresented the delay, that </a:t>
            </a:r>
            <a:r>
              <a:rPr lang="en-US" dirty="0" smtClean="0"/>
              <a:t>Clemson occasionally </a:t>
            </a:r>
            <a:r>
              <a:rPr lang="en-US" dirty="0"/>
              <a:t>failed to timely address the claims and/or the possibility of delay, </a:t>
            </a:r>
            <a:r>
              <a:rPr lang="en-US" dirty="0" smtClean="0"/>
              <a:t>and </a:t>
            </a:r>
            <a:r>
              <a:rPr lang="en-US" dirty="0"/>
              <a:t>that the post-dispute </a:t>
            </a:r>
            <a:r>
              <a:rPr lang="en-US" dirty="0" smtClean="0"/>
              <a:t>testimony regarding </a:t>
            </a:r>
            <a:r>
              <a:rPr lang="en-US" dirty="0"/>
              <a:t>the schedule analysis and CPM has been used to both support and refute each party's delay</a:t>
            </a:r>
            <a:r>
              <a:rPr lang="en-US" dirty="0" smtClean="0"/>
              <a:t>.”</a:t>
            </a:r>
          </a:p>
          <a:p>
            <a:pPr marL="0" indent="0" algn="r">
              <a:buNone/>
            </a:pPr>
            <a:endParaRPr lang="en-US" sz="1800" i="1" dirty="0" smtClean="0"/>
          </a:p>
          <a:p>
            <a:pPr marL="0" indent="0" algn="r">
              <a:buNone/>
            </a:pPr>
            <a:r>
              <a:rPr lang="en-US" sz="1800" i="1" dirty="0" smtClean="0"/>
              <a:t>Panel Case No. 2005-2(VIII)</a:t>
            </a:r>
            <a:endParaRPr lang="en-US" sz="1800" i="1" dirty="0"/>
          </a:p>
        </p:txBody>
      </p:sp>
    </p:spTree>
    <p:extLst>
      <p:ext uri="{BB962C8B-B14F-4D97-AF65-F5344CB8AC3E}">
        <p14:creationId xmlns:p14="http://schemas.microsoft.com/office/powerpoint/2010/main" val="14005606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Unenforceable Penalty</a:t>
            </a:r>
            <a:endParaRPr lang="en-US" dirty="0"/>
          </a:p>
        </p:txBody>
      </p:sp>
      <p:sp>
        <p:nvSpPr>
          <p:cNvPr id="3" name="Content Placeholder 2"/>
          <p:cNvSpPr>
            <a:spLocks noGrp="1"/>
          </p:cNvSpPr>
          <p:nvPr>
            <p:ph idx="1"/>
          </p:nvPr>
        </p:nvSpPr>
        <p:spPr/>
        <p:txBody>
          <a:bodyPr/>
          <a:lstStyle/>
          <a:p>
            <a:r>
              <a:rPr lang="en-US" dirty="0" smtClean="0"/>
              <a:t>Has to be pretty gross</a:t>
            </a:r>
          </a:p>
          <a:p>
            <a:r>
              <a:rPr lang="en-US" dirty="0" smtClean="0"/>
              <a:t>Rarely seen in construction contracts</a:t>
            </a:r>
          </a:p>
          <a:p>
            <a:r>
              <a:rPr lang="en-US" dirty="0" smtClean="0"/>
              <a:t>Unlikely that agency would try</a:t>
            </a:r>
          </a:p>
          <a:p>
            <a:r>
              <a:rPr lang="en-US" dirty="0" smtClean="0"/>
              <a:t>Unlikely that OSE would miss it</a:t>
            </a:r>
            <a:endParaRPr lang="en-US" dirty="0"/>
          </a:p>
        </p:txBody>
      </p:sp>
    </p:spTree>
    <p:extLst>
      <p:ext uri="{BB962C8B-B14F-4D97-AF65-F5344CB8AC3E}">
        <p14:creationId xmlns:p14="http://schemas.microsoft.com/office/powerpoint/2010/main" val="14561655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As-Built</a:t>
            </a:r>
            <a:endParaRPr lang="en-US" dirty="0"/>
          </a:p>
        </p:txBody>
      </p:sp>
      <p:sp>
        <p:nvSpPr>
          <p:cNvPr id="5" name="Text Placeholder 4"/>
          <p:cNvSpPr>
            <a:spLocks noGrp="1"/>
          </p:cNvSpPr>
          <p:nvPr>
            <p:ph type="body" idx="1"/>
          </p:nvPr>
        </p:nvSpPr>
        <p:spPr/>
        <p:txBody>
          <a:bodyPr/>
          <a:lstStyle/>
          <a:p>
            <a:r>
              <a:rPr lang="en-US" dirty="0" smtClean="0"/>
              <a:t>Actual Damages</a:t>
            </a:r>
            <a:endParaRPr lang="en-US" dirty="0"/>
          </a:p>
        </p:txBody>
      </p:sp>
      <p:sp>
        <p:nvSpPr>
          <p:cNvPr id="6" name="Content Placeholder 5"/>
          <p:cNvSpPr>
            <a:spLocks noGrp="1"/>
          </p:cNvSpPr>
          <p:nvPr>
            <p:ph sz="half" idx="2"/>
          </p:nvPr>
        </p:nvSpPr>
        <p:spPr/>
        <p:txBody>
          <a:bodyPr>
            <a:normAutofit fontScale="77500" lnSpcReduction="20000"/>
          </a:bodyPr>
          <a:lstStyle/>
          <a:p>
            <a:r>
              <a:rPr lang="en-US" dirty="0" smtClean="0"/>
              <a:t>lost revenue (e.g., lost rent, income, business, profits) from loss </a:t>
            </a:r>
            <a:r>
              <a:rPr lang="en-US" dirty="0"/>
              <a:t>of use </a:t>
            </a:r>
          </a:p>
          <a:p>
            <a:r>
              <a:rPr lang="en-US" dirty="0" smtClean="0"/>
              <a:t>Injury to business and reputation </a:t>
            </a:r>
          </a:p>
          <a:p>
            <a:r>
              <a:rPr lang="en-US" dirty="0" smtClean="0"/>
              <a:t>extended </a:t>
            </a:r>
            <a:r>
              <a:rPr lang="en-US" dirty="0"/>
              <a:t>cost of Owner’s employees (administration) overhead </a:t>
            </a:r>
          </a:p>
          <a:p>
            <a:r>
              <a:rPr lang="en-US" dirty="0" smtClean="0"/>
              <a:t>interest (construction financing) </a:t>
            </a:r>
          </a:p>
          <a:p>
            <a:r>
              <a:rPr lang="en-US" dirty="0" smtClean="0"/>
              <a:t>costs or delays suffered by others unable to commence work </a:t>
            </a:r>
          </a:p>
          <a:p>
            <a:r>
              <a:rPr lang="en-US" dirty="0" smtClean="0"/>
              <a:t>interest (prejudgment, post-judgment) </a:t>
            </a:r>
          </a:p>
          <a:p>
            <a:r>
              <a:rPr lang="en-US" dirty="0" smtClean="0"/>
              <a:t>lost </a:t>
            </a:r>
            <a:r>
              <a:rPr lang="en-US" dirty="0"/>
              <a:t>productivity </a:t>
            </a:r>
          </a:p>
          <a:p>
            <a:r>
              <a:rPr lang="en-US" dirty="0" smtClean="0"/>
              <a:t>extended A/E costs </a:t>
            </a:r>
          </a:p>
        </p:txBody>
      </p:sp>
      <p:sp>
        <p:nvSpPr>
          <p:cNvPr id="7" name="Text Placeholder 6"/>
          <p:cNvSpPr>
            <a:spLocks noGrp="1"/>
          </p:cNvSpPr>
          <p:nvPr>
            <p:ph type="body" sz="quarter" idx="3"/>
          </p:nvPr>
        </p:nvSpPr>
        <p:spPr/>
        <p:txBody>
          <a:bodyPr/>
          <a:lstStyle/>
          <a:p>
            <a:r>
              <a:rPr lang="en-US" dirty="0"/>
              <a:t>§ 15.1.6.1 </a:t>
            </a:r>
            <a:r>
              <a:rPr lang="en-US" dirty="0" smtClean="0"/>
              <a:t>Waiver of Listed Damages</a:t>
            </a:r>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smtClean="0"/>
              <a:t>lost revenue and profit for lost use of the property</a:t>
            </a:r>
          </a:p>
          <a:p>
            <a:r>
              <a:rPr lang="en-US" dirty="0" smtClean="0"/>
              <a:t>losses </a:t>
            </a:r>
            <a:r>
              <a:rPr lang="en-US" dirty="0"/>
              <a:t>resulting from injury to business or </a:t>
            </a:r>
            <a:r>
              <a:rPr lang="en-US" dirty="0" smtClean="0"/>
              <a:t>reputation</a:t>
            </a:r>
          </a:p>
          <a:p>
            <a:r>
              <a:rPr lang="en-US" dirty="0" smtClean="0"/>
              <a:t>additional </a:t>
            </a:r>
            <a:r>
              <a:rPr lang="en-US" dirty="0"/>
              <a:t>or escalated overhead and administration </a:t>
            </a:r>
            <a:r>
              <a:rPr lang="en-US" dirty="0" smtClean="0"/>
              <a:t>expenses</a:t>
            </a:r>
          </a:p>
          <a:p>
            <a:r>
              <a:rPr lang="en-US" dirty="0" smtClean="0"/>
              <a:t>additional </a:t>
            </a:r>
            <a:r>
              <a:rPr lang="en-US" dirty="0"/>
              <a:t>financing </a:t>
            </a:r>
            <a:r>
              <a:rPr lang="en-US" dirty="0" smtClean="0"/>
              <a:t>costs</a:t>
            </a:r>
          </a:p>
          <a:p>
            <a:r>
              <a:rPr lang="en-US" dirty="0" smtClean="0"/>
              <a:t>costs </a:t>
            </a:r>
            <a:r>
              <a:rPr lang="en-US" dirty="0"/>
              <a:t>suffered by a third party unable to commence </a:t>
            </a:r>
            <a:r>
              <a:rPr lang="en-US" dirty="0" smtClean="0"/>
              <a:t>work</a:t>
            </a:r>
          </a:p>
          <a:p>
            <a:r>
              <a:rPr lang="en-US" dirty="0" smtClean="0"/>
              <a:t>any </a:t>
            </a:r>
            <a:r>
              <a:rPr lang="en-US" dirty="0"/>
              <a:t>interest, except to the extent allowed by Section 13.6 (Interest</a:t>
            </a:r>
            <a:r>
              <a:rPr lang="en-US" dirty="0" smtClean="0"/>
              <a:t>)</a:t>
            </a:r>
          </a:p>
          <a:p>
            <a:r>
              <a:rPr lang="en-US" dirty="0" smtClean="0"/>
              <a:t>costs </a:t>
            </a:r>
            <a:r>
              <a:rPr lang="en-US" dirty="0"/>
              <a:t>resulting from lost productivity or efficiency.</a:t>
            </a:r>
          </a:p>
        </p:txBody>
      </p:sp>
    </p:spTree>
    <p:extLst>
      <p:ext uri="{BB962C8B-B14F-4D97-AF65-F5344CB8AC3E}">
        <p14:creationId xmlns:p14="http://schemas.microsoft.com/office/powerpoint/2010/main" val="1869946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As-Built</a:t>
            </a:r>
            <a:endParaRPr lang="en-US" dirty="0"/>
          </a:p>
        </p:txBody>
      </p:sp>
      <p:sp>
        <p:nvSpPr>
          <p:cNvPr id="5" name="Text Placeholder 4"/>
          <p:cNvSpPr>
            <a:spLocks noGrp="1"/>
          </p:cNvSpPr>
          <p:nvPr>
            <p:ph type="body" idx="1"/>
          </p:nvPr>
        </p:nvSpPr>
        <p:spPr/>
        <p:txBody>
          <a:bodyPr/>
          <a:lstStyle/>
          <a:p>
            <a:r>
              <a:rPr lang="en-US" dirty="0" smtClean="0"/>
              <a:t>Actual Damages</a:t>
            </a:r>
            <a:endParaRPr lang="en-US" dirty="0"/>
          </a:p>
        </p:txBody>
      </p:sp>
      <p:sp>
        <p:nvSpPr>
          <p:cNvPr id="6" name="Content Placeholder 5"/>
          <p:cNvSpPr>
            <a:spLocks noGrp="1"/>
          </p:cNvSpPr>
          <p:nvPr>
            <p:ph sz="half" idx="2"/>
          </p:nvPr>
        </p:nvSpPr>
        <p:spPr/>
        <p:txBody>
          <a:bodyPr>
            <a:normAutofit fontScale="77500" lnSpcReduction="20000"/>
          </a:bodyPr>
          <a:lstStyle/>
          <a:p>
            <a:r>
              <a:rPr lang="en-US" strike="sngStrike" dirty="0" smtClean="0"/>
              <a:t>lost revenue (e.g., lost rent, income, business, profits) from loss </a:t>
            </a:r>
            <a:r>
              <a:rPr lang="en-US" strike="sngStrike" dirty="0"/>
              <a:t>of use </a:t>
            </a:r>
          </a:p>
          <a:p>
            <a:r>
              <a:rPr lang="en-US" strike="sngStrike" dirty="0" smtClean="0"/>
              <a:t>Injury to business and reputation </a:t>
            </a:r>
          </a:p>
          <a:p>
            <a:r>
              <a:rPr lang="en-US" strike="sngStrike" dirty="0" smtClean="0"/>
              <a:t>extended </a:t>
            </a:r>
            <a:r>
              <a:rPr lang="en-US" strike="sngStrike" dirty="0"/>
              <a:t>cost of Owner’s employees (administration) overhead </a:t>
            </a:r>
          </a:p>
          <a:p>
            <a:r>
              <a:rPr lang="en-US" strike="sngStrike" dirty="0" smtClean="0"/>
              <a:t>interest (construction financing) </a:t>
            </a:r>
          </a:p>
          <a:p>
            <a:r>
              <a:rPr lang="en-US" strike="sngStrike" dirty="0" smtClean="0"/>
              <a:t>costs or delays suffered by others unable to commence work </a:t>
            </a:r>
          </a:p>
          <a:p>
            <a:r>
              <a:rPr lang="en-US" strike="sngStrike" dirty="0" smtClean="0"/>
              <a:t>interest (prejudgment, post-judgment) </a:t>
            </a:r>
          </a:p>
          <a:p>
            <a:r>
              <a:rPr lang="en-US" strike="sngStrike" dirty="0" smtClean="0"/>
              <a:t>lost </a:t>
            </a:r>
            <a:r>
              <a:rPr lang="en-US" strike="sngStrike" dirty="0"/>
              <a:t>productivity </a:t>
            </a:r>
          </a:p>
          <a:p>
            <a:r>
              <a:rPr lang="en-US" dirty="0" smtClean="0"/>
              <a:t>extended A/E costs </a:t>
            </a:r>
          </a:p>
        </p:txBody>
      </p:sp>
      <p:sp>
        <p:nvSpPr>
          <p:cNvPr id="7" name="Text Placeholder 6"/>
          <p:cNvSpPr>
            <a:spLocks noGrp="1"/>
          </p:cNvSpPr>
          <p:nvPr>
            <p:ph type="body" sz="quarter" idx="3"/>
          </p:nvPr>
        </p:nvSpPr>
        <p:spPr/>
        <p:txBody>
          <a:bodyPr/>
          <a:lstStyle/>
          <a:p>
            <a:r>
              <a:rPr lang="en-US" dirty="0"/>
              <a:t>§ 15.1.6.1 </a:t>
            </a:r>
            <a:r>
              <a:rPr lang="en-US" dirty="0" smtClean="0"/>
              <a:t>Waiver of Listed Damages</a:t>
            </a:r>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smtClean="0"/>
              <a:t>lost revenue and profit for lost use of the property</a:t>
            </a:r>
          </a:p>
          <a:p>
            <a:r>
              <a:rPr lang="en-US" dirty="0" smtClean="0"/>
              <a:t>losses </a:t>
            </a:r>
            <a:r>
              <a:rPr lang="en-US" dirty="0"/>
              <a:t>resulting from injury to business or </a:t>
            </a:r>
            <a:r>
              <a:rPr lang="en-US" dirty="0" smtClean="0"/>
              <a:t>reputation</a:t>
            </a:r>
          </a:p>
          <a:p>
            <a:r>
              <a:rPr lang="en-US" dirty="0" smtClean="0"/>
              <a:t>additional </a:t>
            </a:r>
            <a:r>
              <a:rPr lang="en-US" dirty="0"/>
              <a:t>or escalated overhead and administration </a:t>
            </a:r>
            <a:r>
              <a:rPr lang="en-US" dirty="0" smtClean="0"/>
              <a:t>expenses</a:t>
            </a:r>
          </a:p>
          <a:p>
            <a:r>
              <a:rPr lang="en-US" dirty="0" smtClean="0"/>
              <a:t>additional </a:t>
            </a:r>
            <a:r>
              <a:rPr lang="en-US" dirty="0"/>
              <a:t>financing </a:t>
            </a:r>
            <a:r>
              <a:rPr lang="en-US" dirty="0" smtClean="0"/>
              <a:t>costs</a:t>
            </a:r>
          </a:p>
          <a:p>
            <a:r>
              <a:rPr lang="en-US" dirty="0" smtClean="0"/>
              <a:t>costs </a:t>
            </a:r>
            <a:r>
              <a:rPr lang="en-US" dirty="0"/>
              <a:t>suffered by a third party unable to commence </a:t>
            </a:r>
            <a:r>
              <a:rPr lang="en-US" dirty="0" smtClean="0"/>
              <a:t>work</a:t>
            </a:r>
          </a:p>
          <a:p>
            <a:r>
              <a:rPr lang="en-US" dirty="0" smtClean="0"/>
              <a:t>any </a:t>
            </a:r>
            <a:r>
              <a:rPr lang="en-US" dirty="0"/>
              <a:t>interest, except to the extent allowed by Section 13.6 (Interest</a:t>
            </a:r>
            <a:r>
              <a:rPr lang="en-US" dirty="0" smtClean="0"/>
              <a:t>)</a:t>
            </a:r>
          </a:p>
          <a:p>
            <a:r>
              <a:rPr lang="en-US" dirty="0" smtClean="0"/>
              <a:t>costs </a:t>
            </a:r>
            <a:r>
              <a:rPr lang="en-US" dirty="0"/>
              <a:t>resulting from lost productivity or efficiency.</a:t>
            </a:r>
          </a:p>
        </p:txBody>
      </p:sp>
    </p:spTree>
    <p:extLst>
      <p:ext uri="{BB962C8B-B14F-4D97-AF65-F5344CB8AC3E}">
        <p14:creationId xmlns:p14="http://schemas.microsoft.com/office/powerpoint/2010/main" val="1768958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Oops.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6625" y="2149367"/>
            <a:ext cx="5238750" cy="3486150"/>
          </a:xfrm>
          <a:effectLst>
            <a:softEdge rad="38100"/>
          </a:effectLst>
        </p:spPr>
      </p:pic>
    </p:spTree>
    <p:extLst>
      <p:ext uri="{BB962C8B-B14F-4D97-AF65-F5344CB8AC3E}">
        <p14:creationId xmlns:p14="http://schemas.microsoft.com/office/powerpoint/2010/main" val="4217205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SE-330, </a:t>
            </a:r>
            <a:r>
              <a:rPr lang="en-US" dirty="0"/>
              <a:t>Lump Sum Bid Form (2016 Edition)</a:t>
            </a:r>
          </a:p>
        </p:txBody>
      </p:sp>
      <p:sp>
        <p:nvSpPr>
          <p:cNvPr id="3" name="Content Placeholder 2"/>
          <p:cNvSpPr>
            <a:spLocks noGrp="1"/>
          </p:cNvSpPr>
          <p:nvPr>
            <p:ph idx="1"/>
          </p:nvPr>
        </p:nvSpPr>
        <p:spPr/>
        <p:txBody>
          <a:bodyPr>
            <a:normAutofit/>
          </a:bodyPr>
          <a:lstStyle/>
          <a:p>
            <a:pPr marL="0" marR="0"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 9. TIME OF CONTRACT PERFORMANCE AND LIQUIDATED DAMAGES </a:t>
            </a:r>
            <a:endParaRPr lang="en-US" dirty="0">
              <a:latin typeface="Garamond" panose="02020404030301010803" pitchFamily="18" charset="0"/>
              <a:ea typeface="Calibri" panose="020F0502020204030204" pitchFamily="34" charset="0"/>
              <a:cs typeface="Times New Roman" panose="02020603050405020304" pitchFamily="18" charset="0"/>
            </a:endParaRPr>
          </a:p>
          <a:p>
            <a:pPr marL="457200" lvl="1"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b) LIQUIDATED DAMAGES </a:t>
            </a:r>
            <a:endParaRPr lang="en-US" dirty="0" smtClean="0">
              <a:effectLst/>
              <a:latin typeface="Garamond" panose="02020404030301010803" pitchFamily="18" charset="0"/>
              <a:ea typeface="Calibri" panose="020F0502020204030204" pitchFamily="34" charset="0"/>
              <a:cs typeface="Times New Roman" panose="02020603050405020304" pitchFamily="18" charset="0"/>
            </a:endParaRPr>
          </a:p>
          <a:p>
            <a:pPr marL="457200" lvl="1" indent="0">
              <a:buNone/>
            </a:pPr>
            <a:r>
              <a:rPr lang="en-US" dirty="0" smtClean="0">
                <a:effectLst/>
                <a:latin typeface="Garamond" panose="02020404030301010803" pitchFamily="18" charset="0"/>
                <a:ea typeface="Calibri" panose="020F0502020204030204" pitchFamily="34" charset="0"/>
                <a:cs typeface="Times New Roman" panose="02020603050405020304" pitchFamily="18" charset="0"/>
              </a:rPr>
              <a:t>Bidder further agrees that from the compensation to be paid, the Owner shall retain as Liquidated Damages the amount of $_________ for each Calendar Day the actual construction time required to achieve Substantial Completion exceeds the specified or adjusted time for Substantial Completion as provided in the Contract Documents. This amount is intended by the parties as the predetermined measure of compensation for actual damages, not as a penalty for nonperformance.</a:t>
            </a:r>
            <a:endParaRPr lang="en-US" dirty="0"/>
          </a:p>
        </p:txBody>
      </p:sp>
    </p:spTree>
    <p:extLst>
      <p:ext uri="{BB962C8B-B14F-4D97-AF65-F5344CB8AC3E}">
        <p14:creationId xmlns:p14="http://schemas.microsoft.com/office/powerpoint/2010/main" val="622410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Miscellany</a:t>
            </a:r>
            <a:endParaRPr lang="en-US" dirty="0"/>
          </a:p>
        </p:txBody>
      </p:sp>
      <p:sp>
        <p:nvSpPr>
          <p:cNvPr id="3" name="Content Placeholder 2"/>
          <p:cNvSpPr>
            <a:spLocks noGrp="1"/>
          </p:cNvSpPr>
          <p:nvPr>
            <p:ph idx="1"/>
          </p:nvPr>
        </p:nvSpPr>
        <p:spPr/>
        <p:txBody>
          <a:bodyPr/>
          <a:lstStyle/>
          <a:p>
            <a:r>
              <a:rPr lang="en-US" dirty="0" smtClean="0"/>
              <a:t>What Hank Wall said</a:t>
            </a:r>
          </a:p>
          <a:p>
            <a:r>
              <a:rPr lang="en-US" dirty="0" smtClean="0"/>
              <a:t>Don’t be a *%$#@</a:t>
            </a:r>
          </a:p>
          <a:p>
            <a:r>
              <a:rPr lang="en-US" dirty="0" smtClean="0"/>
              <a:t>Don’t be penny wise</a:t>
            </a:r>
            <a:endParaRPr lang="en-US" dirty="0"/>
          </a:p>
        </p:txBody>
      </p:sp>
    </p:spTree>
    <p:extLst>
      <p:ext uri="{BB962C8B-B14F-4D97-AF65-F5344CB8AC3E}">
        <p14:creationId xmlns:p14="http://schemas.microsoft.com/office/powerpoint/2010/main" val="1183991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557" y="1751127"/>
            <a:ext cx="5067300" cy="3619500"/>
          </a:xfrm>
          <a:prstGeom prst="rect">
            <a:avLst/>
          </a:prstGeom>
          <a:effectLst>
            <a:softEdge rad="50800"/>
          </a:effectLst>
        </p:spPr>
      </p:pic>
    </p:spTree>
    <p:extLst>
      <p:ext uri="{BB962C8B-B14F-4D97-AF65-F5344CB8AC3E}">
        <p14:creationId xmlns:p14="http://schemas.microsoft.com/office/powerpoint/2010/main" val="84456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OSE Manual (2016 edition)</a:t>
            </a:r>
          </a:p>
        </p:txBody>
      </p:sp>
      <p:sp>
        <p:nvSpPr>
          <p:cNvPr id="3" name="Content Placeholder 2"/>
          <p:cNvSpPr>
            <a:spLocks noGrp="1"/>
          </p:cNvSpPr>
          <p:nvPr>
            <p:ph idx="1"/>
          </p:nvPr>
        </p:nvSpPr>
        <p:spPr/>
        <p:txBody>
          <a:bodyPr>
            <a:normAutofit/>
          </a:bodyPr>
          <a:lstStyle/>
          <a:p>
            <a:pPr marL="0" marR="0"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7.16	WITHHOLDING PAYMENT TO CONTRACTORS</a:t>
            </a:r>
            <a:endParaRPr lang="en-US" dirty="0" smtClean="0">
              <a:effectLst/>
              <a:latin typeface="Garamond" panose="02020404030301010803" pitchFamily="18" charset="0"/>
              <a:ea typeface="Calibri" panose="020F0502020204030204" pitchFamily="34" charset="0"/>
              <a:cs typeface="Times New Roman" panose="02020603050405020304" pitchFamily="18" charset="0"/>
            </a:endParaRPr>
          </a:p>
          <a:p>
            <a:pPr marR="0"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7.16.2	</a:t>
            </a:r>
            <a:r>
              <a:rPr lang="en-US" dirty="0" smtClean="0">
                <a:effectLst/>
                <a:latin typeface="Garamond" panose="02020404030301010803" pitchFamily="18" charset="0"/>
                <a:ea typeface="Calibri" panose="020F0502020204030204" pitchFamily="34" charset="0"/>
                <a:cs typeface="Times New Roman" panose="02020603050405020304" pitchFamily="18" charset="0"/>
              </a:rPr>
              <a:t>When the Agency has determined to its satisfaction that unsatisfactory job progress has caused or will cause the actual contract time to exceed the specified (or adjusted) contract time, and if the contract includes a provision for assessing actual or liquidated damages, payment shall be withheld from the contractor in amounts necessary to cover the anticipated damages.</a:t>
            </a:r>
          </a:p>
        </p:txBody>
      </p:sp>
    </p:spTree>
    <p:extLst>
      <p:ext uri="{BB962C8B-B14F-4D97-AF65-F5344CB8AC3E}">
        <p14:creationId xmlns:p14="http://schemas.microsoft.com/office/powerpoint/2010/main" val="1387314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OSE Manual </a:t>
            </a:r>
            <a:r>
              <a:rPr lang="en-US" dirty="0" smtClean="0"/>
              <a:t>(more)</a:t>
            </a:r>
            <a:endParaRPr lang="en-US" dirty="0"/>
          </a:p>
        </p:txBody>
      </p:sp>
      <p:sp>
        <p:nvSpPr>
          <p:cNvPr id="3" name="Content Placeholder 2"/>
          <p:cNvSpPr>
            <a:spLocks noGrp="1"/>
          </p:cNvSpPr>
          <p:nvPr>
            <p:ph idx="1"/>
          </p:nvPr>
        </p:nvSpPr>
        <p:spPr/>
        <p:txBody>
          <a:bodyPr>
            <a:normAutofit/>
          </a:bodyPr>
          <a:lstStyle/>
          <a:p>
            <a:pPr marL="0" marR="0"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7.16.2 (A) </a:t>
            </a:r>
            <a:r>
              <a:rPr lang="en-US" u="none" strike="noStrike" dirty="0" smtClean="0">
                <a:effectLst/>
                <a:latin typeface="Garamond" panose="02020404030301010803" pitchFamily="18" charset="0"/>
                <a:ea typeface="Calibri" panose="020F0502020204030204" pitchFamily="34" charset="0"/>
                <a:cs typeface="Times New Roman" panose="02020603050405020304" pitchFamily="18" charset="0"/>
              </a:rPr>
              <a:t>Such amounts to cover damages for late completion are in addition to retainage, the balance for incomplete work and any amounts withheld for other reasons stated in the contract.</a:t>
            </a:r>
          </a:p>
        </p:txBody>
      </p:sp>
    </p:spTree>
    <p:extLst>
      <p:ext uri="{BB962C8B-B14F-4D97-AF65-F5344CB8AC3E}">
        <p14:creationId xmlns:p14="http://schemas.microsoft.com/office/powerpoint/2010/main" val="2678460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OSE Manual </a:t>
            </a:r>
            <a:r>
              <a:rPr lang="en-US" dirty="0" smtClean="0"/>
              <a:t>(and more)</a:t>
            </a:r>
            <a:endParaRPr lang="en-US" dirty="0"/>
          </a:p>
        </p:txBody>
      </p:sp>
      <p:sp>
        <p:nvSpPr>
          <p:cNvPr id="3" name="Content Placeholder 2"/>
          <p:cNvSpPr>
            <a:spLocks noGrp="1"/>
          </p:cNvSpPr>
          <p:nvPr>
            <p:ph idx="1"/>
          </p:nvPr>
        </p:nvSpPr>
        <p:spPr/>
        <p:txBody>
          <a:bodyPr>
            <a:normAutofit/>
          </a:bodyPr>
          <a:lstStyle/>
          <a:p>
            <a:pPr marL="0" marR="0"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7.16.2 (B) </a:t>
            </a:r>
            <a:r>
              <a:rPr lang="en-US" u="none" strike="noStrike" dirty="0" smtClean="0">
                <a:effectLst/>
                <a:latin typeface="Garamond" panose="02020404030301010803" pitchFamily="18" charset="0"/>
                <a:ea typeface="Calibri" panose="020F0502020204030204" pitchFamily="34" charset="0"/>
                <a:cs typeface="Times New Roman" panose="02020603050405020304" pitchFamily="18" charset="0"/>
              </a:rPr>
              <a:t>Actual or Liquidated Damages to be assessed a contractor are NOT to be incorporated into a change order, as they are not changing the value of the contract.  They are only to be listed as a line item deduction from the amount paid on the pay application.</a:t>
            </a:r>
          </a:p>
          <a:p>
            <a:endParaRPr lang="en-US" dirty="0"/>
          </a:p>
        </p:txBody>
      </p:sp>
    </p:spTree>
    <p:extLst>
      <p:ext uri="{BB962C8B-B14F-4D97-AF65-F5344CB8AC3E}">
        <p14:creationId xmlns:p14="http://schemas.microsoft.com/office/powerpoint/2010/main" val="2129002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SE-395</a:t>
            </a:r>
            <a:endParaRPr lang="en-US" dirty="0"/>
          </a:p>
        </p:txBody>
      </p:sp>
      <p:pic>
        <p:nvPicPr>
          <p:cNvPr id="4" name="Content Placeholder 3"/>
          <p:cNvPicPr>
            <a:picLocks noGrp="1" noChangeAspect="1"/>
          </p:cNvPicPr>
          <p:nvPr>
            <p:ph idx="1"/>
          </p:nvPr>
        </p:nvPicPr>
        <p:blipFill>
          <a:blip r:embed="rId2"/>
          <a:stretch>
            <a:fillRect/>
          </a:stretch>
        </p:blipFill>
        <p:spPr>
          <a:xfrm>
            <a:off x="4603142" y="261757"/>
            <a:ext cx="4517004" cy="6445695"/>
          </a:xfrm>
          <a:prstGeom prst="rect">
            <a:avLst/>
          </a:prstGeom>
          <a:ln>
            <a:solidFill>
              <a:schemeClr val="tx1"/>
            </a:solidFill>
          </a:ln>
        </p:spPr>
      </p:pic>
      <p:sp>
        <p:nvSpPr>
          <p:cNvPr id="6" name="TextBox 5"/>
          <p:cNvSpPr txBox="1"/>
          <p:nvPr/>
        </p:nvSpPr>
        <p:spPr>
          <a:xfrm>
            <a:off x="572494" y="2949935"/>
            <a:ext cx="3395225" cy="369332"/>
          </a:xfrm>
          <a:prstGeom prst="rect">
            <a:avLst/>
          </a:prstGeom>
          <a:noFill/>
        </p:spPr>
        <p:txBody>
          <a:bodyPr wrap="none" rtlCol="0">
            <a:spAutoFit/>
          </a:bodyPr>
          <a:lstStyle/>
          <a:p>
            <a:r>
              <a:rPr lang="en-US" dirty="0" smtClean="0"/>
              <a:t>Of course we have a form for that.</a:t>
            </a:r>
            <a:endParaRPr lang="en-US" dirty="0"/>
          </a:p>
        </p:txBody>
      </p:sp>
    </p:spTree>
    <p:extLst>
      <p:ext uri="{BB962C8B-B14F-4D97-AF65-F5344CB8AC3E}">
        <p14:creationId xmlns:p14="http://schemas.microsoft.com/office/powerpoint/2010/main" val="153382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OSE Manual </a:t>
            </a:r>
            <a:r>
              <a:rPr lang="en-US" dirty="0" smtClean="0"/>
              <a:t>(OK, one more)</a:t>
            </a:r>
            <a:endParaRPr lang="en-US" dirty="0"/>
          </a:p>
        </p:txBody>
      </p:sp>
      <p:sp>
        <p:nvSpPr>
          <p:cNvPr id="3" name="Content Placeholder 2"/>
          <p:cNvSpPr>
            <a:spLocks noGrp="1"/>
          </p:cNvSpPr>
          <p:nvPr>
            <p:ph idx="1"/>
          </p:nvPr>
        </p:nvSpPr>
        <p:spPr/>
        <p:txBody>
          <a:bodyPr>
            <a:normAutofit/>
          </a:bodyPr>
          <a:lstStyle/>
          <a:p>
            <a:pPr marL="0" marR="0" indent="0">
              <a:lnSpc>
                <a:spcPct val="105000"/>
              </a:lnSpc>
              <a:spcBef>
                <a:spcPts val="0"/>
              </a:spcBef>
              <a:spcAft>
                <a:spcPts val="800"/>
              </a:spcAft>
              <a:buNone/>
            </a:pPr>
            <a:r>
              <a:rPr lang="en-US" b="1" dirty="0" smtClean="0">
                <a:effectLst/>
                <a:latin typeface="Garamond" panose="02020404030301010803" pitchFamily="18" charset="0"/>
                <a:ea typeface="Calibri" panose="020F0502020204030204" pitchFamily="34" charset="0"/>
                <a:cs typeface="Times New Roman" panose="02020603050405020304" pitchFamily="18" charset="0"/>
              </a:rPr>
              <a:t>7.18.3	Declarations of Substantial Completion</a:t>
            </a:r>
            <a:endParaRPr lang="en-US" dirty="0" smtClean="0">
              <a:effectLst/>
              <a:latin typeface="Garamond" panose="02020404030301010803" pitchFamily="18" charset="0"/>
              <a:ea typeface="Calibri" panose="020F0502020204030204" pitchFamily="34" charset="0"/>
              <a:cs typeface="Times New Roman" panose="02020603050405020304" pitchFamily="18" charset="0"/>
            </a:endParaRPr>
          </a:p>
          <a:p>
            <a:pPr marL="0" marR="0" lvl="0" indent="0">
              <a:lnSpc>
                <a:spcPct val="105000"/>
              </a:lnSpc>
              <a:spcBef>
                <a:spcPts val="0"/>
              </a:spcBef>
              <a:spcAft>
                <a:spcPts val="800"/>
              </a:spcAft>
              <a:buNone/>
            </a:pPr>
            <a:r>
              <a:rPr lang="en-US" dirty="0" smtClean="0">
                <a:effectLst/>
                <a:latin typeface="Garamond" panose="02020404030301010803" pitchFamily="18" charset="0"/>
                <a:ea typeface="Calibri" panose="020F0502020204030204" pitchFamily="34" charset="0"/>
                <a:cs typeface="Times New Roman" panose="02020603050405020304" pitchFamily="18" charset="0"/>
              </a:rPr>
              <a:t>D. Issuance of the SE-550, Certificate of Substantial Completion, terminates the Agency’s right to impose Liquidated Damages (if any) and establishes the beginning date for the warranty period.</a:t>
            </a:r>
          </a:p>
          <a:p>
            <a:pPr marL="0" indent="0">
              <a:buNone/>
            </a:pPr>
            <a:endParaRPr lang="en-US" dirty="0"/>
          </a:p>
        </p:txBody>
      </p:sp>
    </p:spTree>
    <p:extLst>
      <p:ext uri="{BB962C8B-B14F-4D97-AF65-F5344CB8AC3E}">
        <p14:creationId xmlns:p14="http://schemas.microsoft.com/office/powerpoint/2010/main" val="4257130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As-Planned</a:t>
            </a:r>
            <a:endParaRPr lang="en-US" dirty="0"/>
          </a:p>
        </p:txBody>
      </p:sp>
      <p:sp>
        <p:nvSpPr>
          <p:cNvPr id="5" name="Text Placeholder 4"/>
          <p:cNvSpPr>
            <a:spLocks noGrp="1"/>
          </p:cNvSpPr>
          <p:nvPr>
            <p:ph type="body" idx="1"/>
          </p:nvPr>
        </p:nvSpPr>
        <p:spPr/>
        <p:txBody>
          <a:bodyPr/>
          <a:lstStyle/>
          <a:p>
            <a:r>
              <a:rPr lang="en-US" dirty="0"/>
              <a:t>L</a:t>
            </a:r>
            <a:r>
              <a:rPr lang="en-US" dirty="0" smtClean="0"/>
              <a:t>iquidated Damages</a:t>
            </a:r>
            <a:endParaRPr lang="en-US" dirty="0"/>
          </a:p>
        </p:txBody>
      </p:sp>
      <p:sp>
        <p:nvSpPr>
          <p:cNvPr id="6" name="Content Placeholder 5"/>
          <p:cNvSpPr>
            <a:spLocks noGrp="1"/>
          </p:cNvSpPr>
          <p:nvPr>
            <p:ph sz="half" idx="2"/>
          </p:nvPr>
        </p:nvSpPr>
        <p:spPr/>
        <p:txBody>
          <a:bodyPr>
            <a:normAutofit/>
          </a:bodyPr>
          <a:lstStyle/>
          <a:p>
            <a:r>
              <a:rPr lang="en-US" dirty="0" smtClean="0"/>
              <a:t>$500 per day?</a:t>
            </a:r>
          </a:p>
          <a:p>
            <a:r>
              <a:rPr lang="en-US" dirty="0" smtClean="0"/>
              <a:t>$1,000 per day?</a:t>
            </a:r>
          </a:p>
        </p:txBody>
      </p:sp>
      <p:sp>
        <p:nvSpPr>
          <p:cNvPr id="7" name="Text Placeholder 6"/>
          <p:cNvSpPr>
            <a:spLocks noGrp="1"/>
          </p:cNvSpPr>
          <p:nvPr>
            <p:ph type="body" sz="quarter" idx="3"/>
          </p:nvPr>
        </p:nvSpPr>
        <p:spPr/>
        <p:txBody>
          <a:bodyPr/>
          <a:lstStyle/>
          <a:p>
            <a:r>
              <a:rPr lang="en-US" dirty="0" smtClean="0"/>
              <a:t>Actual Damages</a:t>
            </a:r>
          </a:p>
        </p:txBody>
      </p:sp>
      <p:sp>
        <p:nvSpPr>
          <p:cNvPr id="8" name="Content Placeholder 7"/>
          <p:cNvSpPr>
            <a:spLocks noGrp="1"/>
          </p:cNvSpPr>
          <p:nvPr>
            <p:ph sz="quarter" idx="4"/>
          </p:nvPr>
        </p:nvSpPr>
        <p:spPr/>
        <p:txBody>
          <a:bodyPr>
            <a:normAutofit fontScale="70000" lnSpcReduction="20000"/>
          </a:bodyPr>
          <a:lstStyle/>
          <a:p>
            <a:r>
              <a:rPr lang="en-US" dirty="0" smtClean="0"/>
              <a:t>lost revenue (e.g., lost rent, income, business, profits) from loss of use </a:t>
            </a:r>
          </a:p>
          <a:p>
            <a:r>
              <a:rPr lang="en-US" dirty="0" smtClean="0"/>
              <a:t>Injury to business and reputation </a:t>
            </a:r>
          </a:p>
          <a:p>
            <a:r>
              <a:rPr lang="en-US" dirty="0" smtClean="0"/>
              <a:t>extended cost of Owner’s employees (administration) overhead </a:t>
            </a:r>
          </a:p>
          <a:p>
            <a:r>
              <a:rPr lang="en-US" dirty="0" smtClean="0"/>
              <a:t>extended Insurance </a:t>
            </a:r>
          </a:p>
          <a:p>
            <a:r>
              <a:rPr lang="en-US" dirty="0" smtClean="0"/>
              <a:t>interest (construction financing) </a:t>
            </a:r>
          </a:p>
          <a:p>
            <a:r>
              <a:rPr lang="en-US" dirty="0" smtClean="0"/>
              <a:t>costs or delays suffered by others unable to commence work </a:t>
            </a:r>
          </a:p>
          <a:p>
            <a:r>
              <a:rPr lang="en-US" dirty="0" smtClean="0"/>
              <a:t>interest (prejudgment, post-judgment) </a:t>
            </a:r>
          </a:p>
          <a:p>
            <a:r>
              <a:rPr lang="en-US" dirty="0" smtClean="0"/>
              <a:t>lost productivity </a:t>
            </a:r>
          </a:p>
          <a:p>
            <a:r>
              <a:rPr lang="en-US" dirty="0" smtClean="0"/>
              <a:t>extended A/E costs</a:t>
            </a:r>
            <a:endParaRPr lang="en-US" dirty="0"/>
          </a:p>
        </p:txBody>
      </p:sp>
    </p:spTree>
    <p:extLst>
      <p:ext uri="{BB962C8B-B14F-4D97-AF65-F5344CB8AC3E}">
        <p14:creationId xmlns:p14="http://schemas.microsoft.com/office/powerpoint/2010/main" val="3628381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Liquidated Damages: How much?</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a:t>LD provisions are not enforceable if they are found to constitute a </a:t>
            </a:r>
            <a:r>
              <a:rPr lang="en-US" i="1" dirty="0"/>
              <a:t>penalty</a:t>
            </a:r>
            <a:r>
              <a:rPr lang="en-US" dirty="0"/>
              <a:t>. </a:t>
            </a:r>
          </a:p>
        </p:txBody>
      </p:sp>
      <p:pic>
        <p:nvPicPr>
          <p:cNvPr id="5" name="Content Placeholder 4"/>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b="8505"/>
          <a:stretch/>
        </p:blipFill>
        <p:spPr>
          <a:xfrm>
            <a:off x="6629400" y="1825625"/>
            <a:ext cx="4724400" cy="3538227"/>
          </a:xfrm>
        </p:spPr>
      </p:pic>
    </p:spTree>
    <p:extLst>
      <p:ext uri="{BB962C8B-B14F-4D97-AF65-F5344CB8AC3E}">
        <p14:creationId xmlns:p14="http://schemas.microsoft.com/office/powerpoint/2010/main" val="917124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1245</Words>
  <Application>Microsoft Office PowerPoint</Application>
  <PresentationFormat>Widescreen</PresentationFormat>
  <Paragraphs>107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Garamond</vt:lpstr>
      <vt:lpstr>Times New Roman</vt:lpstr>
      <vt:lpstr>Office Theme</vt:lpstr>
      <vt:lpstr>Liquidated Damages</vt:lpstr>
      <vt:lpstr>SE-330, Lump Sum Bid Form (2016 Edition)</vt:lpstr>
      <vt:lpstr>OSE Manual (2016 edition)</vt:lpstr>
      <vt:lpstr>OSE Manual (more)</vt:lpstr>
      <vt:lpstr>OSE Manual (and more)</vt:lpstr>
      <vt:lpstr>SE-395</vt:lpstr>
      <vt:lpstr>OSE Manual (OK, one more)</vt:lpstr>
      <vt:lpstr>As-Planned</vt:lpstr>
      <vt:lpstr>Liquidated Damages: How much?</vt:lpstr>
      <vt:lpstr>Liquidated Damages: How much (more)?</vt:lpstr>
      <vt:lpstr>Liquidated Damages: How much (already)?</vt:lpstr>
      <vt:lpstr>Three things to prove</vt:lpstr>
      <vt:lpstr>Three things for the contractor</vt:lpstr>
      <vt:lpstr>Excusable Delay: A201 2007 SCOSE</vt:lpstr>
      <vt:lpstr>Concurrent Delay</vt:lpstr>
      <vt:lpstr>Unenforceable Penalty</vt:lpstr>
      <vt:lpstr>As-Built</vt:lpstr>
      <vt:lpstr>As-Built</vt:lpstr>
      <vt:lpstr>Oops.</vt:lpstr>
      <vt:lpstr>Miscellany</vt:lpstr>
      <vt:lpstr>PowerPoint Presentation</vt:lpstr>
    </vt:vector>
  </TitlesOfParts>
  <Company>SC Budget and Control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Dixon Robertson III</dc:creator>
  <cp:lastModifiedBy>William Dixon Robertson III</cp:lastModifiedBy>
  <cp:revision>11</cp:revision>
  <dcterms:created xsi:type="dcterms:W3CDTF">2017-10-20T10:11:58Z</dcterms:created>
  <dcterms:modified xsi:type="dcterms:W3CDTF">2017-10-20T13:31:13Z</dcterms:modified>
</cp:coreProperties>
</file>