
<file path=[Content_Types].xml><?xml version="1.0" encoding="utf-8"?>
<Types xmlns="http://schemas.openxmlformats.org/package/2006/content-types">
  <Default Extension="com" ContentType="image/gi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2" r:id="rId20"/>
    <p:sldId id="273" r:id="rId21"/>
    <p:sldId id="282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0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929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5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9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969696"/>
                </a:solidFill>
              </a:defRPr>
            </a:lvl1pPr>
          </a:lstStyle>
          <a:p>
            <a:fld id="{CE424C01-DD68-4644-8798-14C6298D676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rgbClr val="777777"/>
                </a:solidFill>
              </a:defRPr>
            </a:lvl1pPr>
          </a:lstStyle>
          <a:p>
            <a:fld id="{D0C51AFD-C960-4787-8BB2-BB6694B7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7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com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4779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Know Your A/E Contract</a:t>
            </a:r>
            <a:br>
              <a:rPr lang="en-US" sz="4800" dirty="0"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(AIA B101, SCOSE version)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842A-F624-4EFF-85F2-E6001CD537C5}"/>
              </a:ext>
            </a:extLst>
          </p:cNvPr>
          <p:cNvSpPr/>
          <p:nvPr/>
        </p:nvSpPr>
        <p:spPr>
          <a:xfrm>
            <a:off x="457200" y="1770608"/>
            <a:ext cx="8229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dirty="0">
                <a:latin typeface="+mj-lt"/>
                <a:cs typeface="Times New Roman" panose="02020603050405020304" pitchFamily="18" charset="0"/>
              </a:rPr>
              <a:t>2023 Facilities Directors Conference</a:t>
            </a: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sz="2000" b="1" dirty="0">
              <a:latin typeface="Footlight MT Light" panose="0204060206030A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Phil Gerald, PE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Deputy State Engineer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Office of State Engineer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416D1E50-F5E4-4AE1-A76F-D41551E8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3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§3.2 Schematic Design Phase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 evaluate owner’s program, schedule, budget, etc. and notify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.5 based on Owner’s approval, prepare Schematic Design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.6 estimate the Cost of the Work</a:t>
            </a:r>
          </a:p>
          <a:p>
            <a:pPr marL="573088" lvl="1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>
                <a:latin typeface="Century Schoolbook" panose="02040604050505020304" pitchFamily="18" charset="0"/>
              </a:rPr>
              <a:t>Are you awake?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Century Schoolbook" panose="02040604050505020304" pitchFamily="18" charset="0"/>
              </a:rPr>
              <a:t>			</a:t>
            </a:r>
            <a:endParaRPr lang="en-US" sz="2400" dirty="0">
              <a:latin typeface="Century Schoolbook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E29A8-64E3-E3AF-F8FF-5A65F1C5C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93268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71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§3.3 Design Development Phase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based on Owner’s approval of the Schematic, OSE comments, adjustments, and Cost, prepare Design Development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 update the estimate of the Cost of the Work</a:t>
            </a:r>
          </a:p>
          <a:p>
            <a:pPr marL="573088" lvl="1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4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§3.4 Construction Documents Phase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based on Owner’s approval of the Design Development, OSE comments, adjustments, and Cost, prepare Design Development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.3 compile a Project Manual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.4 update the estimate of the Cost of the Work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.7 specifications to permit maximum practicable competition.  The use of a brand name is for the purpose….</a:t>
            </a:r>
          </a:p>
          <a:p>
            <a:pPr marL="573088" lvl="1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§3.5 Procurement Phase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  a list of prospective bidders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.2.1 OSE and Owner get the same Bid Documents a contractors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.2.2 assist in Bidding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.2.3 consider substitutions, prepare and distribute addenda</a:t>
            </a:r>
          </a:p>
        </p:txBody>
      </p:sp>
    </p:spTree>
    <p:extLst>
      <p:ext uri="{BB962C8B-B14F-4D97-AF65-F5344CB8AC3E}">
        <p14:creationId xmlns:p14="http://schemas.microsoft.com/office/powerpoint/2010/main" val="143828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§3.6 Construction Phase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.1.2 act on the behalf of the Owner only to…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.1.3 services begin with award, and end 21 days after issuing final certificate of payment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.2.1 visit the site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(1) familiar with progress and quality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(2) inform and guard Owner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(3) work will be in accordance with 						documents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(4) at least once a month</a:t>
            </a:r>
          </a:p>
        </p:txBody>
      </p:sp>
    </p:spTree>
    <p:extLst>
      <p:ext uri="{BB962C8B-B14F-4D97-AF65-F5344CB8AC3E}">
        <p14:creationId xmlns:p14="http://schemas.microsoft.com/office/powerpoint/2010/main" val="200446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§3.6 (cont’d)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.2.1.1 visits by Architect and consultants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.3.1 represent to Owner that amounts due based on evaluation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.4.1 review &amp; respond to submittals with reasonable promptness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.4.4 review &amp; respond to RFI’s with reasonable promptness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6603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§3.6 (cont’d)</a:t>
            </a:r>
            <a:endParaRPr lang="en-US" sz="2400" dirty="0">
              <a:latin typeface="Century Schoolbook" panose="02040604050505020304" pitchFamily="18" charset="0"/>
            </a:endParaRP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.5.1 minor changes in the Work and prepare Change Orders and Change directives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.6.1 Substantial Completion (1) &amp; final completion (1)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.6.5 inspect project after 10</a:t>
            </a:r>
            <a:r>
              <a:rPr lang="en-US" sz="2400" baseline="30000" dirty="0">
                <a:latin typeface="Century Schoolbook" panose="02040604050505020304" pitchFamily="18" charset="0"/>
              </a:rPr>
              <a:t>th</a:t>
            </a:r>
            <a:r>
              <a:rPr lang="en-US" sz="2400" dirty="0">
                <a:latin typeface="Century Schoolbook" panose="02040604050505020304" pitchFamily="18" charset="0"/>
              </a:rPr>
              <a:t> month and prepare a report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77279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4, Supplemental &amp; Additional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§4.1 Supplemental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Table: determine if services are required and which party is responsible</a:t>
            </a:r>
          </a:p>
          <a:p>
            <a:pPr marL="573088" lvl="1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  <a:p>
            <a:pPr marL="0" lvl="1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§4.2 Additional 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A/E may provide after execution of the Agreement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.3 # of site visits, # of Substantial, # of Final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.4 services more than 60 days after Substantial 				</a:t>
            </a:r>
          </a:p>
        </p:txBody>
      </p:sp>
    </p:spTree>
    <p:extLst>
      <p:ext uri="{BB962C8B-B14F-4D97-AF65-F5344CB8AC3E}">
        <p14:creationId xmlns:p14="http://schemas.microsoft.com/office/powerpoint/2010/main" val="72059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5, Owner’s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§5.2 Establish Budget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Cost of the Work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Other costs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Contingencies 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review documents and written approval 				</a:t>
            </a:r>
          </a:p>
        </p:txBody>
      </p:sp>
    </p:spTree>
    <p:extLst>
      <p:ext uri="{BB962C8B-B14F-4D97-AF65-F5344CB8AC3E}">
        <p14:creationId xmlns:p14="http://schemas.microsoft.com/office/powerpoint/2010/main" val="370023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:\SFAMMO\OSE\PROJECTS\CB Project Files\hickory knob\B101 cover.JPG">
            <a:extLst>
              <a:ext uri="{FF2B5EF4-FFF2-40B4-BE49-F238E27FC236}">
                <a16:creationId xmlns:a16="http://schemas.microsoft.com/office/drawing/2014/main" id="{10BEC5AF-6572-1AE4-A3D3-353CE015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859">
            <a:off x="827368" y="580746"/>
            <a:ext cx="3936588" cy="50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FCF43-D6E9-166E-432F-22A6197F1E8E}"/>
              </a:ext>
            </a:extLst>
          </p:cNvPr>
          <p:cNvSpPr txBox="1"/>
          <p:nvPr/>
        </p:nvSpPr>
        <p:spPr>
          <a:xfrm>
            <a:off x="4953000" y="13716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Agreement between the Owner and the Architect/Engineer</a:t>
            </a:r>
          </a:p>
          <a:p>
            <a:endParaRPr lang="en-US" sz="2400" dirty="0">
              <a:latin typeface="Century Schoolbook" panose="02040604050505020304" pitchFamily="18" charset="0"/>
            </a:endParaRPr>
          </a:p>
          <a:p>
            <a:r>
              <a:rPr lang="en-US" sz="2400" dirty="0">
                <a:latin typeface="Century Schoolbook" panose="02040604050505020304" pitchFamily="18" charset="0"/>
              </a:rPr>
              <a:t>Agreement is tailored to fit all projects</a:t>
            </a:r>
          </a:p>
        </p:txBody>
      </p:sp>
    </p:spTree>
    <p:extLst>
      <p:ext uri="{BB962C8B-B14F-4D97-AF65-F5344CB8AC3E}">
        <p14:creationId xmlns:p14="http://schemas.microsoft.com/office/powerpoint/2010/main" val="16917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5, Owner’s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§5.4 furnish surveys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§5.5 furnish geotechnical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§5.12 include architect in all communications with contractor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§5.16 “reasonable time” or “reasonable promptness” is understood to mean no more than 10 days </a:t>
            </a:r>
            <a:r>
              <a:rPr lang="en-US" sz="2400" dirty="0">
                <a:latin typeface="Century Schoolbook" panose="020406040505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018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Wake up, I’m almost finished!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448956-EB6B-1CAF-1EE7-8A98DA90D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448865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7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6, Cost of the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§6.1 total cost to construct… does not include…</a:t>
            </a: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§6.3 A/E may recommend alternatives to meet Owner’s budget</a:t>
            </a: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§6.6 Lowest bid exceeds budget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.1 increase budget and award (*)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.2 cancel invitation and rebid (90 days?) (*)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.4 cancel Bid, revise and rebid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.5 negotiate per SC Code §11-35-3020(d) (*) </a:t>
            </a:r>
            <a:r>
              <a:rPr lang="en-US" sz="2400" dirty="0">
                <a:latin typeface="Century Schoolbook" panose="020406040505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397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8, Claims and Disputes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§8.1.1 all disputes, claims, or controversies resolved by Chief Procurement Officer (Title 11, Chapter 35, Article 17)</a:t>
            </a: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§8.2.2 parties endeavor to resolve… or Mediation</a:t>
            </a: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§8.5 despite resolution, A/E to proceed with performance of services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</a:t>
            </a:r>
            <a:r>
              <a:rPr lang="en-US" sz="2400" dirty="0">
                <a:latin typeface="Century Schoolbook" panose="020406040505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331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9, Termination or Suspension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 fontScale="92500"/>
          </a:bodyPr>
          <a:lstStyle/>
          <a:p>
            <a:pPr marL="6286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§9.1 Owner fails to pay – suspension of service</a:t>
            </a:r>
          </a:p>
          <a:p>
            <a:pPr marL="6286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§9.2 Owner suspends project – compensate for services prior to notice.  If suspension exceeds 90 days – equitable adjust fees and schedule</a:t>
            </a:r>
          </a:p>
          <a:p>
            <a:pPr marL="6286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§9.3 A/E terminate Agreement with 14 days</a:t>
            </a:r>
          </a:p>
          <a:p>
            <a:pPr marL="6286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§9.4 Either party terminate Agreement with 21 days</a:t>
            </a:r>
          </a:p>
          <a:p>
            <a:pPr marL="6286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§9.5 Owner terminate Agreement for convenience or cause with 21 days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56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10, Miscellaneous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§10.3 Contract is not transferrable without…</a:t>
            </a: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§10.14 A/E’s records and documents</a:t>
            </a: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§10.15 Owner can audit books and records up to 3 years from final payment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4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11, Compensation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§11.1 Basic services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§11.2 Supplemental services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§11.3 Additional Services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§11.4 Total Compensation for Phase I and II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§11.8 Reimbursables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	.2 markup &lt;10%</a:t>
            </a:r>
          </a:p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		.3 transportation &amp; subsistence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27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11, Compensation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§11.10 Payments to Architect</a:t>
            </a:r>
          </a:p>
          <a:p>
            <a:pPr marL="14287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.2.1 interest of 1%</a:t>
            </a:r>
          </a:p>
          <a:p>
            <a:pPr marL="1428750" indent="-6286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.2.2 can’t withhold compensation to impose a penalty</a:t>
            </a:r>
          </a:p>
          <a:p>
            <a:pPr marL="0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3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8229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B101 SCOSE Version</a:t>
            </a:r>
          </a:p>
        </p:txBody>
      </p:sp>
      <p:pic>
        <p:nvPicPr>
          <p:cNvPr id="4" name="Picture 2" descr="Image result for clip art staples">
            <a:extLst>
              <a:ext uri="{FF2B5EF4-FFF2-40B4-BE49-F238E27FC236}">
                <a16:creationId xmlns:a16="http://schemas.microsoft.com/office/drawing/2014/main" id="{4B13DBFF-27E6-9CCE-986B-821F91D78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191000" cy="39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Schoolbook" panose="02040604050505020304" pitchFamily="18" charset="0"/>
              </a:rPr>
              <a:t>Highlighters Ready!!?</a:t>
            </a:r>
          </a:p>
        </p:txBody>
      </p:sp>
      <p:pic>
        <p:nvPicPr>
          <p:cNvPr id="1026" name="Picture 2" descr="Highlighter Pen Stock Illustrations – 13,111 Highlighter Pen ...">
            <a:extLst>
              <a:ext uri="{FF2B5EF4-FFF2-40B4-BE49-F238E27FC236}">
                <a16:creationId xmlns:a16="http://schemas.microsoft.com/office/drawing/2014/main" id="{7168C9A6-C20E-600C-0F4C-D9E4508338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53" y="1600200"/>
            <a:ext cx="616449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1, Initial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§1.1 Agreement is based on Initial Information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Physical Characteristics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 Owner’s anticipated scheduling information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.3 Owner’s budget for the Cost of the Work (6.1)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.4 Design &amp; Construction milestones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.6 Owner’s sustainable objective</a:t>
            </a:r>
          </a:p>
          <a:p>
            <a:pPr marL="457207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.1 AIA E204-2017, Sustainable Projects Exhibit</a:t>
            </a:r>
          </a:p>
        </p:txBody>
      </p:sp>
    </p:spTree>
    <p:extLst>
      <p:ext uri="{BB962C8B-B14F-4D97-AF65-F5344CB8AC3E}">
        <p14:creationId xmlns:p14="http://schemas.microsoft.com/office/powerpoint/2010/main" val="401902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1, Initial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§1.1 Agreement is based on Initial Information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.7 Owner’s representative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.9 Owner’s consultants/contractors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.10 Architect’s representative (§2.3 change only with written consent of Owner) 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.11 Architect’s consultants (§2.3.1 change only with written consent of Owner) 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.1 Consultants for Basic Services</a:t>
            </a:r>
          </a:p>
          <a:p>
            <a:pPr marL="457207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	.2 Consultants for Supplemental Services</a:t>
            </a:r>
          </a:p>
        </p:txBody>
      </p:sp>
    </p:spTree>
    <p:extLst>
      <p:ext uri="{BB962C8B-B14F-4D97-AF65-F5344CB8AC3E}">
        <p14:creationId xmlns:p14="http://schemas.microsoft.com/office/powerpoint/2010/main" val="312236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2, Architect’s Responsibilities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§2.1 provide professional services….A/E and its consultants are properly licensed</a:t>
            </a:r>
            <a:endParaRPr lang="en-US" sz="2400" dirty="0">
              <a:latin typeface="Century Schoolbook" panose="02040604050505020304" pitchFamily="18" charset="0"/>
            </a:endParaRPr>
          </a:p>
          <a:p>
            <a:pPr marL="742950" indent="-74295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§2.5 Insurance Coverages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Commercial General Liability ($1mil/occur)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.2 Automobile Liability ($1mil/accident)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.4 Worker’s Compensation (per statutory limits)</a:t>
            </a:r>
          </a:p>
          <a:p>
            <a:pPr marL="573088" lvl="1" indent="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.5 Employers Liability ($1mil/accident)</a:t>
            </a:r>
          </a:p>
        </p:txBody>
      </p:sp>
    </p:spTree>
    <p:extLst>
      <p:ext uri="{BB962C8B-B14F-4D97-AF65-F5344CB8AC3E}">
        <p14:creationId xmlns:p14="http://schemas.microsoft.com/office/powerpoint/2010/main" val="264554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2, Architect’s Responsibilities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§2.5 Insurance Coverages (cont’d)</a:t>
            </a:r>
          </a:p>
          <a:p>
            <a:pPr marL="1085850" lvl="1" indent="-51435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.6 Professional Liability (correct amount?) </a:t>
            </a:r>
          </a:p>
          <a:p>
            <a:pPr marL="1085850" lvl="1" indent="-514350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.8 Architect consultants are required to comply, unless…</a:t>
            </a:r>
          </a:p>
          <a:p>
            <a:pPr marL="573088" lvl="1" indent="0">
              <a:buNone/>
            </a:pPr>
            <a:endParaRPr lang="en-US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§3.1 …include customary civil, structural, mechanical, fire protection, and electrical… 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 Architect is responsible to coordinate all services by its employees and consultants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.3 Within 15 days of Agreement execution, submit performance schedule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.5 Architect shall contact governmental authorities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.6 filing documents for government approvals</a:t>
            </a:r>
          </a:p>
        </p:txBody>
      </p:sp>
    </p:spTree>
    <p:extLst>
      <p:ext uri="{BB962C8B-B14F-4D97-AF65-F5344CB8AC3E}">
        <p14:creationId xmlns:p14="http://schemas.microsoft.com/office/powerpoint/2010/main" val="260414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85C316FD-C368-AD76-22A9-B4375974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5A3858-8B7E-0701-380C-87A605A2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2718"/>
            <a:ext cx="7467600" cy="766482"/>
          </a:xfrm>
        </p:spPr>
        <p:txBody>
          <a:bodyPr/>
          <a:lstStyle/>
          <a:p>
            <a:r>
              <a:rPr lang="en-US" sz="3200" dirty="0">
                <a:latin typeface="Century Schoolbook" panose="02040604050505020304" pitchFamily="18" charset="0"/>
              </a:rPr>
              <a:t>Article 3, Architect’s Basic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8A2B8-2C8F-A067-EEAA-FB0F799F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Schoolbook" panose="02040604050505020304" pitchFamily="18" charset="0"/>
              </a:rPr>
              <a:t>§3.1 (cont’d)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.7 comply with the requirements of Chapter 5 in the Manual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.9 shall prepare and distribute…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.10 work to be divided into two Phases?</a:t>
            </a:r>
          </a:p>
          <a:p>
            <a:pPr marL="1085850" lvl="1" indent="-512763"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.11 “reasonable time” or “reasonable promptness” is understood to mean no more than 10 days</a:t>
            </a:r>
          </a:p>
        </p:txBody>
      </p:sp>
    </p:spTree>
    <p:extLst>
      <p:ext uri="{BB962C8B-B14F-4D97-AF65-F5344CB8AC3E}">
        <p14:creationId xmlns:p14="http://schemas.microsoft.com/office/powerpoint/2010/main" val="161845119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2703</TotalTime>
  <Words>1236</Words>
  <Application>Microsoft Office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Schoolbook</vt:lpstr>
      <vt:lpstr>Footlight MT Light</vt:lpstr>
      <vt:lpstr>Times New Roman</vt:lpstr>
      <vt:lpstr>Wingdings 2</vt:lpstr>
      <vt:lpstr>View</vt:lpstr>
      <vt:lpstr>Know Your A/E Contract (AIA B101, SCOSE version)</vt:lpstr>
      <vt:lpstr>PowerPoint Presentation</vt:lpstr>
      <vt:lpstr>Highlighters Ready!!?</vt:lpstr>
      <vt:lpstr>Article 1, Initial Information</vt:lpstr>
      <vt:lpstr>Article 1, Initial Information</vt:lpstr>
      <vt:lpstr>Article 2, Architect’s Responsibilities</vt:lpstr>
      <vt:lpstr>Article 2, Architect’s Responsibilities</vt:lpstr>
      <vt:lpstr>Article 3, Architect’s Basic Services</vt:lpstr>
      <vt:lpstr>Article 3, Architect’s Basic Services</vt:lpstr>
      <vt:lpstr>Article 3, Architect’s Basic Services</vt:lpstr>
      <vt:lpstr>Are you awake?</vt:lpstr>
      <vt:lpstr>Article 3, Architect’s Basic Services</vt:lpstr>
      <vt:lpstr>Article 3, Architect’s Basic Services</vt:lpstr>
      <vt:lpstr>Article 3, Architect’s Basic Services</vt:lpstr>
      <vt:lpstr>Article 3, Architect’s Basic Services</vt:lpstr>
      <vt:lpstr>Article 3, Architect’s Basic Services</vt:lpstr>
      <vt:lpstr>Article 3, Architect’s Basic Services</vt:lpstr>
      <vt:lpstr>Article 4, Supplemental &amp; Additional Services</vt:lpstr>
      <vt:lpstr>Article 5, Owner’s Responsibility</vt:lpstr>
      <vt:lpstr>Article 5, Owner’s Responsibility</vt:lpstr>
      <vt:lpstr>Wake up, I’m almost finished!</vt:lpstr>
      <vt:lpstr>Article 6, Cost of the Work</vt:lpstr>
      <vt:lpstr>Article 8, Claims and Disputes</vt:lpstr>
      <vt:lpstr>Article 9, Termination or Suspension</vt:lpstr>
      <vt:lpstr>Article 10, Miscellaneous</vt:lpstr>
      <vt:lpstr>Article 11, Compensation</vt:lpstr>
      <vt:lpstr>Article 11, Compensation</vt:lpstr>
      <vt:lpstr>B101 SCOSE Version</vt:lpstr>
    </vt:vector>
  </TitlesOfParts>
  <Company>SC Budget and Control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Salley</dc:creator>
  <cp:lastModifiedBy>Gerald, Phil</cp:lastModifiedBy>
  <cp:revision>98</cp:revision>
  <cp:lastPrinted>2019-10-15T21:00:04Z</cp:lastPrinted>
  <dcterms:created xsi:type="dcterms:W3CDTF">2017-01-04T15:27:13Z</dcterms:created>
  <dcterms:modified xsi:type="dcterms:W3CDTF">2023-10-24T14:32:37Z</dcterms:modified>
</cp:coreProperties>
</file>