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60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41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Job Order Contracting (JOC)</a:t>
            </a:r>
            <a:endParaRPr lang="en-US" sz="4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842A-F624-4EFF-85F2-E6001CD537C5}"/>
              </a:ext>
            </a:extLst>
          </p:cNvPr>
          <p:cNvSpPr/>
          <p:nvPr/>
        </p:nvSpPr>
        <p:spPr>
          <a:xfrm>
            <a:off x="457200" y="1770608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2023 Facility Directors Conference</a:t>
            </a: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Phil Gerald, PE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Deputy State Engineer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Office of State Engineer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416D1E50-F5E4-4AE1-A76F-D41551E8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Determining the Factor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D7126461-2ACC-1A7D-8F7C-64D82C9C4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24800" cy="4343400"/>
          </a:xfrm>
        </p:spPr>
      </p:pic>
    </p:spTree>
    <p:extLst>
      <p:ext uri="{BB962C8B-B14F-4D97-AF65-F5344CB8AC3E}">
        <p14:creationId xmlns:p14="http://schemas.microsoft.com/office/powerpoint/2010/main" val="28960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Determining the Factor (cont’d)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92FB868-5F1A-C78B-8291-570376401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01000" cy="4343400"/>
          </a:xfrm>
        </p:spPr>
      </p:pic>
    </p:spTree>
    <p:extLst>
      <p:ext uri="{BB962C8B-B14F-4D97-AF65-F5344CB8AC3E}">
        <p14:creationId xmlns:p14="http://schemas.microsoft.com/office/powerpoint/2010/main" val="65994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How does Gordian make money?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They offer three services:</a:t>
            </a:r>
          </a:p>
          <a:p>
            <a:pPr marL="1030288" lvl="1" indent="-457200"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UPB usage fee per individual Job Order – 2.7%</a:t>
            </a:r>
          </a:p>
          <a:p>
            <a:pPr marL="1030288" lvl="1" indent="-457200"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Item #1 plus review each Job Order for UPB compliance, project scope, and quantity verification – 3.7%</a:t>
            </a:r>
          </a:p>
          <a:p>
            <a:pPr marL="1030288" lvl="1" indent="-457200"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Item #1 and 2 plus Gordian performs Construction Management – 5.75%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Gordian fee is added to the adjustment factor</a:t>
            </a:r>
          </a:p>
        </p:txBody>
      </p:sp>
    </p:spTree>
    <p:extLst>
      <p:ext uri="{BB962C8B-B14F-4D97-AF65-F5344CB8AC3E}">
        <p14:creationId xmlns:p14="http://schemas.microsoft.com/office/powerpoint/2010/main" val="38803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How did SC get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July 2022 – Proviso 117.167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SFAA to create a pilot program for two years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Two state agencies &amp; four school districts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Job Order Contracts with up to four businesses for each governmental unit (GU) for each licensing classification of sub-classification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Individual Job Orders &lt; $500,000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Total Job Orders/contractor/GU &lt; $4,000,000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Contractors use an adjustment factor against a UPB</a:t>
            </a:r>
          </a:p>
        </p:txBody>
      </p:sp>
    </p:spTree>
    <p:extLst>
      <p:ext uri="{BB962C8B-B14F-4D97-AF65-F5344CB8AC3E}">
        <p14:creationId xmlns:p14="http://schemas.microsoft.com/office/powerpoint/2010/main" val="143828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How did SC get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Pilot Program Governmental Units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Univ of South Carolina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Clemson University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Horry County School District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Charleston County School District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Colleton County School District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Lexington County 1 School </a:t>
            </a:r>
            <a:r>
              <a:rPr lang="en-US" sz="2400" dirty="0" err="1">
                <a:latin typeface="Century Schoolbook" panose="02040604050505020304" pitchFamily="18" charset="0"/>
              </a:rPr>
              <a:t>Disitrict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How did SC get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Two Procurements: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UPB provider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Contractors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General Contractor (min. BD3)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Fire Sprinkler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Specialty Roofing (min. SR3)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Electrical (min. EL5)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Plumbing (min. PB5)</a:t>
            </a:r>
          </a:p>
          <a:p>
            <a:pPr marL="131604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HVAC (min. HT5/AC5)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6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UPB Provider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UPB to be relevant to SC prices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UPB to be electronic (accessible by GU and Contractors)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UPB to contain materials, labor, and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UPB to be updated semi-annually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The non-</a:t>
            </a:r>
            <a:r>
              <a:rPr lang="en-US" sz="2600" dirty="0" err="1">
                <a:latin typeface="Century Schoolbook" panose="02040604050505020304" pitchFamily="18" charset="0"/>
              </a:rPr>
              <a:t>prepriced</a:t>
            </a:r>
            <a:r>
              <a:rPr lang="en-US" sz="2600" dirty="0">
                <a:latin typeface="Century Schoolbook" panose="02040604050505020304" pitchFamily="18" charset="0"/>
              </a:rPr>
              <a:t> items not contained in the UPB cannot exceed 10% of construction cost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6603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Contractors</a:t>
            </a:r>
          </a:p>
          <a:p>
            <a:pPr marL="1143000" lvl="1" indent="-68580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33   	firms requested bid packages (none from Fire Sprinkler)</a:t>
            </a:r>
          </a:p>
          <a:p>
            <a:pPr marL="1143000" lvl="1" indent="-68580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2   	dropped out prior to bid</a:t>
            </a:r>
          </a:p>
          <a:p>
            <a:pPr marL="1143000" lvl="1" indent="-68580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1   	failed to submit a bid (SCEIS)</a:t>
            </a:r>
          </a:p>
          <a:p>
            <a:pPr marL="1143000" lvl="1" indent="-68580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15   	decided not to bid</a:t>
            </a:r>
          </a:p>
          <a:p>
            <a:pPr marL="1143000" lvl="1" indent="-685800">
              <a:buNone/>
            </a:pPr>
            <a:r>
              <a:rPr lang="en-US" sz="2400" u="sng" dirty="0">
                <a:latin typeface="Century Schoolbook" panose="02040604050505020304" pitchFamily="18" charset="0"/>
              </a:rPr>
              <a:t>1   	did not have competition (ineligible to bid)</a:t>
            </a:r>
          </a:p>
          <a:p>
            <a:pPr marL="1143000" lvl="1" indent="-68580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14 	qualified firms submitted adjustment factors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77279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Contractors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8 - General Contractors</a:t>
            </a:r>
            <a:endParaRPr lang="en-US" sz="2200" dirty="0">
              <a:latin typeface="Century Schoolbook" panose="020406040505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0 - Fire Sprinkler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3 - Specialty Roofing (min. SR3)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0 - Electrical (min. EL5)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2 - Plumbing (min. PB5)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entury Schoolbook" panose="02040604050505020304" pitchFamily="18" charset="0"/>
              </a:rPr>
              <a:t>3 - HVAC (min. HT5/AC5)				</a:t>
            </a:r>
          </a:p>
        </p:txBody>
      </p:sp>
    </p:spTree>
    <p:extLst>
      <p:ext uri="{BB962C8B-B14F-4D97-AF65-F5344CB8AC3E}">
        <p14:creationId xmlns:p14="http://schemas.microsoft.com/office/powerpoint/2010/main" val="376080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 -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Schoolbook" panose="02040604050505020304" pitchFamily="18" charset="0"/>
              </a:rPr>
              <a:t>Owner provides construction documents to “a” Contractor for pricing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Schoolbook" panose="02040604050505020304" pitchFamily="18" charset="0"/>
              </a:rPr>
              <a:t>Contractor reviews documents, visits site, submits questions,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Schoolbook" panose="02040604050505020304" pitchFamily="18" charset="0"/>
              </a:rPr>
              <a:t>Contractor utilizes UPB to create estimate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Schoolbook" panose="02040604050505020304" pitchFamily="18" charset="0"/>
              </a:rPr>
              <a:t>GU decides Gordian involvement (%)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entury Schoolbook" panose="02040604050505020304" pitchFamily="18" charset="0"/>
              </a:rPr>
              <a:t>Contractor submits estimate to GU</a:t>
            </a:r>
          </a:p>
        </p:txBody>
      </p:sp>
    </p:spTree>
    <p:extLst>
      <p:ext uri="{BB962C8B-B14F-4D97-AF65-F5344CB8AC3E}">
        <p14:creationId xmlns:p14="http://schemas.microsoft.com/office/powerpoint/2010/main" val="370023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FCF43-D6E9-166E-432F-22A6197F1E8E}"/>
              </a:ext>
            </a:extLst>
          </p:cNvPr>
          <p:cNvSpPr txBox="1"/>
          <p:nvPr/>
        </p:nvSpPr>
        <p:spPr>
          <a:xfrm>
            <a:off x="1066800" y="13716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Schoolbook" panose="02040604050505020304" pitchFamily="18" charset="0"/>
              </a:rPr>
              <a:t>OH NO!!!   Not another construction delivery method!!</a:t>
            </a:r>
          </a:p>
        </p:txBody>
      </p:sp>
    </p:spTree>
    <p:extLst>
      <p:ext uri="{BB962C8B-B14F-4D97-AF65-F5344CB8AC3E}">
        <p14:creationId xmlns:p14="http://schemas.microsoft.com/office/powerpoint/2010/main" val="16917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 -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GU receives and/or 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Payment &amp; Performance Bonds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Certificates of Insurance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Notice to Proceed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Building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Inspection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Substantial Completion/Certificate of Occupancy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Final Completion</a:t>
            </a:r>
          </a:p>
        </p:txBody>
      </p:sp>
    </p:spTree>
    <p:extLst>
      <p:ext uri="{BB962C8B-B14F-4D97-AF65-F5344CB8AC3E}">
        <p14:creationId xmlns:p14="http://schemas.microsoft.com/office/powerpoint/2010/main" val="48018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SC 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How is it working?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Owners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Contractors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entury Schoolbook" panose="02040604050505020304" pitchFamily="18" charset="0"/>
              </a:rPr>
              <a:t>Gordian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Will it become law?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Questions?</a:t>
            </a:r>
          </a:p>
          <a:p>
            <a:pPr marL="0" indent="0">
              <a:buNone/>
            </a:pPr>
            <a:endParaRPr lang="en-US" sz="2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</a:t>
            </a:r>
            <a:r>
              <a:rPr lang="en-US" sz="2400" dirty="0">
                <a:latin typeface="Century Schoolbook" panose="020406040505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3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63246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 -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493"/>
            <a:ext cx="8153400" cy="2231708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Century Schoolbook" panose="02040604050505020304" pitchFamily="18" charset="0"/>
              </a:rPr>
              <a:t>1982 – Harry Mellon (</a:t>
            </a:r>
            <a:r>
              <a:rPr lang="en-US" dirty="0" err="1">
                <a:latin typeface="Century Schoolbook" panose="02040604050505020304" pitchFamily="18" charset="0"/>
              </a:rPr>
              <a:t>LtC</a:t>
            </a:r>
            <a:r>
              <a:rPr lang="en-US" dirty="0">
                <a:latin typeface="Century Schoolbook" panose="02040604050505020304" pitchFamily="18" charset="0"/>
              </a:rPr>
              <a:t>, Army) creates JOC to simplify and expedite construction procurement process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Century Schoolbook" panose="02040604050505020304" pitchFamily="18" charset="0"/>
              </a:rPr>
              <a:t>1990 – Mellon founded Gordian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Century Schoolbook" panose="02040604050505020304" pitchFamily="18" charset="0"/>
              </a:rPr>
              <a:t>2014 – Gordian acquires RS Means (cost database)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Century Schoolbook" panose="02040604050505020304" pitchFamily="18" charset="0"/>
              </a:rPr>
              <a:t>2015 – Gordian acquires Sightlines (facilities intelligence solutions to improve planning</a:t>
            </a:r>
          </a:p>
        </p:txBody>
      </p:sp>
      <p:pic>
        <p:nvPicPr>
          <p:cNvPr id="6" name="Picture 5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F9863588-341F-BD56-CE5D-E9984583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30893"/>
            <a:ext cx="2209800" cy="2950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ED407-1340-29DF-81B5-535A02FD9E87}"/>
              </a:ext>
            </a:extLst>
          </p:cNvPr>
          <p:cNvSpPr txBox="1"/>
          <p:nvPr/>
        </p:nvSpPr>
        <p:spPr>
          <a:xfrm>
            <a:off x="462699" y="3559494"/>
            <a:ext cx="617220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atin typeface="Century Schoolbook" panose="02040604050505020304" pitchFamily="18" charset="0"/>
              </a:rPr>
              <a:t>2017 – Gordian acquires 4Clicks (cost estimating &amp; project management solutions)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atin typeface="Century Schoolbook" panose="02040604050505020304" pitchFamily="18" charset="0"/>
              </a:rPr>
              <a:t>2018 – Gordian acquires </a:t>
            </a:r>
            <a:r>
              <a:rPr lang="en-US" sz="2000" dirty="0" err="1">
                <a:latin typeface="Century Schoolbook" panose="02040604050505020304" pitchFamily="18" charset="0"/>
              </a:rPr>
              <a:t>Fortive</a:t>
            </a:r>
            <a:r>
              <a:rPr lang="en-US" sz="2000" dirty="0">
                <a:latin typeface="Century Schoolbook" panose="02040604050505020304" pitchFamily="18" charset="0"/>
              </a:rPr>
              <a:t> (connective workflows, real-time data and analytics)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latin typeface="Century Schoolbook" panose="02040604050505020304" pitchFamily="18" charset="0"/>
              </a:rPr>
              <a:t>2021 – Gordian acquires VFA and </a:t>
            </a:r>
            <a:r>
              <a:rPr lang="en-US" sz="2000" dirty="0" err="1">
                <a:latin typeface="Century Schoolbook" panose="02040604050505020304" pitchFamily="18" charset="0"/>
              </a:rPr>
              <a:t>Kykloud</a:t>
            </a:r>
            <a:r>
              <a:rPr lang="en-US" sz="2000" dirty="0">
                <a:latin typeface="Century Schoolbook" panose="02040604050505020304" pitchFamily="18" charset="0"/>
              </a:rPr>
              <a:t> (assessment and capital planning solutions)</a:t>
            </a:r>
          </a:p>
        </p:txBody>
      </p:sp>
    </p:spTree>
    <p:extLst>
      <p:ext uri="{BB962C8B-B14F-4D97-AF65-F5344CB8AC3E}">
        <p14:creationId xmlns:p14="http://schemas.microsoft.com/office/powerpoint/2010/main" val="2442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6324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latin typeface="Century Schoolbook" panose="02040604050505020304" pitchFamily="18" charset="0"/>
              </a:rPr>
              <a:t>Annually (worldwide)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Complete &gt;$3.2B of construction volume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Develop &gt;165,000 construction project estimates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Collect and Analyze &gt;1.65B gross sq. ft. of facilities data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Execute 30,000 construction projects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6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What type of Projects is JOC used?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New Construction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Repairs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Renovations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Replacement-in-kind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Maintenance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Emergency work</a:t>
            </a:r>
          </a:p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Alterations</a:t>
            </a:r>
          </a:p>
        </p:txBody>
      </p:sp>
    </p:spTree>
    <p:extLst>
      <p:ext uri="{BB962C8B-B14F-4D97-AF65-F5344CB8AC3E}">
        <p14:creationId xmlns:p14="http://schemas.microsoft.com/office/powerpoint/2010/main" val="264554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 -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 fontScale="92500" lnSpcReduction="10000"/>
          </a:bodyPr>
          <a:lstStyle/>
          <a:p>
            <a:pPr marL="457200" marR="0" indent="-457200" algn="l">
              <a:buNone/>
            </a:pPr>
            <a:r>
              <a:rPr lang="it-IT" sz="2600" b="0" i="0" u="none" strike="noStrike" baseline="0" dirty="0">
                <a:latin typeface="Century Schoolbook" panose="02040604050505020304" pitchFamily="18" charset="0"/>
              </a:rPr>
              <a:t>1.  </a:t>
            </a:r>
            <a:r>
              <a:rPr lang="it-IT" sz="2600" i="0" u="none" strike="noStrike" baseline="0" dirty="0">
                <a:latin typeface="Century Schoolbook" panose="02040604050505020304" pitchFamily="18" charset="0"/>
              </a:rPr>
              <a:t>Indefinite delivery/indefinite quantity process (IDIQ)</a:t>
            </a:r>
          </a:p>
          <a:p>
            <a:pPr marL="457200" marR="0" indent="-457200" algn="l">
              <a:buNone/>
            </a:pPr>
            <a:r>
              <a:rPr lang="en-US" sz="2600" i="0" u="none" strike="noStrike" baseline="0" dirty="0">
                <a:latin typeface="Century Schoolbook" panose="02040604050505020304" pitchFamily="18" charset="0"/>
              </a:rPr>
              <a:t>2.  Enables facility owners to complete a substantial number of individual projects with a single, competitively-awarded bid</a:t>
            </a:r>
          </a:p>
          <a:p>
            <a:pPr marL="457200" marR="0" indent="-457200" algn="l">
              <a:buNone/>
            </a:pPr>
            <a:r>
              <a:rPr lang="en-US" sz="2600" i="0" u="none" strike="noStrike" baseline="0" dirty="0">
                <a:latin typeface="Century Schoolbook" panose="02040604050505020304" pitchFamily="18" charset="0"/>
              </a:rPr>
              <a:t>3.  Construction Tasks are based on preset costs in a Unit Price Book (UPB)</a:t>
            </a:r>
          </a:p>
          <a:p>
            <a:pPr marL="457200" marR="0" indent="-457200" algn="l">
              <a:buNone/>
            </a:pPr>
            <a:r>
              <a:rPr lang="en-US" sz="2600" i="0" u="none" strike="noStrike" baseline="0" dirty="0">
                <a:latin typeface="Century Schoolbook" panose="02040604050505020304" pitchFamily="18" charset="0"/>
              </a:rPr>
              <a:t>4.  Contractors bid an Adjustment Factor to be applied to a UPB, resulting in on-call, competitively bid and awarded contractors that are available to perform work at agreed upon prices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 - Process</a:t>
            </a:r>
          </a:p>
        </p:txBody>
      </p:sp>
      <p:pic>
        <p:nvPicPr>
          <p:cNvPr id="7" name="Content Placeholder 6" descr="Timeline">
            <a:extLst>
              <a:ext uri="{FF2B5EF4-FFF2-40B4-BE49-F238E27FC236}">
                <a16:creationId xmlns:a16="http://schemas.microsoft.com/office/drawing/2014/main" id="{FDAD176C-5A67-5D62-62EB-3B967E62C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267200"/>
          </a:xfrm>
        </p:spPr>
      </p:pic>
    </p:spTree>
    <p:extLst>
      <p:ext uri="{BB962C8B-B14F-4D97-AF65-F5344CB8AC3E}">
        <p14:creationId xmlns:p14="http://schemas.microsoft.com/office/powerpoint/2010/main" val="32754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Job Order Contracting – Task Catalog</a:t>
            </a:r>
          </a:p>
        </p:txBody>
      </p:sp>
      <p:pic>
        <p:nvPicPr>
          <p:cNvPr id="10" name="Content Placeholder 9" descr="Timeline&#10;&#10;Description automatically generated">
            <a:extLst>
              <a:ext uri="{FF2B5EF4-FFF2-40B4-BE49-F238E27FC236}">
                <a16:creationId xmlns:a16="http://schemas.microsoft.com/office/drawing/2014/main" id="{08FFC41C-9A26-2DD8-F02B-08842C958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4514673"/>
          </a:xfrm>
        </p:spPr>
      </p:pic>
    </p:spTree>
    <p:extLst>
      <p:ext uri="{BB962C8B-B14F-4D97-AF65-F5344CB8AC3E}">
        <p14:creationId xmlns:p14="http://schemas.microsoft.com/office/powerpoint/2010/main" val="26041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2718"/>
            <a:ext cx="73152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JOC – Bid Adjustment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marR="0" indent="0" algn="l">
              <a:buNone/>
            </a:pPr>
            <a:r>
              <a:rPr lang="en-US" sz="2400" i="0" u="none" strike="noStrike" baseline="0" dirty="0">
                <a:latin typeface="Century Schoolbook" panose="02040604050505020304" pitchFamily="18" charset="0"/>
              </a:rPr>
              <a:t>An Adjustment Factor is a multiplier applied to the construction tasks that may increase or decrease the prices listed in the UPB.</a:t>
            </a:r>
          </a:p>
          <a:p>
            <a:pPr marL="0" marR="0" indent="0" algn="l">
              <a:buNone/>
            </a:pPr>
            <a:r>
              <a:rPr lang="en-US" sz="2400" i="0" u="none" strike="noStrike" baseline="0" dirty="0">
                <a:latin typeface="Century Schoolbook" panose="02040604050505020304" pitchFamily="18" charset="0"/>
              </a:rPr>
              <a:t>Contractors may bid multiple Adjustment Factors (normal working hours, other than normal working hours, etc.) that are applied to all Tasks in the UPB.</a:t>
            </a:r>
          </a:p>
          <a:p>
            <a:pPr marL="0" marR="0" indent="0" algn="l">
              <a:buNone/>
            </a:pPr>
            <a:r>
              <a:rPr lang="en-US" sz="2400" i="0" u="none" strike="noStrike" baseline="0" dirty="0">
                <a:latin typeface="Century Schoolbook" panose="02040604050505020304" pitchFamily="18" charset="0"/>
              </a:rPr>
              <a:t>Adjustment Factors should include all direct and indirect costs not included in the preset prices, and the contractor’s overhead and profit.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11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2936</TotalTime>
  <Words>860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Century Schoolbook</vt:lpstr>
      <vt:lpstr>Footlight MT Light</vt:lpstr>
      <vt:lpstr>Times New Roman</vt:lpstr>
      <vt:lpstr>Wingdings 3</vt:lpstr>
      <vt:lpstr>Wisp</vt:lpstr>
      <vt:lpstr>Job Order Contracting (JOC)</vt:lpstr>
      <vt:lpstr>PowerPoint Presentation</vt:lpstr>
      <vt:lpstr>Job Order Contracting - History</vt:lpstr>
      <vt:lpstr>Job Order Contracting</vt:lpstr>
      <vt:lpstr>What type of Projects is JOC used?</vt:lpstr>
      <vt:lpstr>Job Order Contracting - Definition</vt:lpstr>
      <vt:lpstr>Job Order Contracting - Process</vt:lpstr>
      <vt:lpstr>Job Order Contracting – Task Catalog</vt:lpstr>
      <vt:lpstr>JOC – Bid Adjustment Factor</vt:lpstr>
      <vt:lpstr>JOC – Determining the Factor</vt:lpstr>
      <vt:lpstr>JOC – Determining the Factor (cont’d)</vt:lpstr>
      <vt:lpstr>Job Order Contracting</vt:lpstr>
      <vt:lpstr>JOC – How did SC get here?</vt:lpstr>
      <vt:lpstr>JOC – How did SC get here?</vt:lpstr>
      <vt:lpstr>JOC – How did SC get here?</vt:lpstr>
      <vt:lpstr>SC Job Order Contracting</vt:lpstr>
      <vt:lpstr>SC Job Order Contracting</vt:lpstr>
      <vt:lpstr>SC Job Order Contracting</vt:lpstr>
      <vt:lpstr>SC Job Order Contracting - Process</vt:lpstr>
      <vt:lpstr>SC Job Order Contracting - Process</vt:lpstr>
      <vt:lpstr>SC Job Order Contracting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Salley</dc:creator>
  <cp:lastModifiedBy>Gerald, Phil</cp:lastModifiedBy>
  <cp:revision>100</cp:revision>
  <cp:lastPrinted>2019-10-15T21:00:04Z</cp:lastPrinted>
  <dcterms:created xsi:type="dcterms:W3CDTF">2017-01-04T15:27:13Z</dcterms:created>
  <dcterms:modified xsi:type="dcterms:W3CDTF">2023-10-24T15:51:29Z</dcterms:modified>
</cp:coreProperties>
</file>