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6"/>
  </p:notesMasterIdLst>
  <p:sldIdLst>
    <p:sldId id="256" r:id="rId2"/>
    <p:sldId id="257" r:id="rId3"/>
    <p:sldId id="258" r:id="rId4"/>
    <p:sldId id="262" r:id="rId5"/>
    <p:sldId id="259" r:id="rId6"/>
    <p:sldId id="266" r:id="rId7"/>
    <p:sldId id="260" r:id="rId8"/>
    <p:sldId id="289" r:id="rId9"/>
    <p:sldId id="288" r:id="rId10"/>
    <p:sldId id="283" r:id="rId11"/>
    <p:sldId id="286" r:id="rId12"/>
    <p:sldId id="281" r:id="rId13"/>
    <p:sldId id="280" r:id="rId14"/>
    <p:sldId id="269" r:id="rId15"/>
    <p:sldId id="271" r:id="rId16"/>
    <p:sldId id="270" r:id="rId17"/>
    <p:sldId id="277" r:id="rId18"/>
    <p:sldId id="278" r:id="rId19"/>
    <p:sldId id="272" r:id="rId20"/>
    <p:sldId id="282" r:id="rId21"/>
    <p:sldId id="285" r:id="rId22"/>
    <p:sldId id="284" r:id="rId23"/>
    <p:sldId id="261" r:id="rId24"/>
    <p:sldId id="273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3977633-10B7-495F-B7CF-334B331BB432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56CEB6-87BF-4096-B5BD-FAC8ED8FF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8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6CEB6-87BF-4096-B5BD-FAC8ED8FFB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79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22F6D91-FE65-445B-9D67-C4000096F2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615CEC-6BEF-4CA4-941D-36935464FC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400800" cy="1143000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Facilities Directors Conference</a:t>
            </a:r>
          </a:p>
          <a:p>
            <a:r>
              <a:rPr lang="en-US" sz="1600" dirty="0">
                <a:solidFill>
                  <a:srgbClr val="0070C0"/>
                </a:solidFill>
              </a:rPr>
              <a:t>Hickory Knob State </a:t>
            </a:r>
            <a:r>
              <a:rPr lang="en-US" sz="1600" dirty="0" smtClean="0">
                <a:solidFill>
                  <a:srgbClr val="0070C0"/>
                </a:solidFill>
              </a:rPr>
              <a:t>Park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2017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133600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Algerian" panose="04020705040A02060702" pitchFamily="82" charset="0"/>
              </a:rPr>
              <a:t>DESIGN-BUILD</a:t>
            </a:r>
            <a:br>
              <a:rPr lang="en-US" sz="8800" dirty="0" smtClean="0">
                <a:latin typeface="Algerian" panose="04020705040A02060702" pitchFamily="82" charset="0"/>
              </a:rPr>
            </a:br>
            <a:r>
              <a:rPr lang="en-US" sz="4400" dirty="0">
                <a:latin typeface="Baskerville Old Face" panose="02020602080505020303" pitchFamily="18" charset="0"/>
              </a:rPr>
              <a:t>When is it Best Used?</a:t>
            </a:r>
            <a:br>
              <a:rPr lang="en-US" sz="4400" dirty="0">
                <a:latin typeface="Baskerville Old Face" panose="02020602080505020303" pitchFamily="18" charset="0"/>
              </a:rPr>
            </a:br>
            <a:endParaRPr lang="en-US" sz="4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7120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/>
              <a:t>Advantage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Independent Peer Review Services (IPR)are required to verify the design</a:t>
            </a:r>
          </a:p>
          <a:p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4288322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Selection </a:t>
            </a:r>
            <a:r>
              <a:rPr lang="en-US" sz="3000" dirty="0" smtClean="0"/>
              <a:t>Plan/RFP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Hiring an IPR, Can do One of Three Ways:</a:t>
            </a:r>
          </a:p>
          <a:p>
            <a:pPr marL="628650" indent="-514350">
              <a:buFont typeface="+mj-lt"/>
              <a:buAutoNum type="arabicPeriod"/>
            </a:pPr>
            <a:r>
              <a:rPr lang="en-US" sz="3200" dirty="0" smtClean="0"/>
              <a:t>Include as part of the RFP for the DB to propose and contract with an IPR.</a:t>
            </a:r>
          </a:p>
          <a:p>
            <a:pPr marL="628650" indent="-514350">
              <a:buFont typeface="+mj-lt"/>
              <a:buAutoNum type="arabicPeriod"/>
            </a:pPr>
            <a:r>
              <a:rPr lang="en-US" sz="3200" dirty="0" smtClean="0"/>
              <a:t>Hire an IPR independent of DB services</a:t>
            </a:r>
          </a:p>
          <a:p>
            <a:pPr marL="628650" indent="-514350">
              <a:buFont typeface="+mj-lt"/>
              <a:buAutoNum type="arabicPeriod"/>
            </a:pPr>
            <a:r>
              <a:rPr lang="en-US" sz="3200" dirty="0" smtClean="0"/>
              <a:t>Ask OSE for Exception to Self Perform – Must have qualified personnel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092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/>
              <a:t>Disadvantage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Two Part Capital Budgeting Process</a:t>
            </a:r>
          </a:p>
          <a:p>
            <a:r>
              <a:rPr lang="en-US" sz="5400" dirty="0" smtClean="0"/>
              <a:t>Can’t do much except prepare until Phase 2 budget approval</a:t>
            </a:r>
          </a:p>
          <a:p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7732216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/>
              <a:t>Advantage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Two Part Capital Budgeting Process gives you time to prepare the:</a:t>
            </a:r>
          </a:p>
          <a:p>
            <a:pPr marL="1028700" indent="-914400">
              <a:buFont typeface="+mj-lt"/>
              <a:buAutoNum type="arabicPeriod"/>
            </a:pPr>
            <a:r>
              <a:rPr lang="en-US" sz="3200" dirty="0" smtClean="0"/>
              <a:t>Determination</a:t>
            </a:r>
          </a:p>
          <a:p>
            <a:pPr marL="1028700" indent="-914400">
              <a:buFont typeface="+mj-lt"/>
              <a:buAutoNum type="arabicPeriod"/>
            </a:pPr>
            <a:r>
              <a:rPr lang="en-US" sz="3200" dirty="0" smtClean="0"/>
              <a:t>Selection Plan</a:t>
            </a:r>
          </a:p>
          <a:p>
            <a:pPr marL="1028700" indent="-914400">
              <a:buFont typeface="+mj-lt"/>
              <a:buAutoNum type="arabicPeriod"/>
            </a:pPr>
            <a:r>
              <a:rPr lang="en-US" sz="3200" dirty="0" smtClean="0"/>
              <a:t>Design Requirements</a:t>
            </a:r>
          </a:p>
          <a:p>
            <a:pPr marL="1028700" indent="-914400">
              <a:buFont typeface="+mj-lt"/>
              <a:buAutoNum type="arabicPeriod"/>
            </a:pPr>
            <a:r>
              <a:rPr lang="en-US" sz="3200" dirty="0"/>
              <a:t>S</a:t>
            </a:r>
            <a:r>
              <a:rPr lang="en-US" sz="3200" dirty="0" smtClean="0"/>
              <a:t>olicitation</a:t>
            </a:r>
          </a:p>
          <a:p>
            <a:pPr marL="1028700" indent="-914400">
              <a:buFont typeface="+mj-lt"/>
              <a:buAutoNum type="arabicPeriod"/>
            </a:pPr>
            <a:r>
              <a:rPr lang="en-US" sz="3200" dirty="0" smtClean="0"/>
              <a:t>RFQ/RFP</a:t>
            </a:r>
          </a:p>
        </p:txBody>
      </p:sp>
    </p:spTree>
    <p:extLst>
      <p:ext uri="{BB962C8B-B14F-4D97-AF65-F5344CB8AC3E}">
        <p14:creationId xmlns:p14="http://schemas.microsoft.com/office/powerpoint/2010/main" val="2300911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Design requirements/RFP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4800" dirty="0" smtClean="0"/>
              <a:t>“Unless </a:t>
            </a:r>
            <a:r>
              <a:rPr lang="en-US" sz="4800" dirty="0"/>
              <a:t>the Agency has the staff necessary to prepare the design requirements, it should hire a design firm to do so using one of the processes set forth in Chapter 4</a:t>
            </a:r>
            <a:r>
              <a:rPr lang="en-US" sz="4800" dirty="0" smtClean="0"/>
              <a:t>.”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331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Design requirements/RFP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If hiring an A/E is required to describe the Infrastructure Facility to be acquired, it may be too complicated to use DB.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72585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Design </a:t>
            </a:r>
            <a:r>
              <a:rPr lang="en-US" sz="4000" dirty="0" smtClean="0"/>
              <a:t>requirements/RFP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4000" dirty="0" smtClean="0"/>
              <a:t>“Providing </a:t>
            </a:r>
            <a:r>
              <a:rPr lang="en-US" sz="4000" dirty="0"/>
              <a:t>the minimum design requirements necessary </a:t>
            </a:r>
            <a:r>
              <a:rPr lang="en-US" sz="4000" dirty="0" smtClean="0"/>
              <a:t>to describe </a:t>
            </a:r>
            <a:r>
              <a:rPr lang="en-US" sz="4000" dirty="0"/>
              <a:t>the infrastructure facility an Agency requires will allow the offerors the maximum flexibility and creativity to meet the Agency’s needs within the budget constraints</a:t>
            </a:r>
            <a:r>
              <a:rPr lang="en-US" sz="4000" dirty="0" smtClean="0"/>
              <a:t>.”</a:t>
            </a: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661879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Design Requirements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400 Bed </a:t>
            </a:r>
            <a:r>
              <a:rPr lang="en-US" sz="3200" dirty="0"/>
              <a:t>(min.) </a:t>
            </a:r>
            <a:r>
              <a:rPr lang="en-US" sz="3200" dirty="0" smtClean="0"/>
              <a:t>Dormitory, suite style</a:t>
            </a:r>
          </a:p>
          <a:p>
            <a:r>
              <a:rPr lang="en-US" sz="3200" dirty="0" smtClean="0"/>
              <a:t>One laundry room and one common room per floor</a:t>
            </a:r>
          </a:p>
          <a:p>
            <a:r>
              <a:rPr lang="en-US" sz="3200" dirty="0" smtClean="0"/>
              <a:t>First floor to include a residence hall advisor apartment, security desk, lounge and meeting/study space.</a:t>
            </a:r>
          </a:p>
          <a:p>
            <a:r>
              <a:rPr lang="en-US" sz="3200" dirty="0" smtClean="0"/>
              <a:t>Architectural design to meet campus standards, refer to campus design manual for this and other requirements</a:t>
            </a:r>
          </a:p>
          <a:p>
            <a:r>
              <a:rPr lang="en-US" sz="3200" dirty="0" smtClean="0"/>
              <a:t>Budget is $X.X M</a:t>
            </a:r>
          </a:p>
          <a:p>
            <a:r>
              <a:rPr lang="en-US" sz="3200" dirty="0" smtClean="0"/>
              <a:t>Completed by start of Fall Semester 2019</a:t>
            </a:r>
          </a:p>
          <a:p>
            <a:r>
              <a:rPr lang="en-US" sz="3200" dirty="0" smtClean="0"/>
              <a:t>LEED Silver or Two Green Globes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08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Min. 5 Voting Members for &gt;$5 M</a:t>
            </a:r>
          </a:p>
          <a:p>
            <a:r>
              <a:rPr lang="en-US" sz="3600" dirty="0" smtClean="0"/>
              <a:t>More is not better – It becomes more difficult to schedule meetings.</a:t>
            </a:r>
          </a:p>
          <a:p>
            <a:r>
              <a:rPr lang="en-US" sz="3600" dirty="0" smtClean="0"/>
              <a:t>Technical Advisors are Very Important for DB to review technical portions of proposed development documents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9688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Determination/Selection Plan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DB can be selected in 3 Ways:</a:t>
            </a:r>
          </a:p>
          <a:p>
            <a:pPr marL="1154430" lvl="1" indent="-742950">
              <a:buFont typeface="+mj-lt"/>
              <a:buAutoNum type="arabicPeriod"/>
            </a:pPr>
            <a:r>
              <a:rPr lang="en-US" sz="4000" dirty="0"/>
              <a:t>RFQ/RFP (Prequalification)</a:t>
            </a:r>
          </a:p>
          <a:p>
            <a:pPr marL="1154430" lvl="1" indent="-742950">
              <a:buFont typeface="+mj-lt"/>
              <a:buAutoNum type="arabicPeriod"/>
            </a:pPr>
            <a:r>
              <a:rPr lang="en-US" sz="4000" dirty="0" smtClean="0"/>
              <a:t>RFP</a:t>
            </a:r>
          </a:p>
          <a:p>
            <a:pPr marL="1154430" lvl="1" indent="-742950">
              <a:buFont typeface="+mj-lt"/>
              <a:buAutoNum type="arabicPeriod"/>
            </a:pPr>
            <a:r>
              <a:rPr lang="en-US" sz="4000" dirty="0"/>
              <a:t>RFP </a:t>
            </a:r>
            <a:r>
              <a:rPr lang="en-US" sz="4000" dirty="0" smtClean="0"/>
              <a:t>w/Shortlisting</a:t>
            </a:r>
          </a:p>
          <a:p>
            <a:pPr marL="685800" lvl="2" indent="0" algn="r">
              <a:buNone/>
            </a:pPr>
            <a:r>
              <a:rPr lang="en-US" sz="3800" dirty="0" smtClean="0"/>
              <a:t>Must specify # to be SL in RFP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881638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/>
              <a:t>DB Includes: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Design-Build-Operate-Maintain </a:t>
            </a:r>
            <a:r>
              <a:rPr lang="en-US" sz="4400" dirty="0"/>
              <a:t>(DBOM</a:t>
            </a:r>
            <a:r>
              <a:rPr lang="en-US" sz="4400" dirty="0" smtClean="0"/>
              <a:t>)</a:t>
            </a:r>
          </a:p>
          <a:p>
            <a:r>
              <a:rPr lang="en-US" sz="4400" dirty="0" smtClean="0"/>
              <a:t>Design-Build-Finance-Operate-Maintain </a:t>
            </a:r>
            <a:r>
              <a:rPr lang="en-US" sz="4400" dirty="0"/>
              <a:t>(DBFOM)</a:t>
            </a:r>
          </a:p>
          <a:p>
            <a:r>
              <a:rPr lang="en-US" sz="4400" dirty="0"/>
              <a:t>Guaranteed </a:t>
            </a:r>
            <a:r>
              <a:rPr lang="en-US" sz="4400" dirty="0" smtClean="0"/>
              <a:t>Energy</a:t>
            </a:r>
            <a:r>
              <a:rPr lang="en-US" sz="4400" dirty="0"/>
              <a:t>, </a:t>
            </a:r>
            <a:r>
              <a:rPr lang="en-US" sz="4400" dirty="0" smtClean="0"/>
              <a:t>Water</a:t>
            </a:r>
            <a:r>
              <a:rPr lang="en-US" sz="4400" dirty="0"/>
              <a:t>, and </a:t>
            </a:r>
            <a:r>
              <a:rPr lang="en-US" sz="4400" dirty="0" smtClean="0"/>
              <a:t>Wastewater Savings Projects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77884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Selection </a:t>
            </a:r>
            <a:r>
              <a:rPr lang="en-US" sz="3000" dirty="0" smtClean="0"/>
              <a:t>Plan/RFP</a:t>
            </a:r>
            <a:endParaRPr lang="en-US" sz="3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Paying Stipends</a:t>
            </a:r>
          </a:p>
          <a:p>
            <a:pPr lvl="1"/>
            <a:r>
              <a:rPr lang="en-US" sz="4000" dirty="0" smtClean="0"/>
              <a:t>Only paid to Prequalified or Shortlisted firms</a:t>
            </a:r>
          </a:p>
          <a:p>
            <a:pPr lvl="1"/>
            <a:r>
              <a:rPr lang="en-US" sz="4000" dirty="0" smtClean="0"/>
              <a:t>Conditions under which firms will be paid</a:t>
            </a:r>
          </a:p>
          <a:p>
            <a:pPr lvl="1"/>
            <a:r>
              <a:rPr lang="en-US" sz="4000" dirty="0" smtClean="0"/>
              <a:t>Do not have to pay stipends unless part of plan</a:t>
            </a:r>
          </a:p>
        </p:txBody>
      </p:sp>
    </p:spTree>
    <p:extLst>
      <p:ext uri="{BB962C8B-B14F-4D97-AF65-F5344CB8AC3E}">
        <p14:creationId xmlns:p14="http://schemas.microsoft.com/office/powerpoint/2010/main" val="8432776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Plan/RFP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400" dirty="0" smtClean="0"/>
              <a:t>Proposal Development Documents</a:t>
            </a:r>
          </a:p>
          <a:p>
            <a:pPr lvl="1"/>
            <a:r>
              <a:rPr lang="en-US" sz="3000" dirty="0" smtClean="0"/>
              <a:t>Describe the Infrastructure Facility that the offeror is proposing to build for the contract price</a:t>
            </a:r>
          </a:p>
          <a:p>
            <a:pPr lvl="1"/>
            <a:r>
              <a:rPr lang="en-US" sz="3000" dirty="0" smtClean="0"/>
              <a:t>Can be drawings or descriptions – similar to Schematic Design Documents</a:t>
            </a:r>
          </a:p>
          <a:p>
            <a:pPr lvl="1"/>
            <a:r>
              <a:rPr lang="en-US" sz="3000" dirty="0" smtClean="0"/>
              <a:t>Don’t be swayed by fancy presentations, concentrate on the content</a:t>
            </a:r>
          </a:p>
        </p:txBody>
      </p:sp>
    </p:spTree>
    <p:extLst>
      <p:ext uri="{BB962C8B-B14F-4D97-AF65-F5344CB8AC3E}">
        <p14:creationId xmlns:p14="http://schemas.microsoft.com/office/powerpoint/2010/main" val="16852862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Discussions/negotiations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Must be conducted in Good Faith</a:t>
            </a:r>
          </a:p>
          <a:p>
            <a:r>
              <a:rPr lang="en-US" sz="3200" dirty="0" smtClean="0"/>
              <a:t>Clarifications may be sought at any time</a:t>
            </a:r>
          </a:p>
          <a:p>
            <a:r>
              <a:rPr lang="en-US" sz="3200" dirty="0" smtClean="0"/>
              <a:t>Other discussions/negotiations are ordinarily  prior to final ranking</a:t>
            </a:r>
          </a:p>
          <a:p>
            <a:pPr lvl="1"/>
            <a:r>
              <a:rPr lang="en-US" sz="2800" dirty="0" smtClean="0"/>
              <a:t>Scope</a:t>
            </a:r>
          </a:p>
          <a:p>
            <a:pPr lvl="1"/>
            <a:r>
              <a:rPr lang="en-US" sz="2800" dirty="0" smtClean="0"/>
              <a:t>Cost</a:t>
            </a:r>
          </a:p>
          <a:p>
            <a:pPr lvl="1"/>
            <a:r>
              <a:rPr lang="en-US" sz="2800" dirty="0" smtClean="0"/>
              <a:t>Time</a:t>
            </a:r>
          </a:p>
          <a:p>
            <a:pPr lvl="1"/>
            <a:r>
              <a:rPr lang="en-US" sz="2800" dirty="0" smtClean="0"/>
              <a:t>BAFO</a:t>
            </a:r>
          </a:p>
          <a:p>
            <a:pPr marL="342900" lvl="1">
              <a:buClr>
                <a:schemeClr val="accent1"/>
              </a:buClr>
            </a:pPr>
            <a:r>
              <a:rPr lang="en-US" sz="3200" dirty="0"/>
              <a:t>Should be in </a:t>
            </a:r>
            <a:r>
              <a:rPr lang="en-US" sz="3200" dirty="0" smtClean="0"/>
              <a:t>writing/documented</a:t>
            </a:r>
          </a:p>
          <a:p>
            <a:pPr marL="342900" lvl="1">
              <a:buClr>
                <a:schemeClr val="accent1"/>
              </a:buClr>
            </a:pPr>
            <a:r>
              <a:rPr lang="en-US" sz="3200" dirty="0" smtClean="0"/>
              <a:t>Should not be used to re-evaluate one proposal against another.</a:t>
            </a:r>
            <a:endParaRPr lang="en-US" sz="3200" dirty="0"/>
          </a:p>
          <a:p>
            <a:r>
              <a:rPr lang="en-US" sz="3200" dirty="0"/>
              <a:t>See RFP Discussions </a:t>
            </a:r>
            <a:r>
              <a:rPr lang="en-US" sz="3200" dirty="0" smtClean="0"/>
              <a:t>Handbook on OSE Website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2611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Projects that Require Little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900" dirty="0" smtClean="0"/>
              <a:t>Roads &amp; Bridges</a:t>
            </a:r>
          </a:p>
          <a:p>
            <a:r>
              <a:rPr lang="en-US" sz="3900" dirty="0" smtClean="0"/>
              <a:t>Parking Lot/Garage</a:t>
            </a:r>
          </a:p>
          <a:p>
            <a:r>
              <a:rPr lang="en-US" sz="3900" dirty="0" smtClean="0"/>
              <a:t>Intramural Sports Fields</a:t>
            </a:r>
          </a:p>
          <a:p>
            <a:r>
              <a:rPr lang="en-US" sz="3900" dirty="0" smtClean="0"/>
              <a:t>Agricultural Buildings</a:t>
            </a:r>
          </a:p>
          <a:p>
            <a:r>
              <a:rPr lang="en-US" sz="3900" dirty="0" smtClean="0"/>
              <a:t>Mechanical Systems Replacement</a:t>
            </a:r>
          </a:p>
          <a:p>
            <a:r>
              <a:rPr lang="en-US" sz="3900" dirty="0" smtClean="0"/>
              <a:t>Others ????</a:t>
            </a:r>
          </a:p>
          <a:p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662158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2136338"/>
            <a:ext cx="7696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0" b="1" dirty="0" smtClean="0"/>
              <a:t>???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2994788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5410200"/>
            <a:ext cx="8001000" cy="8382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“IF YOU NEED A NEW BUILDING – CALL THE GENERAL”</a:t>
            </a:r>
            <a:endParaRPr lang="en-US" sz="320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8" r="14498"/>
          <a:stretch>
            <a:fillRect/>
          </a:stretch>
        </p:blipFill>
        <p:spPr>
          <a:xfrm>
            <a:off x="762000" y="381000"/>
            <a:ext cx="7696200" cy="4953000"/>
          </a:xfrm>
        </p:spPr>
      </p:pic>
    </p:spTree>
    <p:extLst>
      <p:ext uri="{BB962C8B-B14F-4D97-AF65-F5344CB8AC3E}">
        <p14:creationId xmlns:p14="http://schemas.microsoft.com/office/powerpoint/2010/main" val="2284738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5973762"/>
          </a:xfrm>
        </p:spPr>
        <p:txBody>
          <a:bodyPr>
            <a:noAutofit/>
          </a:bodyPr>
          <a:lstStyle/>
          <a:p>
            <a:r>
              <a:rPr lang="en-US" sz="5400" dirty="0" smtClean="0"/>
              <a:t>So, what Exactly is DB and What are some Advantages and Disadvantages?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330661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Definitions*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800" dirty="0" smtClean="0"/>
              <a:t>DB is a project delivery method where an Agency enters into a </a:t>
            </a:r>
            <a:r>
              <a:rPr lang="en-US" sz="4800" u="sng" dirty="0" smtClean="0"/>
              <a:t>single contract </a:t>
            </a:r>
            <a:r>
              <a:rPr lang="en-US" sz="4800" dirty="0" smtClean="0"/>
              <a:t>for design and construction.</a:t>
            </a:r>
          </a:p>
          <a:p>
            <a:r>
              <a:rPr lang="en-US" sz="4800" dirty="0" smtClean="0"/>
              <a:t>*  See §§ 11-35-2910 (7) – (14)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170248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Design Requirements</a:t>
            </a:r>
          </a:p>
          <a:p>
            <a:r>
              <a:rPr lang="en-US" sz="4000" dirty="0" smtClean="0"/>
              <a:t>Independent Peer Reviewer Services</a:t>
            </a:r>
          </a:p>
          <a:p>
            <a:r>
              <a:rPr lang="en-US" sz="4000" dirty="0" smtClean="0"/>
              <a:t>Infrastructure Facility</a:t>
            </a:r>
          </a:p>
          <a:p>
            <a:r>
              <a:rPr lang="en-US" sz="4000" dirty="0" smtClean="0"/>
              <a:t>Proposal Development Documents</a:t>
            </a:r>
          </a:p>
          <a:p>
            <a:r>
              <a:rPr lang="en-US" sz="4000" dirty="0" smtClean="0"/>
              <a:t>Prequalification – RFQ</a:t>
            </a:r>
          </a:p>
          <a:p>
            <a:r>
              <a:rPr lang="en-US" sz="4000" dirty="0" smtClean="0"/>
              <a:t>Short listing – RFP</a:t>
            </a:r>
          </a:p>
          <a:p>
            <a:pPr lvl="1"/>
            <a:r>
              <a:rPr lang="en-US" sz="3600" dirty="0" smtClean="0"/>
              <a:t>§ 11-35-3024(2)(c)(ii) &amp;</a:t>
            </a:r>
          </a:p>
          <a:p>
            <a:pPr lvl="1"/>
            <a:r>
              <a:rPr lang="en-US" sz="3600" dirty="0" smtClean="0"/>
              <a:t>Reg. 19-445.2145 K(1)(c)(ii)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41484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/>
              <a:t>Disadvantage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A single contract doesn’t have an A/E looking out for  Agencies Interests</a:t>
            </a:r>
          </a:p>
          <a:p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1761321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With a single negotiated contract you don’t have to worry as much about not being able to complete the project within budget.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88433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/>
              <a:t>Disadvantage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There is no OSE DB Contract</a:t>
            </a:r>
          </a:p>
          <a:p>
            <a:r>
              <a:rPr lang="en-US" sz="3600" dirty="0" smtClean="0"/>
              <a:t>Agency has to develop their own</a:t>
            </a:r>
          </a:p>
          <a:p>
            <a:r>
              <a:rPr lang="en-US" sz="3600" dirty="0" smtClean="0"/>
              <a:t>Most use the EJCDC* D-520 &amp; D-700</a:t>
            </a:r>
          </a:p>
          <a:p>
            <a:r>
              <a:rPr lang="en-US" sz="3600" dirty="0" smtClean="0"/>
              <a:t>Must include the Clauses for Use in DB Contracts and other modifications to meet SC Laws</a:t>
            </a:r>
          </a:p>
          <a:p>
            <a:r>
              <a:rPr lang="en-US" dirty="0" smtClean="0"/>
              <a:t>*Engineers Joint Contract Documents Committee</a:t>
            </a:r>
          </a:p>
          <a:p>
            <a:endParaRPr lang="en-US" sz="6600" dirty="0" smtClean="0"/>
          </a:p>
          <a:p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89338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11570</TotalTime>
  <Words>675</Words>
  <Application>Microsoft Office PowerPoint</Application>
  <PresentationFormat>On-screen Show (4:3)</PresentationFormat>
  <Paragraphs>103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Apothecary</vt:lpstr>
      <vt:lpstr>DESIGN-BUILD When is it Best Used? </vt:lpstr>
      <vt:lpstr>DB Includes:</vt:lpstr>
      <vt:lpstr>“IF YOU NEED A NEW BUILDING – CALL THE GENERAL”</vt:lpstr>
      <vt:lpstr>So, what Exactly is DB and What are some Advantages and Disadvantages?</vt:lpstr>
      <vt:lpstr>Definitions*</vt:lpstr>
      <vt:lpstr>Definitions</vt:lpstr>
      <vt:lpstr>Disadvantage</vt:lpstr>
      <vt:lpstr>Advantage</vt:lpstr>
      <vt:lpstr>Disadvantage</vt:lpstr>
      <vt:lpstr>Advantage</vt:lpstr>
      <vt:lpstr>Selection Plan/RFP</vt:lpstr>
      <vt:lpstr>Disadvantage</vt:lpstr>
      <vt:lpstr>Advantage</vt:lpstr>
      <vt:lpstr>Design requirements/RFP</vt:lpstr>
      <vt:lpstr>Design requirements/RFP</vt:lpstr>
      <vt:lpstr>Design requirements/RFP</vt:lpstr>
      <vt:lpstr>Design Requirements</vt:lpstr>
      <vt:lpstr>Selection Committee</vt:lpstr>
      <vt:lpstr>Determination/Selection Plan</vt:lpstr>
      <vt:lpstr>Selection Plan/RFP</vt:lpstr>
      <vt:lpstr>Selection Plan/RFP</vt:lpstr>
      <vt:lpstr>Discussions/negotiations</vt:lpstr>
      <vt:lpstr>Projects that Require Little Programming</vt:lpstr>
      <vt:lpstr>PowerPoint Presentation</vt:lpstr>
    </vt:vector>
  </TitlesOfParts>
  <Company>SC Budget and Control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DESIGN-BUILD</dc:title>
  <dc:creator>McVey, Jim</dc:creator>
  <cp:lastModifiedBy>McVey, Jim</cp:lastModifiedBy>
  <cp:revision>76</cp:revision>
  <cp:lastPrinted>2017-10-18T18:22:48Z</cp:lastPrinted>
  <dcterms:created xsi:type="dcterms:W3CDTF">2017-10-02T14:40:04Z</dcterms:created>
  <dcterms:modified xsi:type="dcterms:W3CDTF">2017-10-19T13:01:02Z</dcterms:modified>
</cp:coreProperties>
</file>