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9" r:id="rId3"/>
    <p:sldId id="280" r:id="rId4"/>
    <p:sldId id="257" r:id="rId5"/>
    <p:sldId id="281" r:id="rId6"/>
    <p:sldId id="258" r:id="rId7"/>
    <p:sldId id="259" r:id="rId8"/>
    <p:sldId id="287" r:id="rId9"/>
    <p:sldId id="282" r:id="rId10"/>
    <p:sldId id="260" r:id="rId11"/>
    <p:sldId id="288" r:id="rId12"/>
    <p:sldId id="261" r:id="rId13"/>
    <p:sldId id="263" r:id="rId14"/>
    <p:sldId id="291" r:id="rId15"/>
    <p:sldId id="292" r:id="rId16"/>
    <p:sldId id="293" r:id="rId17"/>
    <p:sldId id="264" r:id="rId18"/>
    <p:sldId id="266" r:id="rId19"/>
    <p:sldId id="268" r:id="rId20"/>
    <p:sldId id="270" r:id="rId21"/>
    <p:sldId id="272" r:id="rId22"/>
    <p:sldId id="273" r:id="rId23"/>
    <p:sldId id="275" r:id="rId24"/>
    <p:sldId id="277" r:id="rId25"/>
    <p:sldId id="283" r:id="rId26"/>
    <p:sldId id="284" r:id="rId27"/>
    <p:sldId id="285" r:id="rId28"/>
    <p:sldId id="286" r:id="rId29"/>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4" autoAdjust="0"/>
  </p:normalViewPr>
  <p:slideViewPr>
    <p:cSldViewPr>
      <p:cViewPr varScale="1">
        <p:scale>
          <a:sx n="155" d="100"/>
          <a:sy n="155" d="100"/>
        </p:scale>
        <p:origin x="1960"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8E24-B838-8FC5-DD7A-2F8308C92F3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ED929A-79A1-15BE-2651-5DAC01CF6F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187AE8-176F-1BA1-6C87-1D0D386F9986}"/>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56786C5B-26A0-8321-F2EE-0F78AF3F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0CCD7-A22B-A55B-890A-214F2C84DFBC}"/>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334629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FC4F-8E5C-8686-1CBB-595809885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B427D0-B9A3-38EE-0719-201766DB40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35EF5-0D1F-6C5D-BAD6-5DDD3A91B7EF}"/>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421AFA6C-5407-79AA-5B45-D1559E668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1EC7-696E-31B8-B892-1E1EFC0B19BF}"/>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400611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7CA6DC-6963-7EEC-2D0F-0819E445E61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4D14B-B9EF-B702-A8A7-5E6B768D06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BE804-DBCE-B99A-66D2-925AC03D17CD}"/>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F5B34AD2-A6F6-518B-FFBC-78E951CA1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E39A6-A1B9-F090-5F11-00A91CA1BF9F}"/>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384490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BB6E-4A0A-9B81-D670-5034D2280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120DC-0E49-BC3D-48D8-E480522DF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B1740-F0D5-7B42-C186-837EE7A9E335}"/>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1DF62EBF-B45D-6927-4354-62FEEF899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2C2AB-083D-AB3A-B8C0-01D098461DAB}"/>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388195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E7BE-A178-31C6-5DF6-D71FD39845B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4C9053-EF7B-40BB-2A46-DA471B349BA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DCC74-EC0C-3700-9EB3-89C8B099953D}"/>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71C43DA8-936C-D391-63B9-1772A48F0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D58EA-0089-E58D-CBB9-3933F6325C57}"/>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52460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BD75-0D80-F948-D1D3-C6CFB9043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5411A-A842-5193-B18B-5EA8D364EE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6D765-1794-B4D5-C86D-B9FB6A46592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24A7EB-3FB5-9607-01EE-1C6CA4F68D8D}"/>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6" name="Footer Placeholder 5">
            <a:extLst>
              <a:ext uri="{FF2B5EF4-FFF2-40B4-BE49-F238E27FC236}">
                <a16:creationId xmlns:a16="http://schemas.microsoft.com/office/drawing/2014/main" id="{2C9262C9-BAA6-590B-CF99-225399724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0D59D-BAA7-319B-AE94-7D6C5C516091}"/>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111380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FF40-D2CB-37CF-6FD8-E442495C38C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203CB-5BAC-65C1-74E3-C784A6CE83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A838-BBA8-BCDF-2238-8D40A74768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235DA-2D59-D8B8-19F0-6EA550B9E6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49812-7D2B-8FAF-2170-38936B3615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00687-88A7-5570-4EA9-6542E815F482}"/>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8" name="Footer Placeholder 7">
            <a:extLst>
              <a:ext uri="{FF2B5EF4-FFF2-40B4-BE49-F238E27FC236}">
                <a16:creationId xmlns:a16="http://schemas.microsoft.com/office/drawing/2014/main" id="{26CFAF2C-5703-1BD0-BACC-556BC4B13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0B35C-D380-A9AD-A076-12454F7FB329}"/>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18596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0510-CFB3-EB13-DD4A-ECE094195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CF7EC-453E-2B6B-6E0A-AD0DF190AB43}"/>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4" name="Footer Placeholder 3">
            <a:extLst>
              <a:ext uri="{FF2B5EF4-FFF2-40B4-BE49-F238E27FC236}">
                <a16:creationId xmlns:a16="http://schemas.microsoft.com/office/drawing/2014/main" id="{78254EBF-417E-0770-E708-B837A90FB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C9B32-DCCD-C086-A39F-B42B8BC68CCB}"/>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213945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AF228-4E1A-9DFA-27EC-53A20157FC9C}"/>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3" name="Footer Placeholder 2">
            <a:extLst>
              <a:ext uri="{FF2B5EF4-FFF2-40B4-BE49-F238E27FC236}">
                <a16:creationId xmlns:a16="http://schemas.microsoft.com/office/drawing/2014/main" id="{D56EBDC1-589F-0A63-5918-62DB5F7C1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1824B-DB48-6D6B-D27C-D529FD1B560C}"/>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22193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8281-2423-1863-D7F5-49D29C03D0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83DAFA-879E-B317-A9EB-95BF7825AB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B402D-B2E8-AC8C-ECD5-3D7D632124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97E12F-F17C-DBB2-F332-70BCF3E03D2B}"/>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6" name="Footer Placeholder 5">
            <a:extLst>
              <a:ext uri="{FF2B5EF4-FFF2-40B4-BE49-F238E27FC236}">
                <a16:creationId xmlns:a16="http://schemas.microsoft.com/office/drawing/2014/main" id="{4A6D01A7-C0D2-E796-58E5-CADC412E8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8C26B-CC40-310D-8C47-A07732391693}"/>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138624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9B2A-8F08-EB0A-751E-976B1C002C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E33BD4-599D-F140-9757-9EEF9885F2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0DBEB85-A318-C756-38DD-E674FD2FDC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30E12A-7F82-1310-37A6-408C0166DBD0}"/>
              </a:ext>
            </a:extLst>
          </p:cNvPr>
          <p:cNvSpPr>
            <a:spLocks noGrp="1"/>
          </p:cNvSpPr>
          <p:nvPr>
            <p:ph type="dt" sz="half" idx="10"/>
          </p:nvPr>
        </p:nvSpPr>
        <p:spPr/>
        <p:txBody>
          <a:bodyPr/>
          <a:lstStyle/>
          <a:p>
            <a:fld id="{CE424C01-DD68-4644-8798-14C6298D676C}" type="datetimeFigureOut">
              <a:rPr lang="en-US" smtClean="0"/>
              <a:t>10/30/2023</a:t>
            </a:fld>
            <a:endParaRPr lang="en-US"/>
          </a:p>
        </p:txBody>
      </p:sp>
      <p:sp>
        <p:nvSpPr>
          <p:cNvPr id="6" name="Footer Placeholder 5">
            <a:extLst>
              <a:ext uri="{FF2B5EF4-FFF2-40B4-BE49-F238E27FC236}">
                <a16:creationId xmlns:a16="http://schemas.microsoft.com/office/drawing/2014/main" id="{11EB7725-9DE3-C65F-C0AC-9308B985D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7FC14-4661-EB28-F045-257C63E749C4}"/>
              </a:ext>
            </a:extLst>
          </p:cNvPr>
          <p:cNvSpPr>
            <a:spLocks noGrp="1"/>
          </p:cNvSpPr>
          <p:nvPr>
            <p:ph type="sldNum" sz="quarter" idx="12"/>
          </p:nvPr>
        </p:nvSpPr>
        <p:spPr/>
        <p:txBody>
          <a:bodyPr/>
          <a:lstStyle/>
          <a:p>
            <a:fld id="{D0C51AFD-C960-4787-8BB2-BB6694B7C019}" type="slidenum">
              <a:rPr lang="en-US" smtClean="0"/>
              <a:t>‹#›</a:t>
            </a:fld>
            <a:endParaRPr lang="en-US"/>
          </a:p>
        </p:txBody>
      </p:sp>
    </p:spTree>
    <p:extLst>
      <p:ext uri="{BB962C8B-B14F-4D97-AF65-F5344CB8AC3E}">
        <p14:creationId xmlns:p14="http://schemas.microsoft.com/office/powerpoint/2010/main" val="32475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09CD2-7A52-2148-6F25-AF3A8D950E5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51750-63E4-3C78-3109-3FE9221C3A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3666D-6B82-92CE-6C2C-1FCA644228B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424C01-DD68-4644-8798-14C6298D676C}" type="datetimeFigureOut">
              <a:rPr lang="en-US" smtClean="0"/>
              <a:t>10/30/2023</a:t>
            </a:fld>
            <a:endParaRPr lang="en-US"/>
          </a:p>
        </p:txBody>
      </p:sp>
      <p:sp>
        <p:nvSpPr>
          <p:cNvPr id="5" name="Footer Placeholder 4">
            <a:extLst>
              <a:ext uri="{FF2B5EF4-FFF2-40B4-BE49-F238E27FC236}">
                <a16:creationId xmlns:a16="http://schemas.microsoft.com/office/drawing/2014/main" id="{FB0C8FBF-90B0-89F4-FDC7-D4A189329C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A64C7-05E5-53B7-9AE5-066ED0E711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C51AFD-C960-4787-8BB2-BB6694B7C019}" type="slidenum">
              <a:rPr lang="en-US" smtClean="0"/>
              <a:t>‹#›</a:t>
            </a:fld>
            <a:endParaRPr lang="en-US"/>
          </a:p>
        </p:txBody>
      </p:sp>
    </p:spTree>
    <p:extLst>
      <p:ext uri="{BB962C8B-B14F-4D97-AF65-F5344CB8AC3E}">
        <p14:creationId xmlns:p14="http://schemas.microsoft.com/office/powerpoint/2010/main" val="26584854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371600"/>
          </a:xfrm>
        </p:spPr>
        <p:txBody>
          <a:bodyPr>
            <a:normAutofit/>
          </a:bodyPr>
          <a:lstStyle/>
          <a:p>
            <a:r>
              <a:rPr lang="en-US" sz="4800" dirty="0">
                <a:latin typeface="Times New Roman" panose="02020603050405020304" pitchFamily="18" charset="0"/>
                <a:cs typeface="Times New Roman" panose="02020603050405020304" pitchFamily="18" charset="0"/>
              </a:rPr>
              <a:t>Bid Opening Pitfalls</a:t>
            </a:r>
            <a:br>
              <a:rPr lang="en-US" sz="48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(Instructions to Bidders SCOSE AIA A701)</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3477875"/>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r>
              <a:rPr lang="en-US" sz="2400" dirty="0">
                <a:latin typeface="Times New Roman" panose="02020603050405020304" pitchFamily="18" charset="0"/>
                <a:cs typeface="Times New Roman" panose="02020603050405020304" pitchFamily="18" charset="0"/>
              </a:rPr>
              <a:t>2023 Facility Directors Conference</a:t>
            </a:r>
          </a:p>
          <a:p>
            <a:pPr algn="ctr">
              <a:spcAft>
                <a:spcPts val="0"/>
              </a:spcAft>
            </a:pPr>
            <a:r>
              <a:rPr lang="en-US" sz="2400" dirty="0">
                <a:latin typeface="Times New Roman" panose="02020603050405020304" pitchFamily="18" charset="0"/>
                <a:cs typeface="Times New Roman" panose="02020603050405020304" pitchFamily="18" charset="0"/>
              </a:rPr>
              <a:t>Hickory Knob State Park</a:t>
            </a: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r>
              <a:rPr lang="en-US" sz="2400" dirty="0">
                <a:latin typeface="Times New Roman" panose="02020603050405020304" pitchFamily="18" charset="0"/>
                <a:cs typeface="Times New Roman" panose="02020603050405020304" pitchFamily="18" charset="0"/>
              </a:rPr>
              <a:t>Perry M. Derrick, PE</a:t>
            </a:r>
          </a:p>
          <a:p>
            <a:pPr algn="ctr">
              <a:spcAft>
                <a:spcPts val="0"/>
              </a:spcAft>
            </a:pPr>
            <a:r>
              <a:rPr lang="en-US" sz="2400" dirty="0">
                <a:latin typeface="Times New Roman" panose="02020603050405020304" pitchFamily="18" charset="0"/>
                <a:cs typeface="Times New Roman" panose="02020603050405020304" pitchFamily="18" charset="0"/>
              </a:rPr>
              <a:t>Project Manager</a:t>
            </a:r>
          </a:p>
          <a:p>
            <a:pPr algn="ctr">
              <a:spcAft>
                <a:spcPts val="0"/>
              </a:spcAft>
            </a:pPr>
            <a:r>
              <a:rPr lang="en-US" sz="2400" dirty="0">
                <a:latin typeface="Times New Roman" panose="02020603050405020304" pitchFamily="18" charset="0"/>
                <a:cs typeface="Times New Roman" panose="02020603050405020304" pitchFamily="18" charset="0"/>
              </a:rPr>
              <a:t>Office of State Engineer</a:t>
            </a: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3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425"/>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At Bid Opening</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1143000"/>
            <a:ext cx="80772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Bids to be opened publicly and read aloud</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Announce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Bidder’s name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Amount of Base Bid</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Acknowledge each Addendum</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Amount of each Alternate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bid bond is present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Name of each subcontractor listed in the subcontractor listing	</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Place and proposed time of Intent to Award Posting</a:t>
            </a:r>
          </a:p>
        </p:txBody>
      </p:sp>
    </p:spTree>
    <p:extLst>
      <p:ext uri="{BB962C8B-B14F-4D97-AF65-F5344CB8AC3E}">
        <p14:creationId xmlns:p14="http://schemas.microsoft.com/office/powerpoint/2010/main" val="207205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425"/>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At Bid Opening </a:t>
            </a:r>
            <a:r>
              <a:rPr lang="en-US" sz="3600" i="1" dirty="0">
                <a:latin typeface="Times New Roman" panose="02020603050405020304" pitchFamily="18" charset="0"/>
                <a:cs typeface="Times New Roman" panose="02020603050405020304" pitchFamily="18" charset="0"/>
              </a:rPr>
              <a:t>cont’d</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1143000"/>
            <a:ext cx="8077200" cy="2677656"/>
          </a:xfrm>
          <a:prstGeom prst="rect">
            <a:avLst/>
          </a:prstGeom>
          <a:noFill/>
        </p:spPr>
        <p:txBody>
          <a:bodyPr wrap="square" rtlCol="0">
            <a:spAutoFit/>
          </a:bodyPr>
          <a:lstStyle/>
          <a:p>
            <a:pPr lvl="1"/>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“Thank you for submitting a bid.”</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end….no announcing the low bidder, no conversations with the prospective low bidder or other bidders.</a:t>
            </a:r>
          </a:p>
        </p:txBody>
      </p:sp>
    </p:spTree>
    <p:extLst>
      <p:ext uri="{BB962C8B-B14F-4D97-AF65-F5344CB8AC3E}">
        <p14:creationId xmlns:p14="http://schemas.microsoft.com/office/powerpoint/2010/main" val="243319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425"/>
            <a:ext cx="7772400" cy="762000"/>
          </a:xfrm>
        </p:spPr>
        <p:txBody>
          <a:bodyPr>
            <a:normAutofit fontScale="90000"/>
          </a:bodyPr>
          <a:lstStyle/>
          <a:p>
            <a:r>
              <a:rPr lang="en-US" sz="4800" dirty="0">
                <a:latin typeface="Times New Roman" panose="02020603050405020304" pitchFamily="18" charset="0"/>
                <a:cs typeface="Times New Roman" panose="02020603050405020304" pitchFamily="18" charset="0"/>
              </a:rPr>
              <a:t>Some Reasons for a Bid Rejection</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1143000"/>
            <a:ext cx="80772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5.2.2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Bidder was not present at a mandatory pre-bid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Bidder did not deliver the Bid on time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Bidder did not comply with Bid Security requirements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Listing an invalid electronic Bid Bond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Bid an Alternate (unless expressly allowed by law)</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list subcontractor(s)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Bidder qualifies his bid – includes modifying the bid or project scope requirements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Faxing a bid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include an executed Power-of-Attorney</a:t>
            </a:r>
          </a:p>
        </p:txBody>
      </p:sp>
    </p:spTree>
    <p:extLst>
      <p:ext uri="{BB962C8B-B14F-4D97-AF65-F5344CB8AC3E}">
        <p14:creationId xmlns:p14="http://schemas.microsoft.com/office/powerpoint/2010/main" val="222497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079"/>
            <a:ext cx="7772400" cy="974975"/>
          </a:xfrm>
        </p:spPr>
        <p:txBody>
          <a:bodyPr>
            <a:normAutofit fontScale="90000"/>
          </a:bodyPr>
          <a:lstStyle/>
          <a:p>
            <a:r>
              <a:rPr lang="en-US" sz="4800" dirty="0">
                <a:latin typeface="Times New Roman" panose="02020603050405020304" pitchFamily="18" charset="0"/>
                <a:cs typeface="Times New Roman" panose="02020603050405020304" pitchFamily="18" charset="0"/>
              </a:rPr>
              <a:t>Some Minor Informalities</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(Not Reasons for a Bid Rejection)</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457200" y="1770608"/>
            <a:ext cx="80772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OSE Manual § 6.10.2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write “Sealed Bid Enclosed” on the outside of the bid envelope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seal the bid envelope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indicate for an alternate “ADD” or “DEDUCT”, but only when the adjustment to the bid is obvious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include unit prices on the bid when requested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Bidder provided additional listings of subcontractors beyond those requested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sign the bid, provided other material indicting the Bidder’s intent to be bound by the unsigned document</a:t>
            </a:r>
          </a:p>
        </p:txBody>
      </p:sp>
    </p:spTree>
    <p:extLst>
      <p:ext uri="{BB962C8B-B14F-4D97-AF65-F5344CB8AC3E}">
        <p14:creationId xmlns:p14="http://schemas.microsoft.com/office/powerpoint/2010/main" val="128554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3278"/>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After Bid Opening</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914400"/>
            <a:ext cx="80772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Owner to make a determination of Bidder’s responsibility before award a contract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Determine if the Bidder and listed subcontractor(s) are properly licensed with SC Labor, Licensing and Regulation</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Verify Credit Rating of surety company (‘A’ rating or better)</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Verify surety company is licensed to do business in SC</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Bid Bond is provided on AIA Document A310 or provides the same protection to the owner</a:t>
            </a:r>
          </a:p>
        </p:txBody>
      </p:sp>
    </p:spTree>
    <p:extLst>
      <p:ext uri="{BB962C8B-B14F-4D97-AF65-F5344CB8AC3E}">
        <p14:creationId xmlns:p14="http://schemas.microsoft.com/office/powerpoint/2010/main" val="182432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3278"/>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After Bid Opening </a:t>
            </a:r>
            <a:r>
              <a:rPr lang="en-US" sz="3600" i="1" dirty="0">
                <a:latin typeface="Times New Roman" panose="02020603050405020304" pitchFamily="18" charset="0"/>
                <a:cs typeface="Times New Roman" panose="02020603050405020304" pitchFamily="18" charset="0"/>
              </a:rPr>
              <a:t>cont’d</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914400"/>
            <a:ext cx="80772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Verify if the Bidder has been disbarred in SC (at the present time, no building contractor is disbarred in SC)</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Send the OSE project manager Bid Tabulation, Apparent low Bid, Bid Bond, Power of Attorney, Bidder’s and subcontractors’ licenses and Request for Concurrence in Posting Notice of Intent to Award (SE-360)</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90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3278"/>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After Bid Opening </a:t>
            </a:r>
            <a:r>
              <a:rPr lang="en-US" sz="3600" i="1" dirty="0">
                <a:latin typeface="Times New Roman" panose="02020603050405020304" pitchFamily="18" charset="0"/>
                <a:cs typeface="Times New Roman" panose="02020603050405020304" pitchFamily="18" charset="0"/>
              </a:rPr>
              <a:t>cont’d</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914400"/>
            <a:ext cx="8077200" cy="3970318"/>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After the OSE Project Manager approves the SE-360…</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Send each Bidder a copy of the Bid Tabulation along with the signed Notice of Intent to Award (SE-370) within (10) days of the Bid Opening</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 the SE-370 in the location specified at the Bid Opening</a:t>
            </a:r>
          </a:p>
        </p:txBody>
      </p:sp>
    </p:spTree>
    <p:extLst>
      <p:ext uri="{BB962C8B-B14F-4D97-AF65-F5344CB8AC3E}">
        <p14:creationId xmlns:p14="http://schemas.microsoft.com/office/powerpoint/2010/main" val="231794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Bid Example #1</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EDCD0AA0-593D-928C-D3A7-B690F516B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87191" cy="6324600"/>
          </a:xfrm>
          <a:prstGeom prst="rect">
            <a:avLst/>
          </a:prstGeom>
        </p:spPr>
      </p:pic>
      <p:pic>
        <p:nvPicPr>
          <p:cNvPr id="11" name="Picture 10" descr="Table&#10;&#10;Description automatically generated">
            <a:extLst>
              <a:ext uri="{FF2B5EF4-FFF2-40B4-BE49-F238E27FC236}">
                <a16:creationId xmlns:a16="http://schemas.microsoft.com/office/drawing/2014/main" id="{56D1647E-8D25-3A31-5269-FB6E13611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940" y="38100"/>
            <a:ext cx="4622223" cy="5981700"/>
          </a:xfrm>
          <a:prstGeom prst="rect">
            <a:avLst/>
          </a:prstGeom>
        </p:spPr>
      </p:pic>
    </p:spTree>
    <p:extLst>
      <p:ext uri="{BB962C8B-B14F-4D97-AF65-F5344CB8AC3E}">
        <p14:creationId xmlns:p14="http://schemas.microsoft.com/office/powerpoint/2010/main" val="339197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9D306461-606B-D136-6BF4-87A353CAC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5" y="23132"/>
            <a:ext cx="4398262" cy="5691868"/>
          </a:xfrm>
          <a:prstGeom prst="rect">
            <a:avLst/>
          </a:prstGeom>
        </p:spPr>
      </p:pic>
      <p:pic>
        <p:nvPicPr>
          <p:cNvPr id="11" name="Picture 10" descr="Text&#10;&#10;Description automatically generated">
            <a:extLst>
              <a:ext uri="{FF2B5EF4-FFF2-40B4-BE49-F238E27FC236}">
                <a16:creationId xmlns:a16="http://schemas.microsoft.com/office/drawing/2014/main" id="{882904EB-0587-861C-40EA-1E6C77D22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410" y="23132"/>
            <a:ext cx="4751553" cy="6149068"/>
          </a:xfrm>
          <a:prstGeom prst="rect">
            <a:avLst/>
          </a:prstGeom>
        </p:spPr>
      </p:pic>
    </p:spTree>
    <p:extLst>
      <p:ext uri="{BB962C8B-B14F-4D97-AF65-F5344CB8AC3E}">
        <p14:creationId xmlns:p14="http://schemas.microsoft.com/office/powerpoint/2010/main" val="156703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838200"/>
          </a:xfrm>
        </p:spPr>
        <p:txBody>
          <a:bodyPr>
            <a:normAutofit/>
          </a:bodyPr>
          <a:lstStyle/>
          <a:p>
            <a:r>
              <a:rPr lang="en-US" sz="4800" dirty="0">
                <a:latin typeface="Times New Roman" panose="02020603050405020304" pitchFamily="18" charset="0"/>
                <a:cs typeface="Times New Roman" panose="02020603050405020304" pitchFamily="18" charset="0"/>
              </a:rPr>
              <a:t>Addenda</a:t>
            </a:r>
            <a:endParaRPr lang="en-US" sz="27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554545"/>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A77522-FDBB-2988-FB0D-46CB686ACE53}"/>
              </a:ext>
            </a:extLst>
          </p:cNvPr>
          <p:cNvSpPr txBox="1"/>
          <p:nvPr/>
        </p:nvSpPr>
        <p:spPr>
          <a:xfrm>
            <a:off x="685800" y="1676400"/>
            <a:ext cx="7924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§3.4.3 Addenda will be issued at least (5) business days before the day of the Bid Opening…</a:t>
            </a:r>
            <a:r>
              <a:rPr lang="en-US" sz="2800" i="1" dirty="0">
                <a:latin typeface="Times New Roman" panose="02020603050405020304" pitchFamily="18" charset="0"/>
                <a:cs typeface="Times New Roman" panose="02020603050405020304" pitchFamily="18" charset="0"/>
              </a:rPr>
              <a:t>except…</a:t>
            </a:r>
            <a:r>
              <a:rPr lang="en-US" sz="2800" dirty="0">
                <a:latin typeface="Times New Roman" panose="02020603050405020304" pitchFamily="18" charset="0"/>
                <a:cs typeface="Times New Roman" panose="02020603050405020304" pitchFamily="18" charset="0"/>
              </a:rPr>
              <a:t>to cancel the Bid Opening or to postpone the Bid Opening</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§3.4.4 Bidder to acknowledge receipt of all Addendums on the bid form </a:t>
            </a:r>
          </a:p>
        </p:txBody>
      </p:sp>
    </p:spTree>
    <p:extLst>
      <p:ext uri="{BB962C8B-B14F-4D97-AF65-F5344CB8AC3E}">
        <p14:creationId xmlns:p14="http://schemas.microsoft.com/office/powerpoint/2010/main" val="320834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text, letter&#10;&#10;Description automatically generated">
            <a:extLst>
              <a:ext uri="{FF2B5EF4-FFF2-40B4-BE49-F238E27FC236}">
                <a16:creationId xmlns:a16="http://schemas.microsoft.com/office/drawing/2014/main" id="{9C5CAF60-FE50-C7EC-33DD-D989FF2CA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6" y="0"/>
            <a:ext cx="4298373" cy="5562600"/>
          </a:xfrm>
          <a:prstGeom prst="rect">
            <a:avLst/>
          </a:prstGeom>
        </p:spPr>
      </p:pic>
      <p:pic>
        <p:nvPicPr>
          <p:cNvPr id="11" name="Picture 10" descr="Text, letter&#10;&#10;Description automatically generated">
            <a:extLst>
              <a:ext uri="{FF2B5EF4-FFF2-40B4-BE49-F238E27FC236}">
                <a16:creationId xmlns:a16="http://schemas.microsoft.com/office/drawing/2014/main" id="{29C8BEBF-3A50-03C1-D0D1-76E5E8F87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300" y="76200"/>
            <a:ext cx="4651664" cy="6019800"/>
          </a:xfrm>
          <a:prstGeom prst="rect">
            <a:avLst/>
          </a:prstGeom>
        </p:spPr>
      </p:pic>
    </p:spTree>
    <p:extLst>
      <p:ext uri="{BB962C8B-B14F-4D97-AF65-F5344CB8AC3E}">
        <p14:creationId xmlns:p14="http://schemas.microsoft.com/office/powerpoint/2010/main" val="22393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Bid Example #2</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17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 letter&#10;&#10;Description automatically generated">
            <a:extLst>
              <a:ext uri="{FF2B5EF4-FFF2-40B4-BE49-F238E27FC236}">
                <a16:creationId xmlns:a16="http://schemas.microsoft.com/office/drawing/2014/main" id="{1B1827E5-0DA3-0B3D-7257-0FCD01CAE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3" y="76200"/>
            <a:ext cx="4887191" cy="6324600"/>
          </a:xfrm>
          <a:prstGeom prst="rect">
            <a:avLst/>
          </a:prstGeom>
        </p:spPr>
      </p:pic>
      <p:pic>
        <p:nvPicPr>
          <p:cNvPr id="12" name="Picture 11" descr="Text, letter&#10;&#10;Description automatically generated">
            <a:extLst>
              <a:ext uri="{FF2B5EF4-FFF2-40B4-BE49-F238E27FC236}">
                <a16:creationId xmlns:a16="http://schemas.microsoft.com/office/drawing/2014/main" id="{6C1B05EE-5E4C-0EB5-A6BA-E777E4005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652" y="32657"/>
            <a:ext cx="4685311" cy="6063343"/>
          </a:xfrm>
          <a:prstGeom prst="rect">
            <a:avLst/>
          </a:prstGeom>
        </p:spPr>
      </p:pic>
    </p:spTree>
    <p:extLst>
      <p:ext uri="{BB962C8B-B14F-4D97-AF65-F5344CB8AC3E}">
        <p14:creationId xmlns:p14="http://schemas.microsoft.com/office/powerpoint/2010/main" val="342767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FAA72BA3-F225-9F3C-DAF2-F48B49F217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3900" cy="5867400"/>
          </a:xfrm>
          <a:prstGeom prst="rect">
            <a:avLst/>
          </a:prstGeom>
        </p:spPr>
      </p:pic>
      <p:pic>
        <p:nvPicPr>
          <p:cNvPr id="11" name="Picture 10" descr="Text, letter&#10;&#10;Description automatically generated">
            <a:extLst>
              <a:ext uri="{FF2B5EF4-FFF2-40B4-BE49-F238E27FC236}">
                <a16:creationId xmlns:a16="http://schemas.microsoft.com/office/drawing/2014/main" id="{D5E59166-7A1D-D65F-F0FD-DFF15E8B13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326" y="17689"/>
            <a:ext cx="4814641" cy="6230711"/>
          </a:xfrm>
          <a:prstGeom prst="rect">
            <a:avLst/>
          </a:prstGeom>
        </p:spPr>
      </p:pic>
    </p:spTree>
    <p:extLst>
      <p:ext uri="{BB962C8B-B14F-4D97-AF65-F5344CB8AC3E}">
        <p14:creationId xmlns:p14="http://schemas.microsoft.com/office/powerpoint/2010/main" val="1280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AD6AA8EA-4DAC-ADC1-E56D-21E0B6162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7" y="6804"/>
            <a:ext cx="4410879" cy="5708196"/>
          </a:xfrm>
          <a:prstGeom prst="rect">
            <a:avLst/>
          </a:prstGeom>
        </p:spPr>
      </p:pic>
      <p:pic>
        <p:nvPicPr>
          <p:cNvPr id="11" name="Picture 10" descr="Text, letter&#10;&#10;Description automatically generated">
            <a:extLst>
              <a:ext uri="{FF2B5EF4-FFF2-40B4-BE49-F238E27FC236}">
                <a16:creationId xmlns:a16="http://schemas.microsoft.com/office/drawing/2014/main" id="{88650FA5-27CB-2941-9A7E-169BD6FFD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654" y="0"/>
            <a:ext cx="4828309" cy="6248400"/>
          </a:xfrm>
          <a:prstGeom prst="rect">
            <a:avLst/>
          </a:prstGeom>
        </p:spPr>
      </p:pic>
    </p:spTree>
    <p:extLst>
      <p:ext uri="{BB962C8B-B14F-4D97-AF65-F5344CB8AC3E}">
        <p14:creationId xmlns:p14="http://schemas.microsoft.com/office/powerpoint/2010/main" val="116934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Bid Example #3</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0E9F8E29-02EB-0AA7-BF08-44643925B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33900" cy="5867400"/>
          </a:xfrm>
          <a:prstGeom prst="rect">
            <a:avLst/>
          </a:prstGeom>
        </p:spPr>
      </p:pic>
      <p:pic>
        <p:nvPicPr>
          <p:cNvPr id="9" name="Picture 8" descr="Text, letter&#10;&#10;Description automatically generated">
            <a:extLst>
              <a:ext uri="{FF2B5EF4-FFF2-40B4-BE49-F238E27FC236}">
                <a16:creationId xmlns:a16="http://schemas.microsoft.com/office/drawing/2014/main" id="{8A1D635A-8800-B690-0101-F6049D70D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94" y="0"/>
            <a:ext cx="5004955" cy="6477000"/>
          </a:xfrm>
          <a:prstGeom prst="rect">
            <a:avLst/>
          </a:prstGeom>
        </p:spPr>
      </p:pic>
    </p:spTree>
    <p:extLst>
      <p:ext uri="{BB962C8B-B14F-4D97-AF65-F5344CB8AC3E}">
        <p14:creationId xmlns:p14="http://schemas.microsoft.com/office/powerpoint/2010/main" val="191089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B6F4017C-06C5-BB12-670C-F965DEB37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75019" cy="5791200"/>
          </a:xfrm>
          <a:prstGeom prst="rect">
            <a:avLst/>
          </a:prstGeom>
        </p:spPr>
      </p:pic>
      <p:pic>
        <p:nvPicPr>
          <p:cNvPr id="9" name="Picture 8" descr="Text, letter&#10;&#10;Description automatically generated">
            <a:extLst>
              <a:ext uri="{FF2B5EF4-FFF2-40B4-BE49-F238E27FC236}">
                <a16:creationId xmlns:a16="http://schemas.microsoft.com/office/drawing/2014/main" id="{29F72762-F8CF-18F5-C875-D9092E2EB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832" y="5443"/>
            <a:ext cx="5299364" cy="6858000"/>
          </a:xfrm>
          <a:prstGeom prst="rect">
            <a:avLst/>
          </a:prstGeom>
        </p:spPr>
      </p:pic>
    </p:spTree>
    <p:extLst>
      <p:ext uri="{BB962C8B-B14F-4D97-AF65-F5344CB8AC3E}">
        <p14:creationId xmlns:p14="http://schemas.microsoft.com/office/powerpoint/2010/main" val="66521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58F08ADA-3E03-05CE-68DA-63FE7BF4D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4651664" cy="6019800"/>
          </a:xfrm>
          <a:prstGeom prst="rect">
            <a:avLst/>
          </a:prstGeom>
        </p:spPr>
      </p:pic>
      <p:pic>
        <p:nvPicPr>
          <p:cNvPr id="9" name="Picture 8" descr="Text&#10;&#10;Description automatically generated">
            <a:extLst>
              <a:ext uri="{FF2B5EF4-FFF2-40B4-BE49-F238E27FC236}">
                <a16:creationId xmlns:a16="http://schemas.microsoft.com/office/drawing/2014/main" id="{5932CBFB-F716-20E9-0F2F-6DE3DEBF0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066" y="33145"/>
            <a:ext cx="4802697" cy="6215255"/>
          </a:xfrm>
          <a:prstGeom prst="rect">
            <a:avLst/>
          </a:prstGeom>
        </p:spPr>
      </p:pic>
    </p:spTree>
    <p:extLst>
      <p:ext uri="{BB962C8B-B14F-4D97-AF65-F5344CB8AC3E}">
        <p14:creationId xmlns:p14="http://schemas.microsoft.com/office/powerpoint/2010/main" val="401612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4807162D-E97D-898E-CF57-8E6AD6706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87954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Alternates</a:t>
            </a:r>
            <a:endParaRPr lang="en-US" sz="27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351292-64E0-EC3C-A453-E22D356B3375}"/>
                  </a:ext>
                </a:extLst>
              </p:cNvPr>
              <p:cNvSpPr txBox="1"/>
              <p:nvPr/>
            </p:nvSpPr>
            <p:spPr>
              <a:xfrm>
                <a:off x="533400" y="1447800"/>
                <a:ext cx="80772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§4.1.5 – All requested Alternates shall be bid. The failure to indicate a price for an Alternate shall render the Bid </a:t>
                </a:r>
                <a:r>
                  <a:rPr lang="en-US" sz="2800" b="1" dirty="0">
                    <a:latin typeface="Times New Roman" panose="02020603050405020304" pitchFamily="18" charset="0"/>
                    <a:cs typeface="Times New Roman" panose="02020603050405020304" pitchFamily="18" charset="0"/>
                  </a:rPr>
                  <a:t>non-responsive</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5.3.2 – The owner shall have the right to accept Alternates in </a:t>
                </a:r>
                <a:r>
                  <a:rPr lang="en-US" sz="2800" b="1" dirty="0">
                    <a:latin typeface="Times New Roman" panose="02020603050405020304" pitchFamily="18" charset="0"/>
                    <a:cs typeface="Times New Roman" panose="02020603050405020304" pitchFamily="18" charset="0"/>
                  </a:rPr>
                  <a:t>any order or combination</a:t>
                </a:r>
                <a:r>
                  <a:rPr lang="en-US" sz="2800"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9E351292-64E0-EC3C-A453-E22D356B3375}"/>
                  </a:ext>
                </a:extLst>
              </p:cNvPr>
              <p:cNvSpPr txBox="1">
                <a:spLocks noRot="1" noChangeAspect="1" noMove="1" noResize="1" noEditPoints="1" noAdjustHandles="1" noChangeArrowheads="1" noChangeShapeType="1" noTextEdit="1"/>
              </p:cNvSpPr>
              <p:nvPr/>
            </p:nvSpPr>
            <p:spPr>
              <a:xfrm>
                <a:off x="533400" y="1447800"/>
                <a:ext cx="8077200" cy="2677656"/>
              </a:xfrm>
              <a:prstGeom prst="rect">
                <a:avLst/>
              </a:prstGeom>
              <a:blipFill>
                <a:blip r:embed="rId3"/>
                <a:stretch>
                  <a:fillRect l="-1585" t="-2506" b="-5239"/>
                </a:stretch>
              </a:blipFill>
            </p:spPr>
            <p:txBody>
              <a:bodyPr/>
              <a:lstStyle/>
              <a:p>
                <a:r>
                  <a:rPr lang="en-US">
                    <a:noFill/>
                  </a:rPr>
                  <a:t> </a:t>
                </a:r>
              </a:p>
            </p:txBody>
          </p:sp>
        </mc:Fallback>
      </mc:AlternateContent>
    </p:spTree>
    <p:extLst>
      <p:ext uri="{BB962C8B-B14F-4D97-AF65-F5344CB8AC3E}">
        <p14:creationId xmlns:p14="http://schemas.microsoft.com/office/powerpoint/2010/main" val="215799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18F64662-318E-62D9-32D6-FFFE81F73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2191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Subcontractor Listing</a:t>
            </a:r>
            <a:endParaRPr lang="en-US" sz="27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351292-64E0-EC3C-A453-E22D356B3375}"/>
                  </a:ext>
                </a:extLst>
              </p:cNvPr>
              <p:cNvSpPr txBox="1"/>
              <p:nvPr/>
            </p:nvSpPr>
            <p:spPr>
              <a:xfrm>
                <a:off x="533400" y="1447800"/>
                <a:ext cx="8077200"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§4.1.6 – …the Bid Form sets forth a list of proposed subcontractors for which the Bidder is required to identify those subcontractors the Bidder will use to perform the work listed.</a:t>
                </a:r>
              </a:p>
              <a:p>
                <a:r>
                  <a:rPr lang="en-US" sz="2800" dirty="0">
                    <a:latin typeface="Times New Roman" panose="02020603050405020304" pitchFamily="18" charset="0"/>
                    <a:cs typeface="Times New Roman" panose="02020603050405020304" pitchFamily="18" charset="0"/>
                  </a:rPr>
                  <a:t>Failure to properly fill out Section 7 may result in rejection of Bidder’s bid as </a:t>
                </a:r>
                <a:r>
                  <a:rPr lang="en-US" sz="2800" b="1" dirty="0">
                    <a:latin typeface="Times New Roman" panose="02020603050405020304" pitchFamily="18" charset="0"/>
                    <a:cs typeface="Times New Roman" panose="02020603050405020304" pitchFamily="18" charset="0"/>
                  </a:rPr>
                  <a:t>non-responsive.</a:t>
                </a:r>
              </a:p>
              <a:p>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4.1.7 – Contractors and subcontractors listed in Section 7 of the Bid Form…must be licensed as required by law </a:t>
                </a:r>
                <a:r>
                  <a:rPr lang="en-US" sz="2800" b="1" dirty="0">
                    <a:latin typeface="Times New Roman" panose="02020603050405020304" pitchFamily="18" charset="0"/>
                    <a:cs typeface="Times New Roman" panose="02020603050405020304" pitchFamily="18" charset="0"/>
                  </a:rPr>
                  <a:t>at the time of bidding</a:t>
                </a:r>
                <a:r>
                  <a:rPr lang="en-US" sz="2800"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9E351292-64E0-EC3C-A453-E22D356B3375}"/>
                  </a:ext>
                </a:extLst>
              </p:cNvPr>
              <p:cNvSpPr txBox="1">
                <a:spLocks noRot="1" noChangeAspect="1" noMove="1" noResize="1" noEditPoints="1" noAdjustHandles="1" noChangeArrowheads="1" noChangeShapeType="1" noTextEdit="1"/>
              </p:cNvSpPr>
              <p:nvPr/>
            </p:nvSpPr>
            <p:spPr>
              <a:xfrm>
                <a:off x="533400" y="1447800"/>
                <a:ext cx="8077200" cy="4401205"/>
              </a:xfrm>
              <a:prstGeom prst="rect">
                <a:avLst/>
              </a:prstGeom>
              <a:blipFill>
                <a:blip r:embed="rId3"/>
                <a:stretch>
                  <a:fillRect l="-1585" t="-1526" b="-2913"/>
                </a:stretch>
              </a:blipFill>
            </p:spPr>
            <p:txBody>
              <a:bodyPr/>
              <a:lstStyle/>
              <a:p>
                <a:r>
                  <a:rPr lang="en-US">
                    <a:noFill/>
                  </a:rPr>
                  <a:t> </a:t>
                </a:r>
              </a:p>
            </p:txBody>
          </p:sp>
        </mc:Fallback>
      </mc:AlternateContent>
    </p:spTree>
    <p:extLst>
      <p:ext uri="{BB962C8B-B14F-4D97-AF65-F5344CB8AC3E}">
        <p14:creationId xmlns:p14="http://schemas.microsoft.com/office/powerpoint/2010/main" val="89381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425"/>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Subcontractor Listing </a:t>
            </a:r>
            <a:r>
              <a:rPr lang="en-US" sz="3600" i="1" dirty="0">
                <a:latin typeface="Times New Roman" panose="02020603050405020304" pitchFamily="18" charset="0"/>
                <a:cs typeface="Times New Roman" panose="02020603050405020304" pitchFamily="18" charset="0"/>
              </a:rPr>
              <a:t>cont’d</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1143000"/>
            <a:ext cx="807720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OSE Manual – 5.18.2</a:t>
            </a:r>
          </a:p>
          <a:p>
            <a:endParaRPr lang="en-US" sz="2400" dirty="0">
              <a:latin typeface="Times New Roman" panose="02020603050405020304" pitchFamily="18" charset="0"/>
              <a:cs typeface="Times New Roman" panose="02020603050405020304" pitchFamily="18" charset="0"/>
            </a:endParaRPr>
          </a:p>
          <a:p>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5.18.2  A.</a:t>
            </a:r>
          </a:p>
          <a:p>
            <a:r>
              <a:rPr lang="en-US" sz="24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The Agency, in consultation with the project architect/engineer, must</a:t>
            </a:r>
            <a:r>
              <a:rPr lang="en-US" sz="24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identify by license classification or subclassification the Subcontractors:</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 Whose subcontracts are expected to exceed three percent (3%) of the prime Contractor’s total base bid.  Subcontractor listings for alternates are only required when the subcontracts are expected to exceed 3% of the total base bid, not 3% of the alternate.</a:t>
            </a:r>
          </a:p>
          <a:p>
            <a:endPar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04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425"/>
            <a:ext cx="7772400" cy="762000"/>
          </a:xfrm>
        </p:spPr>
        <p:txBody>
          <a:bodyPr>
            <a:normAutofit/>
          </a:bodyPr>
          <a:lstStyle/>
          <a:p>
            <a:r>
              <a:rPr lang="en-US" sz="4800" dirty="0">
                <a:latin typeface="Times New Roman" panose="02020603050405020304" pitchFamily="18" charset="0"/>
                <a:cs typeface="Times New Roman" panose="02020603050405020304" pitchFamily="18" charset="0"/>
              </a:rPr>
              <a:t>Subcontractor Listing </a:t>
            </a:r>
            <a:r>
              <a:rPr lang="en-US" sz="3600" i="1" dirty="0">
                <a:latin typeface="Times New Roman" panose="02020603050405020304" pitchFamily="18" charset="0"/>
                <a:cs typeface="Times New Roman" panose="02020603050405020304" pitchFamily="18" charset="0"/>
              </a:rPr>
              <a:t>cont’d</a:t>
            </a:r>
          </a:p>
        </p:txBody>
      </p:sp>
      <p:sp>
        <p:nvSpPr>
          <p:cNvPr id="4" name="Rectangle 3">
            <a:extLst>
              <a:ext uri="{FF2B5EF4-FFF2-40B4-BE49-F238E27FC236}">
                <a16:creationId xmlns:a16="http://schemas.microsoft.com/office/drawing/2014/main" id="{0656842A-F624-4EFF-85F2-E6001CD537C5}"/>
              </a:ext>
            </a:extLst>
          </p:cNvPr>
          <p:cNvSpPr/>
          <p:nvPr/>
        </p:nvSpPr>
        <p:spPr>
          <a:xfrm>
            <a:off x="457200" y="1770608"/>
            <a:ext cx="8229600" cy="2923877"/>
          </a:xfrm>
          <a:prstGeom prst="rect">
            <a:avLst/>
          </a:prstGeom>
        </p:spPr>
        <p:txBody>
          <a:bodyPr wrap="square">
            <a:spAutoFit/>
          </a:bodyPr>
          <a:lstStyle/>
          <a:p>
            <a:pPr algn="ctr"/>
            <a:endParaRPr lang="en-US" sz="4000" dirty="0">
              <a:latin typeface="Times New Roman" panose="02020603050405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000" b="1" dirty="0">
              <a:latin typeface="Footlight MT Light" panose="0204060206030A020304" pitchFamily="18" charset="0"/>
              <a:cs typeface="Times New Roman" panose="02020603050405020304" pitchFamily="18" charset="0"/>
            </a:endParaRPr>
          </a:p>
          <a:p>
            <a:pPr algn="ctr">
              <a:spcAft>
                <a:spcPts val="0"/>
              </a:spcAft>
            </a:pPr>
            <a:endParaRPr lang="en-US" sz="2400" dirty="0">
              <a:latin typeface="Times New Roman" panose="02020603050405020304" pitchFamily="18" charset="0"/>
              <a:cs typeface="Times New Roman" panose="02020603050405020304" pitchFamily="18" charset="0"/>
            </a:endParaRPr>
          </a:p>
        </p:txBody>
      </p:sp>
      <p:pic>
        <p:nvPicPr>
          <p:cNvPr id="5" name="Picture 2" descr="C:\Users\dbsalley\AppData\Local\Microsoft\Windows\Temporary Internet Files\Content.Outlook\2GRG58NI\PPBanner.jpg">
            <a:extLst>
              <a:ext uri="{FF2B5EF4-FFF2-40B4-BE49-F238E27FC236}">
                <a16:creationId xmlns:a16="http://schemas.microsoft.com/office/drawing/2014/main" id="{416D1E50-F5E4-4AE1-A76F-D41551E8B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72200"/>
            <a:ext cx="4800600" cy="482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51292-64E0-EC3C-A453-E22D356B3375}"/>
              </a:ext>
            </a:extLst>
          </p:cNvPr>
          <p:cNvSpPr txBox="1"/>
          <p:nvPr/>
        </p:nvSpPr>
        <p:spPr>
          <a:xfrm>
            <a:off x="533400" y="1143000"/>
            <a:ext cx="807720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OSE Manual – 5.18.2</a:t>
            </a:r>
          </a:p>
          <a:p>
            <a:endParaRPr lang="en-US" sz="2400" dirty="0">
              <a:latin typeface="Times New Roman" panose="02020603050405020304" pitchFamily="18" charset="0"/>
              <a:cs typeface="Times New Roman" panose="02020603050405020304" pitchFamily="18" charset="0"/>
            </a:endParaRPr>
          </a:p>
          <a:p>
            <a:endPar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cs typeface="Times New Roman" panose="02020603050405020304" pitchFamily="18" charset="0"/>
              </a:rPr>
              <a:t>5.18.2  A.</a:t>
            </a:r>
          </a:p>
          <a:p>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The Agency’s determination of which Subcontractors to list in the invitation for bids is </a:t>
            </a:r>
            <a:r>
              <a:rPr lang="en-US" sz="24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not </a:t>
            </a:r>
            <a:r>
              <a:rPr lang="en-US" sz="2400" b="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protestable</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400" u="none" strike="noStrike"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 Bidder’s listing of Subcontractors in response to the Invitation for Bids is </a:t>
            </a:r>
            <a:r>
              <a:rPr lang="en-US" sz="2400" b="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protestable</a:t>
            </a:r>
            <a:r>
              <a:rPr lang="en-US" sz="2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1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0F98D7A9-34F1-82E1-8C87-2EAE50D93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492"/>
            <a:ext cx="4573857" cy="5919108"/>
          </a:xfrm>
          <a:prstGeom prst="rect">
            <a:avLst/>
          </a:prstGeom>
        </p:spPr>
      </p:pic>
      <p:pic>
        <p:nvPicPr>
          <p:cNvPr id="9" name="Picture 8" descr="Text&#10;&#10;Description automatically generated">
            <a:extLst>
              <a:ext uri="{FF2B5EF4-FFF2-40B4-BE49-F238E27FC236}">
                <a16:creationId xmlns:a16="http://schemas.microsoft.com/office/drawing/2014/main" id="{B83ACA63-D95F-096F-366D-F21D112B1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823" y="1"/>
            <a:ext cx="4710544" cy="6095999"/>
          </a:xfrm>
          <a:prstGeom prst="rect">
            <a:avLst/>
          </a:prstGeom>
        </p:spPr>
      </p:pic>
    </p:spTree>
    <p:extLst>
      <p:ext uri="{BB962C8B-B14F-4D97-AF65-F5344CB8AC3E}">
        <p14:creationId xmlns:p14="http://schemas.microsoft.com/office/powerpoint/2010/main" val="2683512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4696</TotalTime>
  <Words>801</Words>
  <Application>Microsoft Office PowerPoint</Application>
  <PresentationFormat>On-screen Show (4:3)</PresentationFormat>
  <Paragraphs>177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Footlight MT Light</vt:lpstr>
      <vt:lpstr>Times New Roman</vt:lpstr>
      <vt:lpstr>Office Theme</vt:lpstr>
      <vt:lpstr>Bid Opening Pitfalls (Instructions to Bidders SCOSE AIA A701)</vt:lpstr>
      <vt:lpstr>Addenda</vt:lpstr>
      <vt:lpstr>PowerPoint Presentation</vt:lpstr>
      <vt:lpstr>Alternates</vt:lpstr>
      <vt:lpstr>PowerPoint Presentation</vt:lpstr>
      <vt:lpstr>Subcontractor Listing</vt:lpstr>
      <vt:lpstr>Subcontractor Listing cont’d</vt:lpstr>
      <vt:lpstr>Subcontractor Listing cont’d</vt:lpstr>
      <vt:lpstr>PowerPoint Presentation</vt:lpstr>
      <vt:lpstr>At Bid Opening</vt:lpstr>
      <vt:lpstr>At Bid Opening cont’d</vt:lpstr>
      <vt:lpstr>Some Reasons for a Bid Rejection</vt:lpstr>
      <vt:lpstr>Some Minor Informalities  (Not Reasons for a Bid Rejection)</vt:lpstr>
      <vt:lpstr>After Bid Opening</vt:lpstr>
      <vt:lpstr>After Bid Opening cont’d</vt:lpstr>
      <vt:lpstr>After Bid Opening cont’d</vt:lpstr>
      <vt:lpstr>Bid Example #1</vt:lpstr>
      <vt:lpstr>PowerPoint Presentation</vt:lpstr>
      <vt:lpstr>PowerPoint Presentation</vt:lpstr>
      <vt:lpstr>PowerPoint Presentation</vt:lpstr>
      <vt:lpstr>Bid Example #2</vt:lpstr>
      <vt:lpstr>PowerPoint Presentation</vt:lpstr>
      <vt:lpstr>PowerPoint Presentation</vt:lpstr>
      <vt:lpstr>PowerPoint Presentation</vt:lpstr>
      <vt:lpstr>Bid Example #3</vt:lpstr>
      <vt:lpstr>PowerPoint Presentation</vt:lpstr>
      <vt:lpstr>PowerPoint Presentation</vt:lpstr>
      <vt:lpstr>PowerPoint Presentation</vt:lpstr>
    </vt:vector>
  </TitlesOfParts>
  <Company>SC Budget and Control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Salley</dc:creator>
  <cp:lastModifiedBy>Derrick, Perry</cp:lastModifiedBy>
  <cp:revision>111</cp:revision>
  <cp:lastPrinted>2023-10-23T14:38:31Z</cp:lastPrinted>
  <dcterms:created xsi:type="dcterms:W3CDTF">2017-01-04T15:27:13Z</dcterms:created>
  <dcterms:modified xsi:type="dcterms:W3CDTF">2023-10-30T12:28:26Z</dcterms:modified>
</cp:coreProperties>
</file>