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0" r:id="rId1"/>
  </p:sldMasterIdLst>
  <p:notesMasterIdLst>
    <p:notesMasterId r:id="rId20"/>
  </p:notesMasterIdLst>
  <p:sldIdLst>
    <p:sldId id="292" r:id="rId2"/>
    <p:sldId id="256" r:id="rId3"/>
    <p:sldId id="299" r:id="rId4"/>
    <p:sldId id="301" r:id="rId5"/>
    <p:sldId id="300" r:id="rId6"/>
    <p:sldId id="294" r:id="rId7"/>
    <p:sldId id="258" r:id="rId8"/>
    <p:sldId id="288" r:id="rId9"/>
    <p:sldId id="290" r:id="rId10"/>
    <p:sldId id="282" r:id="rId11"/>
    <p:sldId id="276" r:id="rId12"/>
    <p:sldId id="302" r:id="rId13"/>
    <p:sldId id="284" r:id="rId14"/>
    <p:sldId id="283" r:id="rId15"/>
    <p:sldId id="296" r:id="rId16"/>
    <p:sldId id="298" r:id="rId17"/>
    <p:sldId id="303" r:id="rId18"/>
    <p:sldId id="285" r:id="rId19"/>
  </p:sldIdLst>
  <p:sldSz cx="12192000" cy="6858000"/>
  <p:notesSz cx="9296400" cy="7010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3814" autoAdjust="0"/>
    <p:restoredTop sz="76585" autoAdjust="0"/>
  </p:normalViewPr>
  <p:slideViewPr>
    <p:cSldViewPr snapToGrid="0">
      <p:cViewPr varScale="1">
        <p:scale>
          <a:sx n="87" d="100"/>
          <a:sy n="87" d="100"/>
        </p:scale>
        <p:origin x="2256" y="90"/>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gle, Sharen" userId="8d549971-4faa-4c61-a0eb-b72ad04ed15b" providerId="ADAL" clId="{83DC5F56-687D-441E-9B07-B050FE2DD66E}"/>
    <pc:docChg chg="modSld">
      <pc:chgData name="Ergle, Sharen" userId="8d549971-4faa-4c61-a0eb-b72ad04ed15b" providerId="ADAL" clId="{83DC5F56-687D-441E-9B07-B050FE2DD66E}" dt="2023-10-30T14:26:57.030" v="95" actId="20577"/>
      <pc:docMkLst>
        <pc:docMk/>
      </pc:docMkLst>
      <pc:sldChg chg="modNotesTx">
        <pc:chgData name="Ergle, Sharen" userId="8d549971-4faa-4c61-a0eb-b72ad04ed15b" providerId="ADAL" clId="{83DC5F56-687D-441E-9B07-B050FE2DD66E}" dt="2023-10-30T14:26:57.030" v="95" actId="20577"/>
        <pc:sldMkLst>
          <pc:docMk/>
          <pc:sldMk cId="1683738070" sldId="300"/>
        </pc:sldMkLst>
      </pc:sldChg>
      <pc:sldChg chg="modNotesTx">
        <pc:chgData name="Ergle, Sharen" userId="8d549971-4faa-4c61-a0eb-b72ad04ed15b" providerId="ADAL" clId="{83DC5F56-687D-441E-9B07-B050FE2DD66E}" dt="2023-10-30T14:25:28.348" v="88" actId="20577"/>
        <pc:sldMkLst>
          <pc:docMk/>
          <pc:sldMk cId="2950987255" sldId="30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508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265738" y="0"/>
            <a:ext cx="4029075" cy="350838"/>
          </a:xfrm>
          <a:prstGeom prst="rect">
            <a:avLst/>
          </a:prstGeom>
        </p:spPr>
        <p:txBody>
          <a:bodyPr vert="horz" lIns="91440" tIns="45720" rIns="91440" bIns="45720" rtlCol="0"/>
          <a:lstStyle>
            <a:lvl1pPr algn="r">
              <a:defRPr sz="1200"/>
            </a:lvl1pPr>
          </a:lstStyle>
          <a:p>
            <a:fld id="{18994730-7CCE-489A-8A1C-E61EF0127A85}" type="datetimeFigureOut">
              <a:rPr lang="en-US" smtClean="0"/>
              <a:t>10/30/2023</a:t>
            </a:fld>
            <a:endParaRPr lang="en-US"/>
          </a:p>
        </p:txBody>
      </p:sp>
      <p:sp>
        <p:nvSpPr>
          <p:cNvPr id="4" name="Slide Image Placeholder 3"/>
          <p:cNvSpPr>
            <a:spLocks noGrp="1" noRot="1" noChangeAspect="1"/>
          </p:cNvSpPr>
          <p:nvPr>
            <p:ph type="sldImg" idx="2"/>
          </p:nvPr>
        </p:nvSpPr>
        <p:spPr>
          <a:xfrm>
            <a:off x="2546350" y="876300"/>
            <a:ext cx="4203700" cy="23653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30275" y="3373438"/>
            <a:ext cx="7435850" cy="276066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59563"/>
            <a:ext cx="4029075" cy="35083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265738" y="6659563"/>
            <a:ext cx="4029075" cy="350837"/>
          </a:xfrm>
          <a:prstGeom prst="rect">
            <a:avLst/>
          </a:prstGeom>
        </p:spPr>
        <p:txBody>
          <a:bodyPr vert="horz" lIns="91440" tIns="45720" rIns="91440" bIns="45720" rtlCol="0" anchor="b"/>
          <a:lstStyle>
            <a:lvl1pPr algn="r">
              <a:defRPr sz="1200"/>
            </a:lvl1pPr>
          </a:lstStyle>
          <a:p>
            <a:fld id="{1F9F6B85-9B31-42A3-8622-2C66EA77EFA1}" type="slidenum">
              <a:rPr lang="en-US" smtClean="0"/>
              <a:t>‹#›</a:t>
            </a:fld>
            <a:endParaRPr lang="en-US"/>
          </a:p>
        </p:txBody>
      </p:sp>
    </p:spTree>
    <p:extLst>
      <p:ext uri="{BB962C8B-B14F-4D97-AF65-F5344CB8AC3E}">
        <p14:creationId xmlns:p14="http://schemas.microsoft.com/office/powerpoint/2010/main" val="1900537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Introduction of the audit team</a:t>
            </a:r>
          </a:p>
        </p:txBody>
      </p:sp>
      <p:sp>
        <p:nvSpPr>
          <p:cNvPr id="4" name="Slide Number Placeholder 3"/>
          <p:cNvSpPr>
            <a:spLocks noGrp="1"/>
          </p:cNvSpPr>
          <p:nvPr>
            <p:ph type="sldNum" sz="quarter" idx="5"/>
          </p:nvPr>
        </p:nvSpPr>
        <p:spPr/>
        <p:txBody>
          <a:bodyPr/>
          <a:lstStyle/>
          <a:p>
            <a:fld id="{1F9F6B85-9B31-42A3-8622-2C66EA77EFA1}" type="slidenum">
              <a:rPr lang="en-US" smtClean="0"/>
              <a:t>1</a:t>
            </a:fld>
            <a:endParaRPr lang="en-US"/>
          </a:p>
        </p:txBody>
      </p:sp>
    </p:spTree>
    <p:extLst>
      <p:ext uri="{BB962C8B-B14F-4D97-AF65-F5344CB8AC3E}">
        <p14:creationId xmlns:p14="http://schemas.microsoft.com/office/powerpoint/2010/main" val="9457091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Small Professional Services-&lt;$50k excluding reimbursable expenses.  Total values of fees paid to a single firm cannot exceed $150k within a 24 month period.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spc="0" dirty="0">
                <a:effectLst/>
                <a:latin typeface="Times New Roman" panose="02020603050405020304" pitchFamily="18" charset="0"/>
                <a:ea typeface="Times New Roman" panose="02020603050405020304" pitchFamily="18" charset="0"/>
              </a:rPr>
              <a:t>Splitting of Larger Projects Prohibited.</a:t>
            </a:r>
            <a:r>
              <a:rPr lang="en-US" sz="1800" spc="200" dirty="0">
                <a:effectLst/>
                <a:latin typeface="Times New Roman" panose="02020603050405020304" pitchFamily="18" charset="0"/>
                <a:ea typeface="Times New Roman" panose="02020603050405020304" pitchFamily="18" charset="0"/>
              </a:rPr>
              <a:t> </a:t>
            </a:r>
            <a:r>
              <a:rPr lang="en-US" sz="1800" spc="0" dirty="0">
                <a:effectLst/>
                <a:latin typeface="Times New Roman" panose="02020603050405020304" pitchFamily="18" charset="0"/>
                <a:ea typeface="Times New Roman" panose="02020603050405020304" pitchFamily="18" charset="0"/>
              </a:rPr>
              <a:t>Agencies may not break a project into small projects for the purpose of circumventing the provisions of SC Code Section 11-35-3220 and 11-35-3230.</a:t>
            </a:r>
          </a:p>
          <a:p>
            <a:r>
              <a:rPr lang="en-US" dirty="0"/>
              <a:t>Note: we are not looking always for the “correct” form, but only that the proper procedures were used in the process.  </a:t>
            </a:r>
          </a:p>
        </p:txBody>
      </p:sp>
      <p:sp>
        <p:nvSpPr>
          <p:cNvPr id="4" name="Slide Number Placeholder 3"/>
          <p:cNvSpPr>
            <a:spLocks noGrp="1"/>
          </p:cNvSpPr>
          <p:nvPr>
            <p:ph type="sldNum" sz="quarter" idx="5"/>
          </p:nvPr>
        </p:nvSpPr>
        <p:spPr/>
        <p:txBody>
          <a:bodyPr/>
          <a:lstStyle/>
          <a:p>
            <a:fld id="{1F9F6B85-9B31-42A3-8622-2C66EA77EFA1}" type="slidenum">
              <a:rPr lang="en-US" smtClean="0"/>
              <a:t>11</a:t>
            </a:fld>
            <a:endParaRPr lang="en-US"/>
          </a:p>
        </p:txBody>
      </p:sp>
    </p:spTree>
    <p:extLst>
      <p:ext uri="{BB962C8B-B14F-4D97-AF65-F5344CB8AC3E}">
        <p14:creationId xmlns:p14="http://schemas.microsoft.com/office/powerpoint/2010/main" val="41738403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pc="0" dirty="0">
                <a:effectLst/>
                <a:latin typeface="Times New Roman" panose="02020603050405020304" pitchFamily="18" charset="0"/>
                <a:ea typeface="Times New Roman" panose="02020603050405020304" pitchFamily="18" charset="0"/>
              </a:rPr>
              <a:t>We check for dates; such as the date on the intent to award and the contract date, which cannot begin until after the end of the protest period.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spc="0" dirty="0">
                <a:effectLst/>
                <a:latin typeface="Times New Roman" panose="02020603050405020304" pitchFamily="18" charset="0"/>
                <a:ea typeface="Times New Roman" panose="02020603050405020304" pitchFamily="18" charset="0"/>
              </a:rPr>
              <a:t>We verify the agency followed the proper procedures listed in the OSE manual. By following the manual, you will be in compliance with the code.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pc="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1F9F6B85-9B31-42A3-8622-2C66EA77EFA1}" type="slidenum">
              <a:rPr lang="en-US" smtClean="0"/>
              <a:t>12</a:t>
            </a:fld>
            <a:endParaRPr lang="en-US"/>
          </a:p>
        </p:txBody>
      </p:sp>
    </p:spTree>
    <p:extLst>
      <p:ext uri="{BB962C8B-B14F-4D97-AF65-F5344CB8AC3E}">
        <p14:creationId xmlns:p14="http://schemas.microsoft.com/office/powerpoint/2010/main" val="8397118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Indefinite Quantity Contracts are professional services contracts that does not procure or specify a defined quantity of services (other than a minimum or maximum quantity) and that provides for the issuance of Delivery Orders for the performance of work during the period of the contract. </a:t>
            </a:r>
          </a:p>
          <a:p>
            <a:endParaRPr lang="en-US" dirty="0"/>
          </a:p>
          <a:p>
            <a:r>
              <a:rPr lang="en-US" dirty="0"/>
              <a:t>For Small IDQ contracts- The sum of all Delivery Orders cannot exceed $50k during a 24-month period.  (this amount excludes reimbursable expenses).  Total value of fees paid to a single firm may not exceed $150k, excluding reimbursables, for all small professional contracts awarded by the Agency to the firm in a 24-month period.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Large IDQ contracts- The sum of all Delivery Orders cannot exceed $300k during a 24-month period (this amount excludes reimbursable expenses).  Individual Delivery Orders may not exceed $100k.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Higher Eds- the sum of all Delivery Orders issued during the 24 month period of the contract may not exceed $500k.  Individual Delivery Orders may not exceed $200k.</a:t>
            </a:r>
          </a:p>
        </p:txBody>
      </p:sp>
      <p:sp>
        <p:nvSpPr>
          <p:cNvPr id="4" name="Slide Number Placeholder 3"/>
          <p:cNvSpPr>
            <a:spLocks noGrp="1"/>
          </p:cNvSpPr>
          <p:nvPr>
            <p:ph type="sldNum" sz="quarter" idx="5"/>
          </p:nvPr>
        </p:nvSpPr>
        <p:spPr/>
        <p:txBody>
          <a:bodyPr/>
          <a:lstStyle/>
          <a:p>
            <a:fld id="{1F9F6B85-9B31-42A3-8622-2C66EA77EFA1}" type="slidenum">
              <a:rPr lang="en-US" smtClean="0"/>
              <a:t>13</a:t>
            </a:fld>
            <a:endParaRPr lang="en-US"/>
          </a:p>
        </p:txBody>
      </p:sp>
    </p:spTree>
    <p:extLst>
      <p:ext uri="{BB962C8B-B14F-4D97-AF65-F5344CB8AC3E}">
        <p14:creationId xmlns:p14="http://schemas.microsoft.com/office/powerpoint/2010/main" val="30529217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Contact OSE for help; receive training in the Procurement Code and the Manual.</a:t>
            </a:r>
          </a:p>
          <a:p>
            <a:r>
              <a:rPr lang="en-US" dirty="0"/>
              <a:t>Have written procedures</a:t>
            </a:r>
          </a:p>
          <a:p>
            <a:r>
              <a:rPr lang="en-US" dirty="0"/>
              <a:t>USE OSE Database for documents when overseen by OSE; Use the Triple Alt File for misc. documents.</a:t>
            </a:r>
          </a:p>
          <a:p>
            <a:r>
              <a:rPr lang="en-US" dirty="0"/>
              <a:t>Use OSE Manual Appendix A-F as a guide for checklists. You can also use this PP Presentation. </a:t>
            </a:r>
          </a:p>
        </p:txBody>
      </p:sp>
      <p:sp>
        <p:nvSpPr>
          <p:cNvPr id="4" name="Slide Number Placeholder 3"/>
          <p:cNvSpPr>
            <a:spLocks noGrp="1"/>
          </p:cNvSpPr>
          <p:nvPr>
            <p:ph type="sldNum" sz="quarter" idx="5"/>
          </p:nvPr>
        </p:nvSpPr>
        <p:spPr/>
        <p:txBody>
          <a:bodyPr/>
          <a:lstStyle/>
          <a:p>
            <a:fld id="{1F9F6B85-9B31-42A3-8622-2C66EA77EFA1}" type="slidenum">
              <a:rPr lang="en-US" smtClean="0"/>
              <a:t>17</a:t>
            </a:fld>
            <a:endParaRPr lang="en-US"/>
          </a:p>
        </p:txBody>
      </p:sp>
    </p:spTree>
    <p:extLst>
      <p:ext uri="{BB962C8B-B14F-4D97-AF65-F5344CB8AC3E}">
        <p14:creationId xmlns:p14="http://schemas.microsoft.com/office/powerpoint/2010/main" val="24113728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Sailing, snow skiing, motorcycle riding</a:t>
            </a:r>
          </a:p>
        </p:txBody>
      </p:sp>
      <p:sp>
        <p:nvSpPr>
          <p:cNvPr id="4" name="Slide Number Placeholder 3"/>
          <p:cNvSpPr>
            <a:spLocks noGrp="1"/>
          </p:cNvSpPr>
          <p:nvPr>
            <p:ph type="sldNum" sz="quarter" idx="5"/>
          </p:nvPr>
        </p:nvSpPr>
        <p:spPr/>
        <p:txBody>
          <a:bodyPr/>
          <a:lstStyle/>
          <a:p>
            <a:fld id="{1F9F6B85-9B31-42A3-8622-2C66EA77EFA1}" type="slidenum">
              <a:rPr lang="en-US" smtClean="0"/>
              <a:t>3</a:t>
            </a:fld>
            <a:endParaRPr lang="en-US"/>
          </a:p>
        </p:txBody>
      </p:sp>
    </p:spTree>
    <p:extLst>
      <p:ext uri="{BB962C8B-B14F-4D97-AF65-F5344CB8AC3E}">
        <p14:creationId xmlns:p14="http://schemas.microsoft.com/office/powerpoint/2010/main" val="15832161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Last hike; Table Rock, Pickens, SC</a:t>
            </a:r>
          </a:p>
          <a:p>
            <a:r>
              <a:rPr lang="en-US" dirty="0"/>
              <a:t>                 Sky Top Orchard, Flat Rock, NC</a:t>
            </a:r>
          </a:p>
        </p:txBody>
      </p:sp>
      <p:sp>
        <p:nvSpPr>
          <p:cNvPr id="4" name="Slide Number Placeholder 3"/>
          <p:cNvSpPr>
            <a:spLocks noGrp="1"/>
          </p:cNvSpPr>
          <p:nvPr>
            <p:ph type="sldNum" sz="quarter" idx="5"/>
          </p:nvPr>
        </p:nvSpPr>
        <p:spPr/>
        <p:txBody>
          <a:bodyPr/>
          <a:lstStyle/>
          <a:p>
            <a:fld id="{1F9F6B85-9B31-42A3-8622-2C66EA77EFA1}" type="slidenum">
              <a:rPr lang="en-US" smtClean="0"/>
              <a:t>4</a:t>
            </a:fld>
            <a:endParaRPr lang="en-US"/>
          </a:p>
        </p:txBody>
      </p:sp>
    </p:spTree>
    <p:extLst>
      <p:ext uri="{BB962C8B-B14F-4D97-AF65-F5344CB8AC3E}">
        <p14:creationId xmlns:p14="http://schemas.microsoft.com/office/powerpoint/2010/main" val="36452249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Shi tzu-McKenzie, Quarter Horse-Sami, Boarder Collie-Blossom</a:t>
            </a:r>
          </a:p>
        </p:txBody>
      </p:sp>
      <p:sp>
        <p:nvSpPr>
          <p:cNvPr id="4" name="Slide Number Placeholder 3"/>
          <p:cNvSpPr>
            <a:spLocks noGrp="1"/>
          </p:cNvSpPr>
          <p:nvPr>
            <p:ph type="sldNum" sz="quarter" idx="5"/>
          </p:nvPr>
        </p:nvSpPr>
        <p:spPr/>
        <p:txBody>
          <a:bodyPr/>
          <a:lstStyle/>
          <a:p>
            <a:fld id="{1F9F6B85-9B31-42A3-8622-2C66EA77EFA1}" type="slidenum">
              <a:rPr lang="en-US" smtClean="0"/>
              <a:t>5</a:t>
            </a:fld>
            <a:endParaRPr lang="en-US"/>
          </a:p>
        </p:txBody>
      </p:sp>
    </p:spTree>
    <p:extLst>
      <p:ext uri="{BB962C8B-B14F-4D97-AF65-F5344CB8AC3E}">
        <p14:creationId xmlns:p14="http://schemas.microsoft.com/office/powerpoint/2010/main" val="31436824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Project List should include project types (Design Bid Build, CMAR, IDQ etc.). The Project List should include projects started prior to audit period but ongoing during audit period.</a:t>
            </a:r>
          </a:p>
        </p:txBody>
      </p:sp>
      <p:sp>
        <p:nvSpPr>
          <p:cNvPr id="4" name="Slide Number Placeholder 3"/>
          <p:cNvSpPr>
            <a:spLocks noGrp="1"/>
          </p:cNvSpPr>
          <p:nvPr>
            <p:ph type="sldNum" sz="quarter" idx="5"/>
          </p:nvPr>
        </p:nvSpPr>
        <p:spPr/>
        <p:txBody>
          <a:bodyPr/>
          <a:lstStyle/>
          <a:p>
            <a:fld id="{1F9F6B85-9B31-42A3-8622-2C66EA77EFA1}" type="slidenum">
              <a:rPr lang="en-US" smtClean="0"/>
              <a:t>6</a:t>
            </a:fld>
            <a:endParaRPr lang="en-US"/>
          </a:p>
        </p:txBody>
      </p:sp>
    </p:spTree>
    <p:extLst>
      <p:ext uri="{BB962C8B-B14F-4D97-AF65-F5344CB8AC3E}">
        <p14:creationId xmlns:p14="http://schemas.microsoft.com/office/powerpoint/2010/main" val="22576437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9F6B85-9B31-42A3-8622-2C66EA77EFA1}" type="slidenum">
              <a:rPr lang="en-US" smtClean="0"/>
              <a:t>7</a:t>
            </a:fld>
            <a:endParaRPr lang="en-US"/>
          </a:p>
        </p:txBody>
      </p:sp>
    </p:spTree>
    <p:extLst>
      <p:ext uri="{BB962C8B-B14F-4D97-AF65-F5344CB8AC3E}">
        <p14:creationId xmlns:p14="http://schemas.microsoft.com/office/powerpoint/2010/main" val="13400093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9F6B85-9B31-42A3-8622-2C66EA77EFA1}" type="slidenum">
              <a:rPr lang="en-US" smtClean="0"/>
              <a:t>8</a:t>
            </a:fld>
            <a:endParaRPr lang="en-US"/>
          </a:p>
        </p:txBody>
      </p:sp>
    </p:spTree>
    <p:extLst>
      <p:ext uri="{BB962C8B-B14F-4D97-AF65-F5344CB8AC3E}">
        <p14:creationId xmlns:p14="http://schemas.microsoft.com/office/powerpoint/2010/main" val="30332569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2-47-50 PIP, 11-35-3010 </a:t>
            </a:r>
            <a:r>
              <a:rPr lang="en-US" dirty="0"/>
              <a:t>selection of method, 11-35-3030, 19-445-2145(4)</a:t>
            </a:r>
          </a:p>
        </p:txBody>
      </p:sp>
      <p:sp>
        <p:nvSpPr>
          <p:cNvPr id="4" name="Slide Number Placeholder 3"/>
          <p:cNvSpPr>
            <a:spLocks noGrp="1"/>
          </p:cNvSpPr>
          <p:nvPr>
            <p:ph type="sldNum" sz="quarter" idx="5"/>
          </p:nvPr>
        </p:nvSpPr>
        <p:spPr/>
        <p:txBody>
          <a:bodyPr/>
          <a:lstStyle/>
          <a:p>
            <a:fld id="{1F9F6B85-9B31-42A3-8622-2C66EA77EFA1}" type="slidenum">
              <a:rPr lang="en-US" smtClean="0"/>
              <a:t>9</a:t>
            </a:fld>
            <a:endParaRPr lang="en-US"/>
          </a:p>
        </p:txBody>
      </p:sp>
    </p:spTree>
    <p:extLst>
      <p:ext uri="{BB962C8B-B14F-4D97-AF65-F5344CB8AC3E}">
        <p14:creationId xmlns:p14="http://schemas.microsoft.com/office/powerpoint/2010/main" val="30299211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Maximum retention amount is 3.5% per 11-35-3030 (4)</a:t>
            </a:r>
          </a:p>
        </p:txBody>
      </p:sp>
      <p:sp>
        <p:nvSpPr>
          <p:cNvPr id="4" name="Slide Number Placeholder 3"/>
          <p:cNvSpPr>
            <a:spLocks noGrp="1"/>
          </p:cNvSpPr>
          <p:nvPr>
            <p:ph type="sldNum" sz="quarter" idx="5"/>
          </p:nvPr>
        </p:nvSpPr>
        <p:spPr/>
        <p:txBody>
          <a:bodyPr/>
          <a:lstStyle/>
          <a:p>
            <a:fld id="{1F9F6B85-9B31-42A3-8622-2C66EA77EFA1}" type="slidenum">
              <a:rPr lang="en-US" smtClean="0"/>
              <a:t>10</a:t>
            </a:fld>
            <a:endParaRPr lang="en-US"/>
          </a:p>
        </p:txBody>
      </p:sp>
    </p:spTree>
    <p:extLst>
      <p:ext uri="{BB962C8B-B14F-4D97-AF65-F5344CB8AC3E}">
        <p14:creationId xmlns:p14="http://schemas.microsoft.com/office/powerpoint/2010/main" val="264761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10/30/2023</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34101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79507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058155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491795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511666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084867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37889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978062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85788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1_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303868" y="982132"/>
            <a:ext cx="9592732" cy="2954868"/>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303868" y="4343399"/>
            <a:ext cx="9592732"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15144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06040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52282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10/30/2023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27373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10/30/2023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63512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10/30/2023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98292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10/30/2023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54861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5674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69197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smtClean="0"/>
              <a:pPr/>
              <a:t>10/30/2023</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33201686"/>
      </p:ext>
    </p:extLst>
  </p:cSld>
  <p:clrMap bg1="lt1" tx1="dk1" bg2="lt2" tx2="dk2" accent1="accent1" accent2="accent2" accent3="accent3" accent4="accent4" accent5="accent5" accent6="accent6" hlink="hlink" folHlink="folHlink"/>
  <p:sldLayoutIdLst>
    <p:sldLayoutId id="2147483851" r:id="rId1"/>
    <p:sldLayoutId id="2147483852" r:id="rId2"/>
    <p:sldLayoutId id="2147483853" r:id="rId3"/>
    <p:sldLayoutId id="2147483854" r:id="rId4"/>
    <p:sldLayoutId id="2147483855" r:id="rId5"/>
    <p:sldLayoutId id="2147483856" r:id="rId6"/>
    <p:sldLayoutId id="2147483857" r:id="rId7"/>
    <p:sldLayoutId id="2147483858" r:id="rId8"/>
    <p:sldLayoutId id="2147483859" r:id="rId9"/>
    <p:sldLayoutId id="2147483860" r:id="rId10"/>
    <p:sldLayoutId id="2147483861" r:id="rId11"/>
    <p:sldLayoutId id="2147483862" r:id="rId12"/>
    <p:sldLayoutId id="2147483863" r:id="rId13"/>
    <p:sldLayoutId id="2147483864" r:id="rId14"/>
    <p:sldLayoutId id="2147483865" r:id="rId15"/>
    <p:sldLayoutId id="2147483866" r:id="rId16"/>
    <p:sldLayoutId id="2147483867" r:id="rId17"/>
    <p:sldLayoutId id="2147483868" r:id="rId18"/>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hyperlink" Target="https://procurement.sc.gov/manual"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81B66-A9FA-DAF3-5C12-A42CD943A9EA}"/>
              </a:ext>
            </a:extLst>
          </p:cNvPr>
          <p:cNvSpPr>
            <a:spLocks noGrp="1"/>
          </p:cNvSpPr>
          <p:nvPr>
            <p:ph type="title"/>
          </p:nvPr>
        </p:nvSpPr>
        <p:spPr>
          <a:xfrm>
            <a:off x="1484311" y="0"/>
            <a:ext cx="10018713" cy="1170263"/>
          </a:xfrm>
        </p:spPr>
        <p:txBody>
          <a:bodyPr>
            <a:normAutofit/>
          </a:bodyPr>
          <a:lstStyle/>
          <a:p>
            <a:r>
              <a:rPr lang="en-US" sz="2800" dirty="0">
                <a:solidFill>
                  <a:schemeClr val="tx2"/>
                </a:solidFill>
              </a:rPr>
              <a:t>Auditors-They Are Coming to Get You, or Are They?</a:t>
            </a:r>
          </a:p>
        </p:txBody>
      </p:sp>
      <p:pic>
        <p:nvPicPr>
          <p:cNvPr id="2050" name="Picture 2" descr="Audit jokes, Hit A 64% Discount great bargain - andradp.com">
            <a:extLst>
              <a:ext uri="{FF2B5EF4-FFF2-40B4-BE49-F238E27FC236}">
                <a16:creationId xmlns:a16="http://schemas.microsoft.com/office/drawing/2014/main" id="{D96A09CC-0C3E-9531-B590-37FD0A767A26}"/>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647407" y="1245326"/>
            <a:ext cx="7001690" cy="459812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Users\dbsalley\AppData\Local\Microsoft\Windows\Temporary Internet Files\Content.Outlook\2GRG58NI\PPBanner.jpg">
            <a:extLst>
              <a:ext uri="{FF2B5EF4-FFF2-40B4-BE49-F238E27FC236}">
                <a16:creationId xmlns:a16="http://schemas.microsoft.com/office/drawing/2014/main" id="{1418B3DE-A60A-7C1C-D2A4-5764D5F28C1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8600" y="6172200"/>
            <a:ext cx="4800600" cy="4825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10618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A8116406-A3D5-4695-B1E6-29C8F22398F4}"/>
              </a:ext>
            </a:extLst>
          </p:cNvPr>
          <p:cNvSpPr txBox="1">
            <a:spLocks/>
          </p:cNvSpPr>
          <p:nvPr/>
        </p:nvSpPr>
        <p:spPr>
          <a:xfrm>
            <a:off x="748937" y="200079"/>
            <a:ext cx="9552888" cy="882882"/>
          </a:xfrm>
          <a:prstGeom prst="rect">
            <a:avLst/>
          </a:prstGeom>
        </p:spPr>
        <p:txBody>
          <a:bodyPr vert="horz" lIns="91440" tIns="45720" rIns="91440" bIns="45720" rtlCol="0" anchor="ctr">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20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algn="ctr"/>
            <a:r>
              <a:rPr lang="en-US" sz="3200" dirty="0">
                <a:solidFill>
                  <a:schemeClr val="tx2"/>
                </a:solidFill>
              </a:rPr>
              <a:t>        Auditors-They Are Coming to Get You, or Are They?</a:t>
            </a:r>
            <a:endParaRPr lang="en-US" sz="3200" b="1" u="sng" dirty="0">
              <a:solidFill>
                <a:schemeClr val="tx2"/>
              </a:solidFill>
              <a:latin typeface="Castellar" panose="020A0402060406010301" pitchFamily="18" charset="0"/>
            </a:endParaRPr>
          </a:p>
        </p:txBody>
      </p:sp>
      <p:pic>
        <p:nvPicPr>
          <p:cNvPr id="5" name="Picture 2" descr="C:\Users\dbsalley\AppData\Local\Microsoft\Windows\Temporary Internet Files\Content.Outlook\2GRG58NI\PPBanner.jpg">
            <a:extLst>
              <a:ext uri="{FF2B5EF4-FFF2-40B4-BE49-F238E27FC236}">
                <a16:creationId xmlns:a16="http://schemas.microsoft.com/office/drawing/2014/main" id="{7F058313-71B6-4B28-B0E9-84EAB255D72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6172200"/>
            <a:ext cx="4800600" cy="48252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3A3E37A3-599C-F9CD-CA3F-C2C7E23E2FF9}"/>
              </a:ext>
            </a:extLst>
          </p:cNvPr>
          <p:cNvSpPr txBox="1"/>
          <p:nvPr/>
        </p:nvSpPr>
        <p:spPr>
          <a:xfrm>
            <a:off x="940525" y="1082961"/>
            <a:ext cx="8421189" cy="707886"/>
          </a:xfrm>
          <a:prstGeom prst="rect">
            <a:avLst/>
          </a:prstGeom>
          <a:noFill/>
        </p:spPr>
        <p:txBody>
          <a:bodyPr wrap="square">
            <a:spAutoFit/>
          </a:bodyPr>
          <a:lstStyle/>
          <a:p>
            <a:pPr algn="ctr"/>
            <a:r>
              <a:rPr lang="en-US" sz="2000" dirty="0">
                <a:solidFill>
                  <a:srgbClr val="0070C0"/>
                </a:solidFill>
              </a:rPr>
              <a:t>       Documents Needed for Major Construction Projects-greater than $100k (at a minimum) Continued</a:t>
            </a:r>
          </a:p>
        </p:txBody>
      </p:sp>
      <p:sp>
        <p:nvSpPr>
          <p:cNvPr id="7" name="TextBox 6">
            <a:extLst>
              <a:ext uri="{FF2B5EF4-FFF2-40B4-BE49-F238E27FC236}">
                <a16:creationId xmlns:a16="http://schemas.microsoft.com/office/drawing/2014/main" id="{77F39153-50CD-9790-7199-ECFC67F6E6D7}"/>
              </a:ext>
            </a:extLst>
          </p:cNvPr>
          <p:cNvSpPr txBox="1"/>
          <p:nvPr/>
        </p:nvSpPr>
        <p:spPr>
          <a:xfrm>
            <a:off x="1266825" y="1895475"/>
            <a:ext cx="9035000" cy="3385542"/>
          </a:xfrm>
          <a:prstGeom prst="rect">
            <a:avLst/>
          </a:prstGeom>
          <a:noFill/>
        </p:spPr>
        <p:txBody>
          <a:bodyPr wrap="square">
            <a:spAutoFit/>
          </a:bodyPr>
          <a:lstStyle/>
          <a:p>
            <a:pPr marL="342900" indent="-342900" algn="just">
              <a:buClr>
                <a:srgbClr val="0070C0"/>
              </a:buClr>
              <a:buFont typeface="Wingdings" panose="05000000000000000000" pitchFamily="2" charset="2"/>
              <a:buChar char="Ø"/>
            </a:pPr>
            <a:r>
              <a:rPr lang="en-US" sz="2000" dirty="0"/>
              <a:t>Notice of Intent to Award (Ex: DBB SE 370)</a:t>
            </a:r>
          </a:p>
          <a:p>
            <a:pPr marL="342900" indent="-342900" algn="just">
              <a:buClr>
                <a:srgbClr val="0070C0"/>
              </a:buClr>
              <a:buFont typeface="Wingdings" panose="05000000000000000000" pitchFamily="2" charset="2"/>
              <a:buChar char="Ø"/>
            </a:pPr>
            <a:r>
              <a:rPr lang="en-US" sz="2000" dirty="0"/>
              <a:t>Change Order, if Applicable (SE 380)</a:t>
            </a:r>
          </a:p>
          <a:p>
            <a:pPr marL="342900" indent="-342900" algn="just">
              <a:buClr>
                <a:srgbClr val="0070C0"/>
              </a:buClr>
              <a:buFont typeface="Wingdings" panose="05000000000000000000" pitchFamily="2" charset="2"/>
              <a:buChar char="Ø"/>
            </a:pPr>
            <a:r>
              <a:rPr lang="en-US" sz="2000" dirty="0"/>
              <a:t>Notice to Proceed (SE 390)</a:t>
            </a:r>
          </a:p>
          <a:p>
            <a:pPr marL="342900" indent="-342900" algn="just">
              <a:buClr>
                <a:srgbClr val="0070C0"/>
              </a:buClr>
              <a:buFont typeface="Wingdings" panose="05000000000000000000" pitchFamily="2" charset="2"/>
              <a:buChar char="Ø"/>
            </a:pPr>
            <a:r>
              <a:rPr lang="en-US" sz="2000" dirty="0"/>
              <a:t>AIA 702 Application &amp; Certification of Payment –retention amount not to exceed 3.5%</a:t>
            </a:r>
          </a:p>
          <a:p>
            <a:pPr algn="just">
              <a:buClr>
                <a:schemeClr val="accent1">
                  <a:lumMod val="75000"/>
                </a:schemeClr>
              </a:buClr>
            </a:pPr>
            <a:endParaRPr lang="en-US" sz="2000" dirty="0"/>
          </a:p>
          <a:p>
            <a:pPr algn="just">
              <a:buClr>
                <a:srgbClr val="0070C0"/>
              </a:buClr>
            </a:pPr>
            <a:r>
              <a:rPr lang="en-US" sz="2000" dirty="0"/>
              <a:t>Note: Most documents we ask for are listed in the OSE Manual by Construction Delivery Method </a:t>
            </a:r>
          </a:p>
          <a:p>
            <a:pPr algn="just"/>
            <a:endParaRPr lang="en-US" dirty="0"/>
          </a:p>
          <a:p>
            <a:r>
              <a:rPr lang="en-US" dirty="0">
                <a:hlinkClick r:id="rId4"/>
              </a:rPr>
              <a:t>https://procurement.sc.gov/manual </a:t>
            </a:r>
            <a:endParaRPr lang="en-US" dirty="0"/>
          </a:p>
          <a:p>
            <a:pPr algn="just"/>
            <a:endParaRPr lang="en-US" sz="1800" dirty="0"/>
          </a:p>
        </p:txBody>
      </p:sp>
    </p:spTree>
    <p:extLst>
      <p:ext uri="{BB962C8B-B14F-4D97-AF65-F5344CB8AC3E}">
        <p14:creationId xmlns:p14="http://schemas.microsoft.com/office/powerpoint/2010/main" val="15067210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068A8-D4F8-4193-BCD2-F75DD8DDADDB}"/>
              </a:ext>
            </a:extLst>
          </p:cNvPr>
          <p:cNvSpPr>
            <a:spLocks noGrp="1"/>
          </p:cNvSpPr>
          <p:nvPr>
            <p:ph type="title"/>
          </p:nvPr>
        </p:nvSpPr>
        <p:spPr>
          <a:xfrm>
            <a:off x="1062446" y="203278"/>
            <a:ext cx="8396186" cy="968297"/>
          </a:xfrm>
        </p:spPr>
        <p:txBody>
          <a:bodyPr>
            <a:normAutofit/>
          </a:bodyPr>
          <a:lstStyle/>
          <a:p>
            <a:pPr algn="ctr"/>
            <a:r>
              <a:rPr lang="en-US" sz="2800" dirty="0">
                <a:solidFill>
                  <a:schemeClr val="tx2"/>
                </a:solidFill>
              </a:rPr>
              <a:t>Auditors-They Are Coming to Get You, or Are They?</a:t>
            </a:r>
            <a:endParaRPr lang="en-US" sz="2800" b="1" u="sng" dirty="0">
              <a:solidFill>
                <a:schemeClr val="tx2"/>
              </a:solidFill>
              <a:latin typeface="Castellar" panose="020A0402060406010301" pitchFamily="18" charset="0"/>
            </a:endParaRPr>
          </a:p>
        </p:txBody>
      </p:sp>
      <p:sp>
        <p:nvSpPr>
          <p:cNvPr id="3" name="Text Placeholder 2">
            <a:extLst>
              <a:ext uri="{FF2B5EF4-FFF2-40B4-BE49-F238E27FC236}">
                <a16:creationId xmlns:a16="http://schemas.microsoft.com/office/drawing/2014/main" id="{7076FBD6-5CA0-4789-B5C4-4DE5B064397C}"/>
              </a:ext>
            </a:extLst>
          </p:cNvPr>
          <p:cNvSpPr>
            <a:spLocks noGrp="1"/>
          </p:cNvSpPr>
          <p:nvPr>
            <p:ph type="body" idx="1"/>
          </p:nvPr>
        </p:nvSpPr>
        <p:spPr>
          <a:xfrm>
            <a:off x="1297578" y="1020481"/>
            <a:ext cx="9595912" cy="817028"/>
          </a:xfrm>
        </p:spPr>
        <p:txBody>
          <a:bodyPr>
            <a:normAutofit/>
          </a:bodyPr>
          <a:lstStyle/>
          <a:p>
            <a:pPr marL="228600"/>
            <a:r>
              <a:rPr lang="en-US" dirty="0">
                <a:solidFill>
                  <a:srgbClr val="0070C0"/>
                </a:solidFill>
              </a:rPr>
              <a:t>Documents Needed for A/E and Other Professional Services Contracts</a:t>
            </a:r>
            <a:endParaRPr lang="en-US" b="1" dirty="0">
              <a:solidFill>
                <a:schemeClr val="tx1"/>
              </a:solidFill>
              <a:latin typeface="Californian FB" panose="0207040306080B030204" pitchFamily="18" charset="0"/>
            </a:endParaRPr>
          </a:p>
        </p:txBody>
      </p:sp>
      <p:pic>
        <p:nvPicPr>
          <p:cNvPr id="4" name="Picture 2" descr="C:\Users\dbsalley\AppData\Local\Microsoft\Windows\Temporary Internet Files\Content.Outlook\2GRG58NI\PPBanner.jpg">
            <a:extLst>
              <a:ext uri="{FF2B5EF4-FFF2-40B4-BE49-F238E27FC236}">
                <a16:creationId xmlns:a16="http://schemas.microsoft.com/office/drawing/2014/main" id="{A7542785-A396-4617-B68A-428E43C24A9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6172200"/>
            <a:ext cx="4800600" cy="48252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F48B2C04-DB9A-DFE3-E695-F9D356548528}"/>
              </a:ext>
            </a:extLst>
          </p:cNvPr>
          <p:cNvSpPr txBox="1"/>
          <p:nvPr/>
        </p:nvSpPr>
        <p:spPr>
          <a:xfrm>
            <a:off x="1297577" y="2000015"/>
            <a:ext cx="8790640" cy="3046988"/>
          </a:xfrm>
          <a:prstGeom prst="rect">
            <a:avLst/>
          </a:prstGeom>
          <a:noFill/>
        </p:spPr>
        <p:txBody>
          <a:bodyPr wrap="square">
            <a:spAutoFit/>
          </a:bodyPr>
          <a:lstStyle/>
          <a:p>
            <a:pPr algn="just">
              <a:buClr>
                <a:srgbClr val="0070C0"/>
              </a:buClr>
            </a:pPr>
            <a:r>
              <a:rPr lang="en-US" sz="2000" b="1" dirty="0"/>
              <a:t>Small Professional Services Contracts (less than $50,000)</a:t>
            </a:r>
          </a:p>
          <a:p>
            <a:pPr marL="342900" indent="-342900" algn="just">
              <a:buClr>
                <a:srgbClr val="0070C0"/>
              </a:buClr>
              <a:buFont typeface="Wingdings" panose="05000000000000000000" pitchFamily="2" charset="2"/>
              <a:buChar char="Ø"/>
            </a:pPr>
            <a:r>
              <a:rPr lang="en-US" sz="2000" dirty="0"/>
              <a:t>Proposal Letter </a:t>
            </a:r>
          </a:p>
          <a:p>
            <a:pPr marL="342900" indent="-342900" algn="just">
              <a:buClr>
                <a:srgbClr val="0070C0"/>
              </a:buClr>
              <a:buFont typeface="Wingdings" panose="05000000000000000000" pitchFamily="2" charset="2"/>
              <a:buChar char="Ø"/>
            </a:pPr>
            <a:r>
              <a:rPr lang="en-US" sz="2000" dirty="0"/>
              <a:t>Small Professional Services Contract (SE 240)-involves construction, or</a:t>
            </a:r>
          </a:p>
          <a:p>
            <a:pPr marL="342900" indent="-342900" algn="just">
              <a:buClr>
                <a:srgbClr val="0070C0"/>
              </a:buClr>
              <a:buFont typeface="Wingdings" panose="05000000000000000000" pitchFamily="2" charset="2"/>
              <a:buChar char="Ø"/>
            </a:pPr>
            <a:r>
              <a:rPr lang="en-US" sz="2000" dirty="0"/>
              <a:t>Professional Incidental Services Contract (SE 235)-used for studies, master plans, reports, or any services that do not involve construction directly</a:t>
            </a:r>
          </a:p>
          <a:p>
            <a:pPr marL="342900" indent="-342900" algn="just">
              <a:buClr>
                <a:srgbClr val="0070C0"/>
              </a:buClr>
              <a:buFont typeface="Wingdings" panose="05000000000000000000" pitchFamily="2" charset="2"/>
              <a:buChar char="Ø"/>
            </a:pPr>
            <a:r>
              <a:rPr lang="en-US" sz="2000" dirty="0"/>
              <a:t>Payment Request (Invoice)</a:t>
            </a:r>
          </a:p>
          <a:p>
            <a:pPr marL="342900" indent="-342900" algn="just">
              <a:buClr>
                <a:srgbClr val="0070C0"/>
              </a:buClr>
              <a:buFont typeface="Wingdings" panose="05000000000000000000" pitchFamily="2" charset="2"/>
              <a:buChar char="Ø"/>
            </a:pPr>
            <a:endParaRPr lang="en-US" dirty="0"/>
          </a:p>
          <a:p>
            <a:pPr marL="342900" indent="-342900" algn="just">
              <a:buClr>
                <a:srgbClr val="0070C0"/>
              </a:buClr>
              <a:buFont typeface="Wingdings" panose="05000000000000000000" pitchFamily="2" charset="2"/>
              <a:buChar char="Ø"/>
            </a:pPr>
            <a:endParaRPr lang="en-US" sz="1800" dirty="0"/>
          </a:p>
          <a:p>
            <a:pPr marL="342900" indent="-342900" algn="just">
              <a:buClr>
                <a:srgbClr val="0070C0"/>
              </a:buClr>
              <a:buFont typeface="Wingdings" panose="05000000000000000000" pitchFamily="2" charset="2"/>
              <a:buChar char="Ø"/>
            </a:pPr>
            <a:endParaRPr lang="en-US" sz="1800" dirty="0"/>
          </a:p>
          <a:p>
            <a:pPr algn="just">
              <a:buClr>
                <a:srgbClr val="0070C0"/>
              </a:buClr>
            </a:pPr>
            <a:endParaRPr lang="en-US" sz="1800" dirty="0"/>
          </a:p>
        </p:txBody>
      </p:sp>
    </p:spTree>
    <p:extLst>
      <p:ext uri="{BB962C8B-B14F-4D97-AF65-F5344CB8AC3E}">
        <p14:creationId xmlns:p14="http://schemas.microsoft.com/office/powerpoint/2010/main" val="290474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B6E66-79CE-19D5-C5E3-9A2CEE9E7F17}"/>
              </a:ext>
            </a:extLst>
          </p:cNvPr>
          <p:cNvSpPr>
            <a:spLocks noGrp="1"/>
          </p:cNvSpPr>
          <p:nvPr>
            <p:ph type="title"/>
          </p:nvPr>
        </p:nvSpPr>
        <p:spPr>
          <a:xfrm>
            <a:off x="1484311" y="685801"/>
            <a:ext cx="10018713" cy="800100"/>
          </a:xfrm>
        </p:spPr>
        <p:txBody>
          <a:bodyPr/>
          <a:lstStyle/>
          <a:p>
            <a:r>
              <a:rPr lang="en-US" sz="2800" dirty="0">
                <a:solidFill>
                  <a:schemeClr val="tx2"/>
                </a:solidFill>
              </a:rPr>
              <a:t>Auditors-They Are Coming to Get You, or Are They?</a:t>
            </a:r>
          </a:p>
        </p:txBody>
      </p:sp>
      <p:sp>
        <p:nvSpPr>
          <p:cNvPr id="3" name="Content Placeholder 2">
            <a:extLst>
              <a:ext uri="{FF2B5EF4-FFF2-40B4-BE49-F238E27FC236}">
                <a16:creationId xmlns:a16="http://schemas.microsoft.com/office/drawing/2014/main" id="{639DEE3D-7888-67F9-D519-42B4DBFBD34B}"/>
              </a:ext>
            </a:extLst>
          </p:cNvPr>
          <p:cNvSpPr>
            <a:spLocks noGrp="1"/>
          </p:cNvSpPr>
          <p:nvPr>
            <p:ph idx="1"/>
          </p:nvPr>
        </p:nvSpPr>
        <p:spPr>
          <a:xfrm>
            <a:off x="1484310" y="1485901"/>
            <a:ext cx="10018713" cy="4305299"/>
          </a:xfrm>
        </p:spPr>
        <p:txBody>
          <a:bodyPr>
            <a:normAutofit fontScale="85000" lnSpcReduction="20000"/>
          </a:bodyPr>
          <a:lstStyle/>
          <a:p>
            <a:pPr algn="just">
              <a:buClr>
                <a:srgbClr val="0070C0"/>
              </a:buClr>
            </a:pPr>
            <a:r>
              <a:rPr lang="en-US" sz="2400" b="1" dirty="0"/>
              <a:t>Large Professional Services Contracts (greater than $50,000)</a:t>
            </a:r>
          </a:p>
          <a:p>
            <a:pPr marL="342900" indent="-342900" algn="just">
              <a:buClr>
                <a:srgbClr val="0070C0"/>
              </a:buClr>
              <a:buFont typeface="Wingdings" panose="05000000000000000000" pitchFamily="2" charset="2"/>
              <a:buChar char="Ø"/>
            </a:pPr>
            <a:r>
              <a:rPr lang="en-US" sz="2400" dirty="0"/>
              <a:t>Invitation for Professional Services (SE 210)</a:t>
            </a:r>
          </a:p>
          <a:p>
            <a:pPr marL="342900" indent="-342900" algn="just">
              <a:buClr>
                <a:srgbClr val="0070C0"/>
              </a:buClr>
              <a:buFont typeface="Wingdings" panose="05000000000000000000" pitchFamily="2" charset="2"/>
              <a:buChar char="Ø"/>
            </a:pPr>
            <a:r>
              <a:rPr lang="en-US" sz="2400" dirty="0"/>
              <a:t>SCBO Ad</a:t>
            </a:r>
          </a:p>
          <a:p>
            <a:pPr marL="342900" indent="-342900" algn="just">
              <a:buClr>
                <a:srgbClr val="0070C0"/>
              </a:buClr>
              <a:buFont typeface="Wingdings" panose="05000000000000000000" pitchFamily="2" charset="2"/>
              <a:buChar char="Ø"/>
            </a:pPr>
            <a:r>
              <a:rPr lang="en-US" sz="2400" dirty="0"/>
              <a:t>Selection Committee Report for Interview Selection(SE 211)</a:t>
            </a:r>
          </a:p>
          <a:p>
            <a:pPr marL="342900" indent="-342900" algn="just">
              <a:buClr>
                <a:srgbClr val="0070C0"/>
              </a:buClr>
              <a:buFont typeface="Wingdings" panose="05000000000000000000" pitchFamily="2" charset="2"/>
              <a:buChar char="Ø"/>
            </a:pPr>
            <a:r>
              <a:rPr lang="en-US" sz="2400" dirty="0"/>
              <a:t>Notification of Selection for Interview (SE 212)</a:t>
            </a:r>
          </a:p>
          <a:p>
            <a:pPr marL="342900" indent="-342900" algn="just">
              <a:buClr>
                <a:srgbClr val="0070C0"/>
              </a:buClr>
              <a:buFont typeface="Wingdings" panose="05000000000000000000" pitchFamily="2" charset="2"/>
              <a:buChar char="Ø"/>
            </a:pPr>
            <a:r>
              <a:rPr lang="en-US" sz="2400" dirty="0"/>
              <a:t>Professional Services Selection Committee Summary (SE 217</a:t>
            </a:r>
          </a:p>
          <a:p>
            <a:pPr marL="342900" indent="-342900" algn="just">
              <a:buClr>
                <a:srgbClr val="0070C0"/>
              </a:buClr>
              <a:buFont typeface="Wingdings" panose="05000000000000000000" pitchFamily="2" charset="2"/>
              <a:buChar char="Ø"/>
            </a:pPr>
            <a:r>
              <a:rPr lang="en-US" sz="2400" dirty="0"/>
              <a:t>Notification of Selection for Professional Services Contract (SE 219)</a:t>
            </a:r>
          </a:p>
          <a:p>
            <a:pPr marL="342900" indent="-342900" algn="just">
              <a:buClr>
                <a:srgbClr val="0070C0"/>
              </a:buClr>
              <a:buFont typeface="Wingdings" panose="05000000000000000000" pitchFamily="2" charset="2"/>
              <a:buChar char="Ø"/>
            </a:pPr>
            <a:r>
              <a:rPr lang="en-US" sz="2400" dirty="0"/>
              <a:t>Request for Concurrence in Posting Notice of Intent to Award Professional Services Contract (SE 220)</a:t>
            </a:r>
          </a:p>
          <a:p>
            <a:pPr marL="342900" indent="-342900" algn="just">
              <a:buClr>
                <a:srgbClr val="0070C0"/>
              </a:buClr>
              <a:buFont typeface="Wingdings" panose="05000000000000000000" pitchFamily="2" charset="2"/>
              <a:buChar char="Ø"/>
            </a:pPr>
            <a:r>
              <a:rPr lang="en-US" sz="2400" dirty="0"/>
              <a:t>Notice of Intent to Award Professional Services Contract (SE 221)</a:t>
            </a:r>
          </a:p>
          <a:p>
            <a:pPr marL="342900" indent="-342900" algn="just">
              <a:buClr>
                <a:srgbClr val="0070C0"/>
              </a:buClr>
              <a:buFont typeface="Wingdings" panose="05000000000000000000" pitchFamily="2" charset="2"/>
              <a:buChar char="Ø"/>
            </a:pPr>
            <a:r>
              <a:rPr lang="en-US" sz="2400" dirty="0"/>
              <a:t>Payment Request (Invoice)</a:t>
            </a:r>
          </a:p>
          <a:p>
            <a:endParaRPr lang="en-US" dirty="0"/>
          </a:p>
        </p:txBody>
      </p:sp>
      <p:pic>
        <p:nvPicPr>
          <p:cNvPr id="4" name="Picture 2" descr="C:\Users\dbsalley\AppData\Local\Microsoft\Windows\Temporary Internet Files\Content.Outlook\2GRG58NI\PPBanner.jpg">
            <a:extLst>
              <a:ext uri="{FF2B5EF4-FFF2-40B4-BE49-F238E27FC236}">
                <a16:creationId xmlns:a16="http://schemas.microsoft.com/office/drawing/2014/main" id="{764E8B03-442F-12F8-AA30-12888A73B54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6172200"/>
            <a:ext cx="4800600" cy="4825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8427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068A8-D4F8-4193-BCD2-F75DD8DDADDB}"/>
              </a:ext>
            </a:extLst>
          </p:cNvPr>
          <p:cNvSpPr>
            <a:spLocks noGrp="1"/>
          </p:cNvSpPr>
          <p:nvPr>
            <p:ph type="title"/>
          </p:nvPr>
        </p:nvSpPr>
        <p:spPr>
          <a:xfrm>
            <a:off x="301113" y="252105"/>
            <a:ext cx="9456174" cy="735892"/>
          </a:xfrm>
        </p:spPr>
        <p:txBody>
          <a:bodyPr>
            <a:normAutofit/>
          </a:bodyPr>
          <a:lstStyle/>
          <a:p>
            <a:pPr algn="ctr"/>
            <a:r>
              <a:rPr lang="en-US" sz="2800" dirty="0">
                <a:solidFill>
                  <a:schemeClr val="tx2"/>
                </a:solidFill>
              </a:rPr>
              <a:t>Auditors-They Are Coming to Get You, or Are They?</a:t>
            </a:r>
            <a:endParaRPr lang="en-US" sz="2800" b="1" u="sng" dirty="0">
              <a:solidFill>
                <a:schemeClr val="tx2"/>
              </a:solidFill>
              <a:latin typeface="Californian FB" panose="0207040306080B030204" pitchFamily="18" charset="0"/>
            </a:endParaRPr>
          </a:p>
        </p:txBody>
      </p:sp>
      <p:sp>
        <p:nvSpPr>
          <p:cNvPr id="3" name="Text Placeholder 2">
            <a:extLst>
              <a:ext uri="{FF2B5EF4-FFF2-40B4-BE49-F238E27FC236}">
                <a16:creationId xmlns:a16="http://schemas.microsoft.com/office/drawing/2014/main" id="{7076FBD6-5CA0-4789-B5C4-4DE5B064397C}"/>
              </a:ext>
            </a:extLst>
          </p:cNvPr>
          <p:cNvSpPr>
            <a:spLocks noGrp="1"/>
          </p:cNvSpPr>
          <p:nvPr>
            <p:ph type="body" idx="1"/>
          </p:nvPr>
        </p:nvSpPr>
        <p:spPr>
          <a:xfrm>
            <a:off x="1254034" y="888274"/>
            <a:ext cx="9594478" cy="557744"/>
          </a:xfrm>
        </p:spPr>
        <p:txBody>
          <a:bodyPr>
            <a:noAutofit/>
          </a:bodyPr>
          <a:lstStyle/>
          <a:p>
            <a:pPr>
              <a:spcBef>
                <a:spcPts val="0"/>
              </a:spcBef>
            </a:pPr>
            <a:r>
              <a:rPr lang="en-US" sz="2400" dirty="0">
                <a:solidFill>
                  <a:srgbClr val="0070C0"/>
                </a:solidFill>
              </a:rPr>
              <a:t>Documents Needed For Indefinite Quantity Contracts (IDQ)</a:t>
            </a:r>
            <a:endParaRPr lang="en-US" sz="2400" b="1" dirty="0">
              <a:solidFill>
                <a:schemeClr val="tx1"/>
              </a:solidFill>
              <a:latin typeface="+mj-lt"/>
              <a:cs typeface="Calibri" panose="020F0502020204030204" pitchFamily="34" charset="0"/>
            </a:endParaRPr>
          </a:p>
        </p:txBody>
      </p:sp>
      <p:pic>
        <p:nvPicPr>
          <p:cNvPr id="4" name="Picture 2" descr="C:\Users\dbsalley\AppData\Local\Microsoft\Windows\Temporary Internet Files\Content.Outlook\2GRG58NI\PPBanner.jpg">
            <a:extLst>
              <a:ext uri="{FF2B5EF4-FFF2-40B4-BE49-F238E27FC236}">
                <a16:creationId xmlns:a16="http://schemas.microsoft.com/office/drawing/2014/main" id="{A7542785-A396-4617-B68A-428E43C24A9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6172200"/>
            <a:ext cx="4800600" cy="482522"/>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09D3AEB3-E9B4-D020-1CBB-877DE86736B3}"/>
              </a:ext>
            </a:extLst>
          </p:cNvPr>
          <p:cNvSpPr txBox="1"/>
          <p:nvPr/>
        </p:nvSpPr>
        <p:spPr>
          <a:xfrm>
            <a:off x="1343488" y="1446018"/>
            <a:ext cx="7800512" cy="3970318"/>
          </a:xfrm>
          <a:prstGeom prst="rect">
            <a:avLst/>
          </a:prstGeom>
          <a:noFill/>
        </p:spPr>
        <p:txBody>
          <a:bodyPr wrap="square">
            <a:spAutoFit/>
          </a:bodyPr>
          <a:lstStyle/>
          <a:p>
            <a:pPr marL="342900" indent="-342900" algn="just">
              <a:buClr>
                <a:srgbClr val="0070C0"/>
              </a:buClr>
              <a:buFont typeface="Wingdings" panose="05000000000000000000" pitchFamily="2" charset="2"/>
              <a:buChar char="Ø"/>
            </a:pPr>
            <a:r>
              <a:rPr lang="en-US" sz="1800" dirty="0"/>
              <a:t>Invitation for Indefinite Quantity Contract (SE 610)</a:t>
            </a:r>
          </a:p>
          <a:p>
            <a:pPr marL="342900" indent="-342900" algn="just">
              <a:buClr>
                <a:srgbClr val="0070C0"/>
              </a:buClr>
              <a:buFont typeface="Wingdings" panose="05000000000000000000" pitchFamily="2" charset="2"/>
              <a:buChar char="Ø"/>
            </a:pPr>
            <a:r>
              <a:rPr lang="en-US" sz="1800" dirty="0"/>
              <a:t>Selection Committee Report for Interview Selection(SE 611)</a:t>
            </a:r>
          </a:p>
          <a:p>
            <a:pPr marL="342900" indent="-342900" algn="just">
              <a:buClr>
                <a:srgbClr val="0070C0"/>
              </a:buClr>
              <a:buFont typeface="Wingdings" panose="05000000000000000000" pitchFamily="2" charset="2"/>
              <a:buChar char="Ø"/>
            </a:pPr>
            <a:r>
              <a:rPr lang="en-US" sz="1800" dirty="0"/>
              <a:t>Notification of Selection for Interview (SE 612)</a:t>
            </a:r>
          </a:p>
          <a:p>
            <a:pPr marL="342900" indent="-342900" algn="just">
              <a:buClr>
                <a:srgbClr val="0070C0"/>
              </a:buClr>
              <a:buFont typeface="Wingdings" panose="05000000000000000000" pitchFamily="2" charset="2"/>
              <a:buChar char="Ø"/>
            </a:pPr>
            <a:r>
              <a:rPr lang="en-US" dirty="0"/>
              <a:t>Selection Committee </a:t>
            </a:r>
            <a:r>
              <a:rPr lang="en-US" sz="2000" dirty="0"/>
              <a:t>Summary</a:t>
            </a:r>
            <a:r>
              <a:rPr lang="en-US" dirty="0"/>
              <a:t> (SE 617)</a:t>
            </a:r>
            <a:endParaRPr lang="en-US" sz="1800" dirty="0"/>
          </a:p>
          <a:p>
            <a:pPr marL="342900" indent="-342900" algn="just">
              <a:buClr>
                <a:srgbClr val="0070C0"/>
              </a:buClr>
              <a:buFont typeface="Wingdings" panose="05000000000000000000" pitchFamily="2" charset="2"/>
              <a:buChar char="Ø"/>
            </a:pPr>
            <a:r>
              <a:rPr lang="en-US" sz="1800" dirty="0"/>
              <a:t>Notification of Selection for Contract Negotiation (SE 619)</a:t>
            </a:r>
          </a:p>
          <a:p>
            <a:pPr marL="342900" indent="-342900" algn="just">
              <a:buClr>
                <a:srgbClr val="0070C0"/>
              </a:buClr>
              <a:buFont typeface="Wingdings" panose="05000000000000000000" pitchFamily="2" charset="2"/>
              <a:buChar char="Ø"/>
            </a:pPr>
            <a:r>
              <a:rPr lang="en-US" dirty="0"/>
              <a:t>Request for Concurrence in Posting Notice of Intent to Award (SE 620)</a:t>
            </a:r>
          </a:p>
          <a:p>
            <a:pPr marL="342900" indent="-342900" algn="just">
              <a:buClr>
                <a:srgbClr val="0070C0"/>
              </a:buClr>
              <a:buFont typeface="Wingdings" panose="05000000000000000000" pitchFamily="2" charset="2"/>
              <a:buChar char="Ø"/>
            </a:pPr>
            <a:r>
              <a:rPr lang="en-US" sz="1800" dirty="0"/>
              <a:t>Notice of Intent to Award (SE 621)</a:t>
            </a:r>
          </a:p>
          <a:p>
            <a:pPr marL="342900" indent="-342900" algn="just">
              <a:buClr>
                <a:srgbClr val="0070C0"/>
              </a:buClr>
              <a:buFont typeface="Wingdings" panose="05000000000000000000" pitchFamily="2" charset="2"/>
              <a:buChar char="Ø"/>
            </a:pPr>
            <a:r>
              <a:rPr lang="en-US" dirty="0"/>
              <a:t>Indefinite Quantity Contract Delivery Order-Small Contract (SE 635), or</a:t>
            </a:r>
          </a:p>
          <a:p>
            <a:pPr marL="342900" indent="-342900" algn="just">
              <a:buClr>
                <a:srgbClr val="0070C0"/>
              </a:buClr>
              <a:buFont typeface="Wingdings" panose="05000000000000000000" pitchFamily="2" charset="2"/>
              <a:buChar char="Ø"/>
            </a:pPr>
            <a:r>
              <a:rPr lang="en-US" dirty="0"/>
              <a:t>Indefinite Quantity Contract Delivery Order-Large Contract (SE 645)</a:t>
            </a:r>
          </a:p>
          <a:p>
            <a:pPr marL="342900" indent="-342900" algn="just">
              <a:buClr>
                <a:srgbClr val="0070C0"/>
              </a:buClr>
              <a:buFont typeface="Wingdings" panose="05000000000000000000" pitchFamily="2" charset="2"/>
              <a:buChar char="Ø"/>
            </a:pPr>
            <a:r>
              <a:rPr lang="en-US" dirty="0"/>
              <a:t>Delivery Order Modification (SE 648) if applicable</a:t>
            </a:r>
          </a:p>
          <a:p>
            <a:pPr marL="342900" indent="-342900" algn="just">
              <a:buClr>
                <a:srgbClr val="0070C0"/>
              </a:buClr>
              <a:buFont typeface="Wingdings" panose="05000000000000000000" pitchFamily="2" charset="2"/>
              <a:buChar char="Ø"/>
            </a:pPr>
            <a:r>
              <a:rPr lang="en-US" dirty="0"/>
              <a:t>Payment Request (Invoice)</a:t>
            </a:r>
            <a:endParaRPr lang="en-US" sz="1800" dirty="0"/>
          </a:p>
          <a:p>
            <a:pPr algn="just">
              <a:buClr>
                <a:srgbClr val="0070C0"/>
              </a:buClr>
            </a:pPr>
            <a:endParaRPr lang="en-US" sz="1800" dirty="0"/>
          </a:p>
          <a:p>
            <a:pPr algn="just">
              <a:buClr>
                <a:srgbClr val="0070C0"/>
              </a:buClr>
            </a:pPr>
            <a:r>
              <a:rPr lang="en-US" sz="1800" dirty="0"/>
              <a:t>Note: We may also verify the dollar amount does not exceed amount allowed within a 24-month period</a:t>
            </a:r>
          </a:p>
        </p:txBody>
      </p:sp>
    </p:spTree>
    <p:extLst>
      <p:ext uri="{BB962C8B-B14F-4D97-AF65-F5344CB8AC3E}">
        <p14:creationId xmlns:p14="http://schemas.microsoft.com/office/powerpoint/2010/main" val="3095785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F26C3-91AC-48FB-83AF-014FA35A9716}"/>
              </a:ext>
            </a:extLst>
          </p:cNvPr>
          <p:cNvSpPr>
            <a:spLocks noGrp="1"/>
          </p:cNvSpPr>
          <p:nvPr>
            <p:ph type="title"/>
          </p:nvPr>
        </p:nvSpPr>
        <p:spPr>
          <a:xfrm>
            <a:off x="684212" y="284584"/>
            <a:ext cx="10058400" cy="769776"/>
          </a:xfrm>
        </p:spPr>
        <p:txBody>
          <a:bodyPr>
            <a:normAutofit/>
          </a:bodyPr>
          <a:lstStyle/>
          <a:p>
            <a:r>
              <a:rPr lang="en-US" sz="2800" dirty="0">
                <a:solidFill>
                  <a:schemeClr val="tx2"/>
                </a:solidFill>
              </a:rPr>
              <a:t>Auditors-They Are Coming to Get You, or Are They?</a:t>
            </a:r>
            <a:endParaRPr lang="en-US" sz="2800" b="1" u="sng" dirty="0">
              <a:solidFill>
                <a:schemeClr val="tx2"/>
              </a:solidFill>
              <a:latin typeface="Castellar" panose="020A0402060406010301" pitchFamily="18" charset="0"/>
            </a:endParaRPr>
          </a:p>
        </p:txBody>
      </p:sp>
      <p:sp>
        <p:nvSpPr>
          <p:cNvPr id="3" name="Text Placeholder 2">
            <a:extLst>
              <a:ext uri="{FF2B5EF4-FFF2-40B4-BE49-F238E27FC236}">
                <a16:creationId xmlns:a16="http://schemas.microsoft.com/office/drawing/2014/main" id="{40223BE1-8EF6-4E72-94A2-EFE5B43C215C}"/>
              </a:ext>
            </a:extLst>
          </p:cNvPr>
          <p:cNvSpPr>
            <a:spLocks noGrp="1"/>
          </p:cNvSpPr>
          <p:nvPr>
            <p:ph type="body" idx="1"/>
          </p:nvPr>
        </p:nvSpPr>
        <p:spPr>
          <a:xfrm>
            <a:off x="1567543" y="1041607"/>
            <a:ext cx="10215962" cy="604313"/>
          </a:xfrm>
        </p:spPr>
        <p:txBody>
          <a:bodyPr>
            <a:noAutofit/>
          </a:bodyPr>
          <a:lstStyle/>
          <a:p>
            <a:endParaRPr lang="en-US" dirty="0">
              <a:solidFill>
                <a:srgbClr val="0070C0"/>
              </a:solidFill>
            </a:endParaRPr>
          </a:p>
          <a:p>
            <a:r>
              <a:rPr lang="en-US" sz="2800" dirty="0">
                <a:solidFill>
                  <a:srgbClr val="0070C0"/>
                </a:solidFill>
              </a:rPr>
              <a:t>Documents Needed For  Task Order Contracts (TOC)</a:t>
            </a:r>
            <a:br>
              <a:rPr lang="en-US" sz="2800" b="1" dirty="0">
                <a:latin typeface="Californian FB" panose="0207040306080B030204" pitchFamily="18" charset="0"/>
              </a:rPr>
            </a:br>
            <a:r>
              <a:rPr lang="en-US" sz="2800" b="1" dirty="0">
                <a:solidFill>
                  <a:schemeClr val="tx1"/>
                </a:solidFill>
                <a:latin typeface="Californian FB" panose="0207040306080B030204" pitchFamily="18" charset="0"/>
              </a:rPr>
              <a:t> </a:t>
            </a:r>
          </a:p>
        </p:txBody>
      </p:sp>
      <p:pic>
        <p:nvPicPr>
          <p:cNvPr id="5" name="Picture 2" descr="C:\Users\dbsalley\AppData\Local\Microsoft\Windows\Temporary Internet Files\Content.Outlook\2GRG58NI\PPBanner.jpg">
            <a:extLst>
              <a:ext uri="{FF2B5EF4-FFF2-40B4-BE49-F238E27FC236}">
                <a16:creationId xmlns:a16="http://schemas.microsoft.com/office/drawing/2014/main" id="{BF963FD3-400F-455F-9B5F-8B6BEB1323F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72200"/>
            <a:ext cx="4800600" cy="482522"/>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8AF54BFF-63E3-CBF6-BDA0-012EADE4CB9A}"/>
              </a:ext>
            </a:extLst>
          </p:cNvPr>
          <p:cNvSpPr txBox="1"/>
          <p:nvPr/>
        </p:nvSpPr>
        <p:spPr>
          <a:xfrm>
            <a:off x="1184367" y="1567543"/>
            <a:ext cx="9335588" cy="3447098"/>
          </a:xfrm>
          <a:prstGeom prst="rect">
            <a:avLst/>
          </a:prstGeom>
          <a:noFill/>
        </p:spPr>
        <p:txBody>
          <a:bodyPr wrap="square">
            <a:spAutoFit/>
          </a:bodyPr>
          <a:lstStyle/>
          <a:p>
            <a:pPr algn="just">
              <a:buClr>
                <a:srgbClr val="0070C0"/>
              </a:buClr>
            </a:pPr>
            <a:endParaRPr lang="en-US" sz="1800" dirty="0"/>
          </a:p>
          <a:p>
            <a:pPr marL="342900" indent="-342900" algn="just">
              <a:buClr>
                <a:srgbClr val="0070C0"/>
              </a:buClr>
              <a:buFont typeface="Wingdings" panose="05000000000000000000" pitchFamily="2" charset="2"/>
              <a:buChar char="Ø"/>
            </a:pPr>
            <a:r>
              <a:rPr lang="en-US" sz="2000" dirty="0"/>
              <a:t>Invitation for Task Order Contract (SE 655)</a:t>
            </a:r>
          </a:p>
          <a:p>
            <a:pPr marL="342900" indent="-342900" algn="just">
              <a:buClr>
                <a:srgbClr val="0070C0"/>
              </a:buClr>
              <a:buFont typeface="Wingdings" panose="05000000000000000000" pitchFamily="2" charset="2"/>
              <a:buChar char="Ø"/>
            </a:pPr>
            <a:r>
              <a:rPr lang="en-US" sz="2000" dirty="0"/>
              <a:t>TOC Selection Committee Summary (SE 658)</a:t>
            </a:r>
          </a:p>
          <a:p>
            <a:pPr marL="342900" indent="-342900" algn="just">
              <a:buClr>
                <a:srgbClr val="0070C0"/>
              </a:buClr>
              <a:buFont typeface="Wingdings" panose="05000000000000000000" pitchFamily="2" charset="2"/>
              <a:buChar char="Ø"/>
            </a:pPr>
            <a:r>
              <a:rPr lang="en-US" sz="2000" dirty="0"/>
              <a:t>Notification of Selection for Contract Negotiation (SE 619)</a:t>
            </a:r>
          </a:p>
          <a:p>
            <a:pPr marL="342900" indent="-342900" algn="just">
              <a:buClr>
                <a:srgbClr val="0070C0"/>
              </a:buClr>
              <a:buFont typeface="Wingdings" panose="05000000000000000000" pitchFamily="2" charset="2"/>
              <a:buChar char="Ø"/>
            </a:pPr>
            <a:r>
              <a:rPr lang="en-US" sz="2000" dirty="0"/>
              <a:t>Request for Concurrence in Posting Notice of Intent to Award (SE 660)</a:t>
            </a:r>
          </a:p>
          <a:p>
            <a:pPr marL="342900" indent="-342900" algn="just">
              <a:buClr>
                <a:srgbClr val="0070C0"/>
              </a:buClr>
              <a:buFont typeface="Wingdings" panose="05000000000000000000" pitchFamily="2" charset="2"/>
              <a:buChar char="Ø"/>
            </a:pPr>
            <a:r>
              <a:rPr lang="en-US" sz="2000" dirty="0"/>
              <a:t>Notice of Intent to Award (SE 670)</a:t>
            </a:r>
          </a:p>
          <a:p>
            <a:pPr marL="342900" indent="-342900" algn="just">
              <a:buClr>
                <a:srgbClr val="0070C0"/>
              </a:buClr>
              <a:buFont typeface="Wingdings" panose="05000000000000000000" pitchFamily="2" charset="2"/>
              <a:buChar char="Ø"/>
            </a:pPr>
            <a:r>
              <a:rPr lang="en-US" sz="2000" dirty="0"/>
              <a:t>Task Order Contract (SE 680)</a:t>
            </a:r>
          </a:p>
          <a:p>
            <a:pPr marL="342900" indent="-342900" algn="just">
              <a:buClr>
                <a:srgbClr val="0070C0"/>
              </a:buClr>
              <a:buFont typeface="Wingdings" panose="05000000000000000000" pitchFamily="2" charset="2"/>
              <a:buChar char="Ø"/>
            </a:pPr>
            <a:r>
              <a:rPr lang="en-US" sz="2000" dirty="0"/>
              <a:t>Payment and Performance Bonds </a:t>
            </a:r>
          </a:p>
          <a:p>
            <a:pPr marL="342900" indent="-342900" algn="just">
              <a:buClr>
                <a:srgbClr val="0070C0"/>
              </a:buClr>
              <a:buFont typeface="Wingdings" panose="05000000000000000000" pitchFamily="2" charset="2"/>
              <a:buChar char="Ø"/>
            </a:pPr>
            <a:r>
              <a:rPr lang="en-US" sz="2000" dirty="0"/>
              <a:t>Application for Payment (Invoice)</a:t>
            </a:r>
          </a:p>
          <a:p>
            <a:pPr marL="342900" indent="-342900" algn="just">
              <a:buClr>
                <a:srgbClr val="0070C0"/>
              </a:buClr>
              <a:buFont typeface="Wingdings" panose="05000000000000000000" pitchFamily="2" charset="2"/>
              <a:buChar char="Ø"/>
            </a:pPr>
            <a:r>
              <a:rPr lang="en-US" sz="2000" dirty="0"/>
              <a:t>Not receiving at least three responsive bids, or be advertised in SCBO (minor projects)</a:t>
            </a:r>
          </a:p>
        </p:txBody>
      </p:sp>
    </p:spTree>
    <p:extLst>
      <p:ext uri="{BB962C8B-B14F-4D97-AF65-F5344CB8AC3E}">
        <p14:creationId xmlns:p14="http://schemas.microsoft.com/office/powerpoint/2010/main" val="34609323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F26C3-91AC-48FB-83AF-014FA35A9716}"/>
              </a:ext>
            </a:extLst>
          </p:cNvPr>
          <p:cNvSpPr>
            <a:spLocks noGrp="1"/>
          </p:cNvSpPr>
          <p:nvPr>
            <p:ph type="title"/>
          </p:nvPr>
        </p:nvSpPr>
        <p:spPr>
          <a:xfrm>
            <a:off x="1628502" y="284584"/>
            <a:ext cx="9114109" cy="769776"/>
          </a:xfrm>
        </p:spPr>
        <p:txBody>
          <a:bodyPr>
            <a:normAutofit/>
          </a:bodyPr>
          <a:lstStyle/>
          <a:p>
            <a:r>
              <a:rPr lang="en-US" sz="2800" dirty="0">
                <a:solidFill>
                  <a:schemeClr val="tx2"/>
                </a:solidFill>
              </a:rPr>
              <a:t>Auditors-They Are Coming to Get You, or Are They?</a:t>
            </a:r>
            <a:endParaRPr lang="en-US" sz="2800" b="1" u="sng" dirty="0">
              <a:solidFill>
                <a:schemeClr val="tx2"/>
              </a:solidFill>
              <a:latin typeface="Castellar" panose="020A0402060406010301" pitchFamily="18" charset="0"/>
            </a:endParaRPr>
          </a:p>
        </p:txBody>
      </p:sp>
      <p:sp>
        <p:nvSpPr>
          <p:cNvPr id="3" name="Text Placeholder 2">
            <a:extLst>
              <a:ext uri="{FF2B5EF4-FFF2-40B4-BE49-F238E27FC236}">
                <a16:creationId xmlns:a16="http://schemas.microsoft.com/office/drawing/2014/main" id="{40223BE1-8EF6-4E72-94A2-EFE5B43C215C}"/>
              </a:ext>
            </a:extLst>
          </p:cNvPr>
          <p:cNvSpPr>
            <a:spLocks noGrp="1"/>
          </p:cNvSpPr>
          <p:nvPr>
            <p:ph type="body" idx="1"/>
          </p:nvPr>
        </p:nvSpPr>
        <p:spPr>
          <a:xfrm>
            <a:off x="1567543" y="1041607"/>
            <a:ext cx="10215962" cy="639147"/>
          </a:xfrm>
        </p:spPr>
        <p:txBody>
          <a:bodyPr>
            <a:noAutofit/>
          </a:bodyPr>
          <a:lstStyle/>
          <a:p>
            <a:r>
              <a:rPr lang="en-US" sz="2800" dirty="0">
                <a:solidFill>
                  <a:srgbClr val="0070C0"/>
                </a:solidFill>
              </a:rPr>
              <a:t>Documents Needed For  Sole Source/Emergency</a:t>
            </a:r>
            <a:r>
              <a:rPr lang="en-US" sz="2800" b="1" dirty="0">
                <a:solidFill>
                  <a:schemeClr val="tx1"/>
                </a:solidFill>
                <a:latin typeface="Californian FB" panose="0207040306080B030204" pitchFamily="18" charset="0"/>
              </a:rPr>
              <a:t> </a:t>
            </a:r>
            <a:r>
              <a:rPr lang="en-US" sz="2800" b="1" dirty="0">
                <a:solidFill>
                  <a:srgbClr val="0070C0"/>
                </a:solidFill>
                <a:latin typeface="Californian FB" panose="0207040306080B030204" pitchFamily="18" charset="0"/>
              </a:rPr>
              <a:t>Procurements</a:t>
            </a:r>
          </a:p>
        </p:txBody>
      </p:sp>
      <p:pic>
        <p:nvPicPr>
          <p:cNvPr id="5" name="Picture 2" descr="C:\Users\dbsalley\AppData\Local\Microsoft\Windows\Temporary Internet Files\Content.Outlook\2GRG58NI\PPBanner.jpg">
            <a:extLst>
              <a:ext uri="{FF2B5EF4-FFF2-40B4-BE49-F238E27FC236}">
                <a16:creationId xmlns:a16="http://schemas.microsoft.com/office/drawing/2014/main" id="{BF963FD3-400F-455F-9B5F-8B6BEB1323F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72200"/>
            <a:ext cx="4800600" cy="482522"/>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8AF54BFF-63E3-CBF6-BDA0-012EADE4CB9A}"/>
              </a:ext>
            </a:extLst>
          </p:cNvPr>
          <p:cNvSpPr txBox="1"/>
          <p:nvPr/>
        </p:nvSpPr>
        <p:spPr>
          <a:xfrm>
            <a:off x="1650273" y="1558834"/>
            <a:ext cx="8891453" cy="3416320"/>
          </a:xfrm>
          <a:prstGeom prst="rect">
            <a:avLst/>
          </a:prstGeom>
          <a:noFill/>
        </p:spPr>
        <p:txBody>
          <a:bodyPr wrap="square">
            <a:spAutoFit/>
          </a:bodyPr>
          <a:lstStyle/>
          <a:p>
            <a:pPr algn="just">
              <a:buClr>
                <a:srgbClr val="0070C0"/>
              </a:buClr>
            </a:pPr>
            <a:endParaRPr lang="en-US" sz="1800" dirty="0"/>
          </a:p>
          <a:p>
            <a:pPr algn="just">
              <a:buClr>
                <a:srgbClr val="0070C0"/>
              </a:buClr>
            </a:pPr>
            <a:r>
              <a:rPr lang="en-US" sz="2000" dirty="0"/>
              <a:t>Sole Source</a:t>
            </a:r>
          </a:p>
          <a:p>
            <a:pPr marL="342900" indent="-342900" algn="just">
              <a:buClr>
                <a:srgbClr val="0070C0"/>
              </a:buClr>
              <a:buFont typeface="Wingdings" panose="05000000000000000000" pitchFamily="2" charset="2"/>
              <a:buChar char="Ø"/>
            </a:pPr>
            <a:r>
              <a:rPr lang="en-US" sz="2000" dirty="0"/>
              <a:t>Written Determination (MMO/OSE-102)</a:t>
            </a:r>
          </a:p>
          <a:p>
            <a:pPr marL="342900" indent="-342900" algn="just">
              <a:buClr>
                <a:srgbClr val="0070C0"/>
              </a:buClr>
              <a:buFont typeface="Wingdings" panose="05000000000000000000" pitchFamily="2" charset="2"/>
              <a:buChar char="Ø"/>
            </a:pPr>
            <a:r>
              <a:rPr lang="en-US" sz="2000" dirty="0"/>
              <a:t>Notice of Intent to Sole Source (MMO/OSE-102A)</a:t>
            </a:r>
          </a:p>
          <a:p>
            <a:pPr marL="342900" indent="-342900" algn="just">
              <a:buClr>
                <a:srgbClr val="0070C0"/>
              </a:buClr>
              <a:buFont typeface="Wingdings" panose="05000000000000000000" pitchFamily="2" charset="2"/>
              <a:buChar char="Ø"/>
            </a:pPr>
            <a:r>
              <a:rPr lang="en-US" sz="2000" dirty="0"/>
              <a:t>Reported to DPS</a:t>
            </a:r>
          </a:p>
          <a:p>
            <a:pPr marL="342900" indent="-342900" algn="just">
              <a:buClr>
                <a:srgbClr val="0070C0"/>
              </a:buClr>
              <a:buFont typeface="Wingdings" panose="05000000000000000000" pitchFamily="2" charset="2"/>
              <a:buChar char="Ø"/>
            </a:pPr>
            <a:r>
              <a:rPr lang="en-US" sz="2000" dirty="0"/>
              <a:t>Payment Request/Invoice</a:t>
            </a:r>
          </a:p>
          <a:p>
            <a:pPr algn="just">
              <a:buClr>
                <a:srgbClr val="0070C0"/>
              </a:buClr>
            </a:pPr>
            <a:endParaRPr lang="en-US" sz="2000" dirty="0"/>
          </a:p>
          <a:p>
            <a:pPr algn="just">
              <a:buClr>
                <a:srgbClr val="0070C0"/>
              </a:buClr>
            </a:pPr>
            <a:r>
              <a:rPr lang="en-US" sz="2000" dirty="0"/>
              <a:t>Emergency</a:t>
            </a:r>
          </a:p>
          <a:p>
            <a:pPr marL="342900" indent="-342900" algn="just">
              <a:buClr>
                <a:srgbClr val="0070C0"/>
              </a:buClr>
              <a:buFont typeface="Wingdings" panose="05000000000000000000" pitchFamily="2" charset="2"/>
              <a:buChar char="Ø"/>
            </a:pPr>
            <a:r>
              <a:rPr lang="en-US" sz="2000" dirty="0"/>
              <a:t>Written Determination (MMO/OSE-103)</a:t>
            </a:r>
          </a:p>
          <a:p>
            <a:pPr marL="342900" indent="-342900" algn="just">
              <a:buClr>
                <a:srgbClr val="0070C0"/>
              </a:buClr>
              <a:buFont typeface="Wingdings" panose="05000000000000000000" pitchFamily="2" charset="2"/>
              <a:buChar char="Ø"/>
            </a:pPr>
            <a:r>
              <a:rPr lang="en-US" sz="2000" dirty="0"/>
              <a:t>Notice of Emergency (MMO/OSE-103A)</a:t>
            </a:r>
          </a:p>
          <a:p>
            <a:pPr marL="342900" indent="-342900" algn="just">
              <a:buClr>
                <a:srgbClr val="0070C0"/>
              </a:buClr>
              <a:buFont typeface="Wingdings" panose="05000000000000000000" pitchFamily="2" charset="2"/>
              <a:buChar char="Ø"/>
            </a:pPr>
            <a:r>
              <a:rPr lang="en-US" sz="2000" dirty="0"/>
              <a:t>Reported to DPS</a:t>
            </a:r>
          </a:p>
        </p:txBody>
      </p:sp>
    </p:spTree>
    <p:extLst>
      <p:ext uri="{BB962C8B-B14F-4D97-AF65-F5344CB8AC3E}">
        <p14:creationId xmlns:p14="http://schemas.microsoft.com/office/powerpoint/2010/main" val="28284690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F26C3-91AC-48FB-83AF-014FA35A9716}"/>
              </a:ext>
            </a:extLst>
          </p:cNvPr>
          <p:cNvSpPr>
            <a:spLocks noGrp="1"/>
          </p:cNvSpPr>
          <p:nvPr>
            <p:ph type="title"/>
          </p:nvPr>
        </p:nvSpPr>
        <p:spPr>
          <a:xfrm>
            <a:off x="1628502" y="284584"/>
            <a:ext cx="9114109" cy="769776"/>
          </a:xfrm>
        </p:spPr>
        <p:txBody>
          <a:bodyPr>
            <a:normAutofit/>
          </a:bodyPr>
          <a:lstStyle/>
          <a:p>
            <a:r>
              <a:rPr lang="en-US" sz="2800" dirty="0">
                <a:solidFill>
                  <a:schemeClr val="tx2"/>
                </a:solidFill>
              </a:rPr>
              <a:t>Auditors-They Are Coming to Get You, or Are They?</a:t>
            </a:r>
            <a:endParaRPr lang="en-US" sz="2800" b="1" u="sng" dirty="0">
              <a:solidFill>
                <a:schemeClr val="tx2"/>
              </a:solidFill>
              <a:latin typeface="Castellar" panose="020A0402060406010301" pitchFamily="18" charset="0"/>
            </a:endParaRPr>
          </a:p>
        </p:txBody>
      </p:sp>
      <p:sp>
        <p:nvSpPr>
          <p:cNvPr id="3" name="Text Placeholder 2">
            <a:extLst>
              <a:ext uri="{FF2B5EF4-FFF2-40B4-BE49-F238E27FC236}">
                <a16:creationId xmlns:a16="http://schemas.microsoft.com/office/drawing/2014/main" id="{40223BE1-8EF6-4E72-94A2-EFE5B43C215C}"/>
              </a:ext>
            </a:extLst>
          </p:cNvPr>
          <p:cNvSpPr>
            <a:spLocks noGrp="1"/>
          </p:cNvSpPr>
          <p:nvPr>
            <p:ph type="body" idx="1"/>
          </p:nvPr>
        </p:nvSpPr>
        <p:spPr>
          <a:xfrm>
            <a:off x="1384663" y="1041607"/>
            <a:ext cx="10398842" cy="639147"/>
          </a:xfrm>
        </p:spPr>
        <p:txBody>
          <a:bodyPr>
            <a:noAutofit/>
          </a:bodyPr>
          <a:lstStyle/>
          <a:p>
            <a:r>
              <a:rPr lang="en-US" sz="2800" dirty="0">
                <a:solidFill>
                  <a:srgbClr val="0070C0"/>
                </a:solidFill>
              </a:rPr>
              <a:t>Most Common Findings</a:t>
            </a:r>
            <a:endParaRPr lang="en-US" sz="2800" b="1" dirty="0">
              <a:solidFill>
                <a:srgbClr val="0070C0"/>
              </a:solidFill>
              <a:latin typeface="Californian FB" panose="0207040306080B030204" pitchFamily="18" charset="0"/>
            </a:endParaRPr>
          </a:p>
        </p:txBody>
      </p:sp>
      <p:pic>
        <p:nvPicPr>
          <p:cNvPr id="5" name="Picture 2" descr="C:\Users\dbsalley\AppData\Local\Microsoft\Windows\Temporary Internet Files\Content.Outlook\2GRG58NI\PPBanner.jpg">
            <a:extLst>
              <a:ext uri="{FF2B5EF4-FFF2-40B4-BE49-F238E27FC236}">
                <a16:creationId xmlns:a16="http://schemas.microsoft.com/office/drawing/2014/main" id="{BF963FD3-400F-455F-9B5F-8B6BEB1323F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72200"/>
            <a:ext cx="4800600" cy="482522"/>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8AF54BFF-63E3-CBF6-BDA0-012EADE4CB9A}"/>
              </a:ext>
            </a:extLst>
          </p:cNvPr>
          <p:cNvSpPr txBox="1"/>
          <p:nvPr/>
        </p:nvSpPr>
        <p:spPr>
          <a:xfrm>
            <a:off x="1628502" y="1669205"/>
            <a:ext cx="8891453" cy="3139321"/>
          </a:xfrm>
          <a:prstGeom prst="rect">
            <a:avLst/>
          </a:prstGeom>
          <a:noFill/>
        </p:spPr>
        <p:txBody>
          <a:bodyPr wrap="square">
            <a:spAutoFit/>
          </a:bodyPr>
          <a:lstStyle/>
          <a:p>
            <a:pPr algn="just">
              <a:buClr>
                <a:srgbClr val="0070C0"/>
              </a:buClr>
            </a:pPr>
            <a:endParaRPr lang="en-US" sz="1800" dirty="0"/>
          </a:p>
          <a:p>
            <a:pPr marL="342900" indent="-342900" algn="just">
              <a:buClr>
                <a:srgbClr val="0070C0"/>
              </a:buClr>
              <a:buFont typeface="Wingdings" panose="05000000000000000000" pitchFamily="2" charset="2"/>
              <a:buChar char="Ø"/>
            </a:pPr>
            <a:r>
              <a:rPr lang="en-US" sz="2000" dirty="0"/>
              <a:t>Payment/Performance Bonds Not Obtained from Contractor</a:t>
            </a:r>
          </a:p>
          <a:p>
            <a:pPr marL="342900" indent="-342900" algn="just">
              <a:buClr>
                <a:srgbClr val="0070C0"/>
              </a:buClr>
              <a:buFont typeface="Wingdings" panose="05000000000000000000" pitchFamily="2" charset="2"/>
              <a:buChar char="Ø"/>
            </a:pPr>
            <a:r>
              <a:rPr lang="en-US" sz="2000" dirty="0"/>
              <a:t>Artificially Divided Projects</a:t>
            </a:r>
          </a:p>
          <a:p>
            <a:pPr marL="342900" indent="-342900" algn="just">
              <a:buClr>
                <a:srgbClr val="0070C0"/>
              </a:buClr>
              <a:buFont typeface="Wingdings" panose="05000000000000000000" pitchFamily="2" charset="2"/>
              <a:buChar char="Ø"/>
            </a:pPr>
            <a:r>
              <a:rPr lang="en-US" sz="2000" dirty="0"/>
              <a:t>Retention Amount Exceeded Maximum Limit</a:t>
            </a:r>
          </a:p>
          <a:p>
            <a:pPr marL="342900" indent="-342900" algn="just">
              <a:buClr>
                <a:srgbClr val="0070C0"/>
              </a:buClr>
              <a:buFont typeface="Wingdings" panose="05000000000000000000" pitchFamily="2" charset="2"/>
              <a:buChar char="Ø"/>
            </a:pPr>
            <a:r>
              <a:rPr lang="en-US" sz="2000" dirty="0"/>
              <a:t>Sole Source Projects Not Properly Approved, Advertised in SCBO, or Reported to DPS</a:t>
            </a:r>
          </a:p>
          <a:p>
            <a:pPr marL="342900" indent="-342900" algn="just">
              <a:buClr>
                <a:srgbClr val="0070C0"/>
              </a:buClr>
              <a:buFont typeface="Wingdings" panose="05000000000000000000" pitchFamily="2" charset="2"/>
              <a:buChar char="Ø"/>
            </a:pPr>
            <a:r>
              <a:rPr lang="en-US" sz="2000" dirty="0"/>
              <a:t>Emergency Projects Not Reported to DPS</a:t>
            </a:r>
          </a:p>
          <a:p>
            <a:pPr marL="342900" indent="-342900" algn="just">
              <a:buClr>
                <a:srgbClr val="0070C0"/>
              </a:buClr>
              <a:buFont typeface="Wingdings" panose="05000000000000000000" pitchFamily="2" charset="2"/>
              <a:buChar char="Ø"/>
            </a:pPr>
            <a:r>
              <a:rPr lang="en-US" sz="2000" dirty="0"/>
              <a:t>Construction Projects Inappropriately Treated as Exempt from the Code</a:t>
            </a:r>
          </a:p>
          <a:p>
            <a:pPr marL="342900" indent="-342900" algn="just">
              <a:buClr>
                <a:srgbClr val="0070C0"/>
              </a:buClr>
              <a:buFont typeface="Wingdings" panose="05000000000000000000" pitchFamily="2" charset="2"/>
              <a:buChar char="Ø"/>
            </a:pPr>
            <a:r>
              <a:rPr lang="en-US" sz="2000" dirty="0"/>
              <a:t>Agency Procured Projects Over its Certification Level Without OSE’s Oversight</a:t>
            </a:r>
          </a:p>
          <a:p>
            <a:pPr marL="342900" indent="-342900" algn="just">
              <a:buClr>
                <a:srgbClr val="0070C0"/>
              </a:buClr>
              <a:buFont typeface="Wingdings" panose="05000000000000000000" pitchFamily="2" charset="2"/>
              <a:buChar char="Ø"/>
            </a:pPr>
            <a:r>
              <a:rPr lang="en-US" sz="2000" dirty="0"/>
              <a:t>Missing Documentation </a:t>
            </a:r>
          </a:p>
        </p:txBody>
      </p:sp>
    </p:spTree>
    <p:extLst>
      <p:ext uri="{BB962C8B-B14F-4D97-AF65-F5344CB8AC3E}">
        <p14:creationId xmlns:p14="http://schemas.microsoft.com/office/powerpoint/2010/main" val="36520987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E54FE-870E-459B-E1AE-9BD22453A960}"/>
              </a:ext>
            </a:extLst>
          </p:cNvPr>
          <p:cNvSpPr>
            <a:spLocks noGrp="1"/>
          </p:cNvSpPr>
          <p:nvPr>
            <p:ph type="title"/>
          </p:nvPr>
        </p:nvSpPr>
        <p:spPr>
          <a:xfrm>
            <a:off x="1303868" y="79512"/>
            <a:ext cx="9592732" cy="872803"/>
          </a:xfrm>
        </p:spPr>
        <p:txBody>
          <a:bodyPr>
            <a:normAutofit fontScale="90000"/>
          </a:bodyPr>
          <a:lstStyle/>
          <a:p>
            <a:r>
              <a:rPr lang="en-US" sz="3200" dirty="0">
                <a:solidFill>
                  <a:schemeClr val="tx2"/>
                </a:solidFill>
              </a:rPr>
              <a:t>Auditors-They Are Coming to Get You, or Are They?</a:t>
            </a:r>
            <a:br>
              <a:rPr lang="en-US" sz="3200" dirty="0">
                <a:solidFill>
                  <a:schemeClr val="tx2"/>
                </a:solidFill>
              </a:rPr>
            </a:br>
            <a:endParaRPr lang="en-US" sz="3100" dirty="0">
              <a:solidFill>
                <a:srgbClr val="0070C0"/>
              </a:solidFill>
              <a:latin typeface="+mn-lt"/>
              <a:ea typeface="+mn-ea"/>
              <a:cs typeface="+mn-cs"/>
            </a:endParaRPr>
          </a:p>
        </p:txBody>
      </p:sp>
      <p:sp>
        <p:nvSpPr>
          <p:cNvPr id="3" name="Text Placeholder 2">
            <a:extLst>
              <a:ext uri="{FF2B5EF4-FFF2-40B4-BE49-F238E27FC236}">
                <a16:creationId xmlns:a16="http://schemas.microsoft.com/office/drawing/2014/main" id="{76E797B9-1B99-8145-0774-5B7EC60B08C0}"/>
              </a:ext>
            </a:extLst>
          </p:cNvPr>
          <p:cNvSpPr>
            <a:spLocks noGrp="1"/>
          </p:cNvSpPr>
          <p:nvPr>
            <p:ph type="body" idx="1"/>
          </p:nvPr>
        </p:nvSpPr>
        <p:spPr>
          <a:xfrm>
            <a:off x="1303868" y="1222513"/>
            <a:ext cx="9592732" cy="4045226"/>
          </a:xfrm>
        </p:spPr>
        <p:txBody>
          <a:bodyPr>
            <a:normAutofit/>
          </a:bodyPr>
          <a:lstStyle/>
          <a:p>
            <a:pPr>
              <a:buClr>
                <a:srgbClr val="0070C0"/>
              </a:buClr>
            </a:pPr>
            <a:r>
              <a:rPr lang="en-US" sz="2400" dirty="0">
                <a:solidFill>
                  <a:srgbClr val="0070C0"/>
                </a:solidFill>
                <a:latin typeface="+mn-lt"/>
                <a:ea typeface="+mn-ea"/>
                <a:cs typeface="+mn-cs"/>
              </a:rPr>
              <a:t>How to Avoid Audit Findings </a:t>
            </a:r>
          </a:p>
          <a:p>
            <a:pPr marL="342900" indent="-342900" algn="just">
              <a:buClr>
                <a:srgbClr val="0070C0"/>
              </a:buClr>
              <a:buFont typeface="Wingdings" panose="05000000000000000000" pitchFamily="2" charset="2"/>
              <a:buChar char="Ø"/>
            </a:pPr>
            <a:r>
              <a:rPr lang="en-US" sz="2000" dirty="0"/>
              <a:t>Know the Code</a:t>
            </a:r>
          </a:p>
          <a:p>
            <a:pPr marL="342900" indent="-342900" algn="just">
              <a:buClr>
                <a:srgbClr val="0070C0"/>
              </a:buClr>
              <a:buFont typeface="Wingdings" panose="05000000000000000000" pitchFamily="2" charset="2"/>
              <a:buChar char="Ø"/>
            </a:pPr>
            <a:r>
              <a:rPr lang="en-US" sz="2000" dirty="0"/>
              <a:t>Follow the Code</a:t>
            </a:r>
          </a:p>
          <a:p>
            <a:pPr marL="342900" indent="-342900" algn="just">
              <a:buClr>
                <a:srgbClr val="0070C0"/>
              </a:buClr>
              <a:buFont typeface="Wingdings" panose="05000000000000000000" pitchFamily="2" charset="2"/>
              <a:buChar char="Ø"/>
            </a:pPr>
            <a:r>
              <a:rPr lang="en-US" sz="2000" dirty="0"/>
              <a:t>Keep Detailed Documentation </a:t>
            </a:r>
          </a:p>
          <a:p>
            <a:pPr marL="342900" indent="-342900" algn="just">
              <a:buClr>
                <a:srgbClr val="0070C0"/>
              </a:buClr>
              <a:buFont typeface="Wingdings" panose="05000000000000000000" pitchFamily="2" charset="2"/>
              <a:buChar char="Ø"/>
            </a:pPr>
            <a:r>
              <a:rPr lang="en-US" dirty="0"/>
              <a:t>Have an Accessible Filing System</a:t>
            </a:r>
          </a:p>
          <a:p>
            <a:pPr marL="342900" indent="-342900" algn="just">
              <a:buClr>
                <a:srgbClr val="0070C0"/>
              </a:buClr>
              <a:buFont typeface="Wingdings" panose="05000000000000000000" pitchFamily="2" charset="2"/>
              <a:buChar char="Ø"/>
            </a:pPr>
            <a:r>
              <a:rPr lang="en-US" dirty="0"/>
              <a:t> Perform a Review of the Procurement Process Using a Checklist</a:t>
            </a:r>
            <a:endParaRPr lang="en-US" sz="2000" dirty="0"/>
          </a:p>
          <a:p>
            <a:pPr marL="342900" indent="-342900" algn="just">
              <a:buClr>
                <a:srgbClr val="0070C0"/>
              </a:buClr>
              <a:buFont typeface="Wingdings" panose="05000000000000000000" pitchFamily="2" charset="2"/>
              <a:buChar char="Ø"/>
            </a:pPr>
            <a:endParaRPr lang="en-US" sz="2000" dirty="0"/>
          </a:p>
        </p:txBody>
      </p:sp>
    </p:spTree>
    <p:extLst>
      <p:ext uri="{BB962C8B-B14F-4D97-AF65-F5344CB8AC3E}">
        <p14:creationId xmlns:p14="http://schemas.microsoft.com/office/powerpoint/2010/main" val="29509872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06500-D551-42C8-ADDD-C897C55377D6}"/>
              </a:ext>
            </a:extLst>
          </p:cNvPr>
          <p:cNvSpPr>
            <a:spLocks noGrp="1"/>
          </p:cNvSpPr>
          <p:nvPr>
            <p:ph type="title"/>
          </p:nvPr>
        </p:nvSpPr>
        <p:spPr>
          <a:xfrm>
            <a:off x="907857" y="461644"/>
            <a:ext cx="9685175" cy="813332"/>
          </a:xfrm>
        </p:spPr>
        <p:txBody>
          <a:bodyPr>
            <a:normAutofit fontScale="90000"/>
          </a:bodyPr>
          <a:lstStyle/>
          <a:p>
            <a:pPr algn="ctr"/>
            <a:r>
              <a:rPr lang="en-US" sz="6000" dirty="0">
                <a:solidFill>
                  <a:srgbClr val="00B0F0"/>
                </a:solidFill>
                <a:latin typeface="Bahnschrift SemiBold Condensed" panose="020B0502040204020203" pitchFamily="34" charset="0"/>
                <a:cs typeface="Calibri" panose="020F0502020204030204" pitchFamily="34" charset="0"/>
              </a:rPr>
              <a:t>Questions?</a:t>
            </a:r>
          </a:p>
        </p:txBody>
      </p:sp>
      <p:pic>
        <p:nvPicPr>
          <p:cNvPr id="4" name="Picture 2" descr="C:\Users\dbsalley\AppData\Local\Microsoft\Windows\Temporary Internet Files\Content.Outlook\2GRG58NI\PPBanner.jpg">
            <a:extLst>
              <a:ext uri="{FF2B5EF4-FFF2-40B4-BE49-F238E27FC236}">
                <a16:creationId xmlns:a16="http://schemas.microsoft.com/office/drawing/2014/main" id="{5A46D151-7284-44F5-86AA-962D6DC8288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72200"/>
            <a:ext cx="4800600" cy="482522"/>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artoon asking questions Stock Photos, Royalty Free Cartoon asking - Clip  Art Library">
            <a:extLst>
              <a:ext uri="{FF2B5EF4-FFF2-40B4-BE49-F238E27FC236}">
                <a16:creationId xmlns:a16="http://schemas.microsoft.com/office/drawing/2014/main" id="{C51A1C26-80CF-A185-A9CA-DFBFD285B8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41133" y="1393371"/>
            <a:ext cx="7738158" cy="45643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1673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A4C9E-5FA9-4861-8A7A-DC3924815BF5}"/>
              </a:ext>
            </a:extLst>
          </p:cNvPr>
          <p:cNvSpPr>
            <a:spLocks noGrp="1"/>
          </p:cNvSpPr>
          <p:nvPr>
            <p:ph type="ctrTitle"/>
          </p:nvPr>
        </p:nvSpPr>
        <p:spPr>
          <a:xfrm>
            <a:off x="1872343" y="203279"/>
            <a:ext cx="8626465" cy="761456"/>
          </a:xfrm>
        </p:spPr>
        <p:txBody>
          <a:bodyPr>
            <a:normAutofit/>
          </a:bodyPr>
          <a:lstStyle/>
          <a:p>
            <a:pPr algn="ctr"/>
            <a:r>
              <a:rPr lang="en-US" sz="2800" dirty="0">
                <a:solidFill>
                  <a:schemeClr val="tx2"/>
                </a:solidFill>
              </a:rPr>
              <a:t>Auditors-They Are Coming to Get You, or Are They?</a:t>
            </a:r>
            <a:endParaRPr lang="en-US" sz="2800" b="1" dirty="0">
              <a:solidFill>
                <a:schemeClr val="tx2"/>
              </a:solidFill>
              <a:latin typeface="Castellar" panose="020A0402060406010301" pitchFamily="18" charset="0"/>
            </a:endParaRPr>
          </a:p>
        </p:txBody>
      </p:sp>
      <p:sp>
        <p:nvSpPr>
          <p:cNvPr id="6" name="Subtitle 5">
            <a:extLst>
              <a:ext uri="{FF2B5EF4-FFF2-40B4-BE49-F238E27FC236}">
                <a16:creationId xmlns:a16="http://schemas.microsoft.com/office/drawing/2014/main" id="{52EB9A64-D61E-40CA-A46E-8602FB4407E5}"/>
              </a:ext>
            </a:extLst>
          </p:cNvPr>
          <p:cNvSpPr>
            <a:spLocks noGrp="1"/>
          </p:cNvSpPr>
          <p:nvPr>
            <p:ph type="subTitle" idx="1"/>
          </p:nvPr>
        </p:nvSpPr>
        <p:spPr>
          <a:xfrm>
            <a:off x="1872343" y="1224793"/>
            <a:ext cx="6801874" cy="3473043"/>
          </a:xfrm>
        </p:spPr>
        <p:txBody>
          <a:bodyPr>
            <a:normAutofit/>
          </a:bodyPr>
          <a:lstStyle/>
          <a:p>
            <a:pPr algn="ctr">
              <a:spcAft>
                <a:spcPts val="0"/>
              </a:spcAft>
            </a:pPr>
            <a:r>
              <a:rPr lang="en-US" sz="2600" b="1" dirty="0">
                <a:solidFill>
                  <a:srgbClr val="0070C0"/>
                </a:solidFill>
                <a:latin typeface="Footlight MT Light" panose="0204060206030A020304" pitchFamily="18" charset="0"/>
                <a:cs typeface="Times New Roman" panose="02020603050405020304" pitchFamily="18" charset="0"/>
              </a:rPr>
              <a:t>Audit and Certification Team</a:t>
            </a:r>
          </a:p>
          <a:p>
            <a:pPr algn="ctr">
              <a:spcAft>
                <a:spcPts val="0"/>
              </a:spcAft>
            </a:pPr>
            <a:r>
              <a:rPr lang="en-US" sz="2400" b="1" dirty="0">
                <a:solidFill>
                  <a:schemeClr val="tx1"/>
                </a:solidFill>
                <a:latin typeface="Footlight MT Light" panose="0204060206030A020304" pitchFamily="18" charset="0"/>
                <a:cs typeface="Times New Roman" panose="02020603050405020304" pitchFamily="18" charset="0"/>
              </a:rPr>
              <a:t>Crawford Milling, Director</a:t>
            </a:r>
          </a:p>
          <a:p>
            <a:pPr algn="ctr">
              <a:spcAft>
                <a:spcPts val="0"/>
              </a:spcAft>
            </a:pPr>
            <a:r>
              <a:rPr lang="en-US" sz="2400" b="1" dirty="0">
                <a:solidFill>
                  <a:schemeClr val="tx1"/>
                </a:solidFill>
                <a:latin typeface="Footlight MT Light" panose="0204060206030A020304" pitchFamily="18" charset="0"/>
                <a:cs typeface="Times New Roman" panose="02020603050405020304" pitchFamily="18" charset="0"/>
              </a:rPr>
              <a:t>Cherie Ergle, Audit Manager</a:t>
            </a:r>
          </a:p>
          <a:p>
            <a:pPr algn="ctr">
              <a:spcAft>
                <a:spcPts val="0"/>
              </a:spcAft>
            </a:pPr>
            <a:r>
              <a:rPr lang="en-US" sz="2400" b="1" dirty="0">
                <a:solidFill>
                  <a:schemeClr val="tx1"/>
                </a:solidFill>
                <a:latin typeface="Footlight MT Light" panose="0204060206030A020304" pitchFamily="18" charset="0"/>
                <a:cs typeface="Times New Roman" panose="02020603050405020304" pitchFamily="18" charset="0"/>
              </a:rPr>
              <a:t>Ed Welch, Audit Manager</a:t>
            </a:r>
          </a:p>
          <a:p>
            <a:pPr algn="ctr">
              <a:spcAft>
                <a:spcPts val="0"/>
              </a:spcAft>
            </a:pPr>
            <a:r>
              <a:rPr lang="en-US" sz="2400" b="1" dirty="0">
                <a:solidFill>
                  <a:schemeClr val="tx1"/>
                </a:solidFill>
                <a:latin typeface="Footlight MT Light" panose="0204060206030A020304" pitchFamily="18" charset="0"/>
                <a:cs typeface="Times New Roman" panose="02020603050405020304" pitchFamily="18" charset="0"/>
              </a:rPr>
              <a:t>Michelle (Xiao) Chen, Senior Auditor</a:t>
            </a:r>
          </a:p>
        </p:txBody>
      </p:sp>
      <p:pic>
        <p:nvPicPr>
          <p:cNvPr id="4" name="Picture 2" descr="C:\Users\dbsalley\AppData\Local\Microsoft\Windows\Temporary Internet Files\Content.Outlook\2GRG58NI\PPBanner.jpg">
            <a:extLst>
              <a:ext uri="{FF2B5EF4-FFF2-40B4-BE49-F238E27FC236}">
                <a16:creationId xmlns:a16="http://schemas.microsoft.com/office/drawing/2014/main" id="{5C1855AA-64E4-4E1A-8381-42ABC42004B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72200"/>
            <a:ext cx="4800600" cy="4825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5520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FFF00-7DF6-3A73-8633-A439B22DBC1C}"/>
              </a:ext>
            </a:extLst>
          </p:cNvPr>
          <p:cNvSpPr>
            <a:spLocks noGrp="1"/>
          </p:cNvSpPr>
          <p:nvPr>
            <p:ph type="title"/>
          </p:nvPr>
        </p:nvSpPr>
        <p:spPr>
          <a:xfrm>
            <a:off x="1484311" y="685801"/>
            <a:ext cx="10018713" cy="671660"/>
          </a:xfrm>
        </p:spPr>
        <p:txBody>
          <a:bodyPr>
            <a:normAutofit/>
          </a:bodyPr>
          <a:lstStyle/>
          <a:p>
            <a:r>
              <a:rPr lang="en-US" sz="2800" dirty="0"/>
              <a:t>Who We Are</a:t>
            </a:r>
          </a:p>
        </p:txBody>
      </p:sp>
      <p:pic>
        <p:nvPicPr>
          <p:cNvPr id="1026" name="Picture 2" descr="Sailing Cartoon (Loose Sail)">
            <a:extLst>
              <a:ext uri="{FF2B5EF4-FFF2-40B4-BE49-F238E27FC236}">
                <a16:creationId xmlns:a16="http://schemas.microsoft.com/office/drawing/2014/main" id="{B83994CE-D25E-6C68-CB53-64A80E74F4D2}"/>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935771" y="1673749"/>
            <a:ext cx="3355944" cy="406295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The skier funny cartoon Stock Illustration by ©PhotoEstelar #143881351">
            <a:extLst>
              <a:ext uri="{FF2B5EF4-FFF2-40B4-BE49-F238E27FC236}">
                <a16:creationId xmlns:a16="http://schemas.microsoft.com/office/drawing/2014/main" id="{1ECBAEBA-298D-E1B0-B65D-02D4EE9DAF0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46344" y="1673749"/>
            <a:ext cx="3355944" cy="406295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Biker Chicks.">
            <a:extLst>
              <a:ext uri="{FF2B5EF4-FFF2-40B4-BE49-F238E27FC236}">
                <a16:creationId xmlns:a16="http://schemas.microsoft.com/office/drawing/2014/main" id="{497B1FC8-FCA7-9D06-A574-D4189E7E372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02288" y="1673749"/>
            <a:ext cx="4627972" cy="42180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5415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1289E-F7D4-3313-24B9-A639DC043958}"/>
              </a:ext>
            </a:extLst>
          </p:cNvPr>
          <p:cNvSpPr>
            <a:spLocks noGrp="1"/>
          </p:cNvSpPr>
          <p:nvPr>
            <p:ph type="title"/>
          </p:nvPr>
        </p:nvSpPr>
        <p:spPr>
          <a:xfrm>
            <a:off x="1484311" y="685800"/>
            <a:ext cx="10018713" cy="855617"/>
          </a:xfrm>
        </p:spPr>
        <p:txBody>
          <a:bodyPr>
            <a:normAutofit/>
          </a:bodyPr>
          <a:lstStyle/>
          <a:p>
            <a:r>
              <a:rPr lang="en-US" sz="2800" dirty="0"/>
              <a:t>Who We Are</a:t>
            </a:r>
          </a:p>
        </p:txBody>
      </p:sp>
      <p:pic>
        <p:nvPicPr>
          <p:cNvPr id="3090" name="Picture 18" descr="80++ Hilarious Hiking &amp; Camping Memes You Absolutely Have To See">
            <a:extLst>
              <a:ext uri="{FF2B5EF4-FFF2-40B4-BE49-F238E27FC236}">
                <a16:creationId xmlns:a16="http://schemas.microsoft.com/office/drawing/2014/main" id="{9FB51A68-D136-853C-13D5-DB1D5ECFC829}"/>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157979" y="1781666"/>
            <a:ext cx="6391374" cy="43905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7200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8745D-34F5-BA78-1732-8B8820B654E5}"/>
              </a:ext>
            </a:extLst>
          </p:cNvPr>
          <p:cNvSpPr>
            <a:spLocks noGrp="1"/>
          </p:cNvSpPr>
          <p:nvPr>
            <p:ph type="title"/>
          </p:nvPr>
        </p:nvSpPr>
        <p:spPr>
          <a:xfrm>
            <a:off x="1484311" y="685800"/>
            <a:ext cx="10018713" cy="775355"/>
          </a:xfrm>
        </p:spPr>
        <p:txBody>
          <a:bodyPr>
            <a:normAutofit/>
          </a:bodyPr>
          <a:lstStyle/>
          <a:p>
            <a:r>
              <a:rPr lang="en-US" sz="2800" dirty="0"/>
              <a:t>Favorite Pets</a:t>
            </a:r>
          </a:p>
        </p:txBody>
      </p:sp>
      <p:pic>
        <p:nvPicPr>
          <p:cNvPr id="2050" name="Picture 2" descr="Funny Pictures of Dogs Taken at the Perfect Time">
            <a:extLst>
              <a:ext uri="{FF2B5EF4-FFF2-40B4-BE49-F238E27FC236}">
                <a16:creationId xmlns:a16="http://schemas.microsoft.com/office/drawing/2014/main" id="{76B4E5F8-D61A-1F07-CD4D-3428E4B960CE}"/>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716437" y="1368312"/>
            <a:ext cx="4204355" cy="4202929"/>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a:extLst>
              <a:ext uri="{FF2B5EF4-FFF2-40B4-BE49-F238E27FC236}">
                <a16:creationId xmlns:a16="http://schemas.microsoft.com/office/drawing/2014/main" id="{713B6CD6-BBB1-34F8-3E11-41B14DDF418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20792" y="1368313"/>
            <a:ext cx="3556457" cy="4202928"/>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Border collie meme | Collie, Border collie humor, Border collie">
            <a:extLst>
              <a:ext uri="{FF2B5EF4-FFF2-40B4-BE49-F238E27FC236}">
                <a16:creationId xmlns:a16="http://schemas.microsoft.com/office/drawing/2014/main" id="{085244D1-36ED-D1A8-2F7A-4116E5FD42D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477249" y="1368312"/>
            <a:ext cx="3662725" cy="42029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3738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1DE7A-3E54-DBE0-76A7-C2CFEA4F4FF2}"/>
              </a:ext>
            </a:extLst>
          </p:cNvPr>
          <p:cNvSpPr>
            <a:spLocks noGrp="1"/>
          </p:cNvSpPr>
          <p:nvPr>
            <p:ph type="title"/>
          </p:nvPr>
        </p:nvSpPr>
        <p:spPr>
          <a:xfrm>
            <a:off x="1484311" y="84842"/>
            <a:ext cx="10018713" cy="1074656"/>
          </a:xfrm>
        </p:spPr>
        <p:txBody>
          <a:bodyPr>
            <a:normAutofit/>
          </a:bodyPr>
          <a:lstStyle/>
          <a:p>
            <a:r>
              <a:rPr lang="en-US" sz="2800" dirty="0">
                <a:solidFill>
                  <a:schemeClr val="tx2"/>
                </a:solidFill>
              </a:rPr>
              <a:t>Auditors-They Are Coming to Get You, or Are They?</a:t>
            </a:r>
            <a:endParaRPr lang="en-US" sz="2800" dirty="0"/>
          </a:p>
        </p:txBody>
      </p:sp>
      <p:sp>
        <p:nvSpPr>
          <p:cNvPr id="4" name="Content Placeholder 3">
            <a:extLst>
              <a:ext uri="{FF2B5EF4-FFF2-40B4-BE49-F238E27FC236}">
                <a16:creationId xmlns:a16="http://schemas.microsoft.com/office/drawing/2014/main" id="{F8514B3A-FAB9-0625-C951-F5FD7CA9E396}"/>
              </a:ext>
            </a:extLst>
          </p:cNvPr>
          <p:cNvSpPr>
            <a:spLocks noGrp="1"/>
          </p:cNvSpPr>
          <p:nvPr>
            <p:ph idx="1"/>
          </p:nvPr>
        </p:nvSpPr>
        <p:spPr>
          <a:xfrm>
            <a:off x="1484310" y="980388"/>
            <a:ext cx="10018713" cy="5054652"/>
          </a:xfrm>
        </p:spPr>
        <p:txBody>
          <a:bodyPr>
            <a:normAutofit fontScale="92500" lnSpcReduction="20000"/>
          </a:bodyPr>
          <a:lstStyle/>
          <a:p>
            <a:pPr marL="0" indent="0">
              <a:buNone/>
            </a:pPr>
            <a:endParaRPr lang="en-US" sz="2200" dirty="0">
              <a:solidFill>
                <a:srgbClr val="0070C0"/>
              </a:solidFill>
            </a:endParaRPr>
          </a:p>
          <a:p>
            <a:pPr marL="0" indent="0">
              <a:buNone/>
            </a:pPr>
            <a:r>
              <a:rPr lang="en-US" sz="2200" dirty="0">
                <a:solidFill>
                  <a:srgbClr val="0070C0"/>
                </a:solidFill>
              </a:rPr>
              <a:t>What We Test For</a:t>
            </a:r>
          </a:p>
          <a:p>
            <a:pPr marL="342900" indent="-342900">
              <a:buFont typeface="Wingdings" panose="05000000000000000000" pitchFamily="2" charset="2"/>
              <a:buChar char="Ø"/>
            </a:pPr>
            <a:r>
              <a:rPr lang="en-US" dirty="0"/>
              <a:t>Using approved written plans, Audit and Certification tests the adequacy of the governmental body’s internal controls in order to ensure compliance with the requirements of this code and the ensuing regulations (11-35-1230)</a:t>
            </a:r>
          </a:p>
          <a:p>
            <a:pPr marL="0" indent="0">
              <a:buNone/>
            </a:pPr>
            <a:r>
              <a:rPr lang="en-US" sz="2200" dirty="0">
                <a:solidFill>
                  <a:srgbClr val="0070C0"/>
                </a:solidFill>
              </a:rPr>
              <a:t>What We Ask For</a:t>
            </a:r>
          </a:p>
          <a:p>
            <a:pPr>
              <a:buFont typeface="Wingdings" panose="05000000000000000000" pitchFamily="2" charset="2"/>
              <a:buChar char="Ø"/>
            </a:pPr>
            <a:r>
              <a:rPr lang="en-US" dirty="0"/>
              <a:t>Listing of all authorized personnel to procure construction contracts and certification levels</a:t>
            </a:r>
          </a:p>
          <a:p>
            <a:pPr>
              <a:buFont typeface="Wingdings" panose="05000000000000000000" pitchFamily="2" charset="2"/>
              <a:buChar char="Ø"/>
            </a:pPr>
            <a:r>
              <a:rPr lang="en-US" dirty="0"/>
              <a:t>Listing of Construction Projects during the audit period to include project type,  project numbers, and project amounts. This should include ALL projects; minor construction projects (less than $100k), major construction projects (greater than $100k), Architect/Engineer (A/E) and related professional services, Indefinite Quantity Contracts (IDQs), and Task Order Contracts (TOCs), emergencies, and sole sources</a:t>
            </a:r>
          </a:p>
          <a:p>
            <a:pPr>
              <a:buFont typeface="Wingdings" panose="05000000000000000000" pitchFamily="2" charset="2"/>
              <a:buChar char="Ø"/>
            </a:pPr>
            <a:r>
              <a:rPr lang="en-US" dirty="0"/>
              <a:t>Internal Policies and Procedures</a:t>
            </a:r>
          </a:p>
          <a:p>
            <a:pPr marL="0" indent="0">
              <a:buNone/>
            </a:pPr>
            <a:endParaRPr lang="en-US" dirty="0"/>
          </a:p>
        </p:txBody>
      </p:sp>
    </p:spTree>
    <p:extLst>
      <p:ext uri="{BB962C8B-B14F-4D97-AF65-F5344CB8AC3E}">
        <p14:creationId xmlns:p14="http://schemas.microsoft.com/office/powerpoint/2010/main" val="2171931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0B1F3-51FF-4AE7-85B7-9D0652FDC5A2}"/>
              </a:ext>
            </a:extLst>
          </p:cNvPr>
          <p:cNvSpPr>
            <a:spLocks noGrp="1"/>
          </p:cNvSpPr>
          <p:nvPr>
            <p:ph type="ctrTitle"/>
          </p:nvPr>
        </p:nvSpPr>
        <p:spPr>
          <a:xfrm>
            <a:off x="1994263" y="203279"/>
            <a:ext cx="7922094" cy="509785"/>
          </a:xfrm>
        </p:spPr>
        <p:txBody>
          <a:bodyPr>
            <a:noAutofit/>
          </a:bodyPr>
          <a:lstStyle/>
          <a:p>
            <a:pPr algn="ctr"/>
            <a:br>
              <a:rPr lang="en-US" sz="4400" b="1" u="sng" dirty="0">
                <a:solidFill>
                  <a:schemeClr val="accent1"/>
                </a:solidFill>
                <a:latin typeface="Castellar" panose="020A0402060406010301" pitchFamily="18" charset="0"/>
              </a:rPr>
            </a:br>
            <a:r>
              <a:rPr lang="en-US" sz="2800" dirty="0">
                <a:solidFill>
                  <a:schemeClr val="tx2"/>
                </a:solidFill>
              </a:rPr>
              <a:t>Auditors-They Are Coming to Get You, or Are They?</a:t>
            </a:r>
            <a:endParaRPr lang="en-US" sz="2800" b="1" u="sng" dirty="0">
              <a:solidFill>
                <a:schemeClr val="tx2"/>
              </a:solidFill>
            </a:endParaRPr>
          </a:p>
        </p:txBody>
      </p:sp>
      <p:sp>
        <p:nvSpPr>
          <p:cNvPr id="3" name="Subtitle 2">
            <a:extLst>
              <a:ext uri="{FF2B5EF4-FFF2-40B4-BE49-F238E27FC236}">
                <a16:creationId xmlns:a16="http://schemas.microsoft.com/office/drawing/2014/main" id="{A6AC54FB-7023-403B-9E0E-3E57DE298310}"/>
              </a:ext>
            </a:extLst>
          </p:cNvPr>
          <p:cNvSpPr>
            <a:spLocks noGrp="1"/>
          </p:cNvSpPr>
          <p:nvPr>
            <p:ph type="subTitle" idx="1"/>
          </p:nvPr>
        </p:nvSpPr>
        <p:spPr>
          <a:xfrm>
            <a:off x="1776549" y="813732"/>
            <a:ext cx="8264095" cy="5081041"/>
          </a:xfrm>
        </p:spPr>
        <p:txBody>
          <a:bodyPr>
            <a:normAutofit/>
          </a:bodyPr>
          <a:lstStyle/>
          <a:p>
            <a:endParaRPr lang="en-US" dirty="0"/>
          </a:p>
          <a:p>
            <a:pPr algn="l"/>
            <a:r>
              <a:rPr lang="en-US" sz="2000" dirty="0">
                <a:solidFill>
                  <a:srgbClr val="0070C0"/>
                </a:solidFill>
              </a:rPr>
              <a:t>How We Test For Compliance With the Procurement Code</a:t>
            </a:r>
          </a:p>
          <a:p>
            <a:pPr marL="342900" indent="-342900" algn="l">
              <a:buFont typeface="Wingdings" panose="05000000000000000000" pitchFamily="2" charset="2"/>
              <a:buChar char="Ø"/>
            </a:pPr>
            <a:r>
              <a:rPr lang="en-US" dirty="0"/>
              <a:t>We pick a sample from the construction project list.  The sample size can vary according to the number and dollar amounts of total construction projects, certification levels, and assessed risks</a:t>
            </a:r>
          </a:p>
          <a:p>
            <a:pPr marL="342900" indent="-342900" algn="l">
              <a:buFont typeface="Wingdings" panose="05000000000000000000" pitchFamily="2" charset="2"/>
              <a:buChar char="Ø"/>
            </a:pPr>
            <a:r>
              <a:rPr lang="en-US" dirty="0"/>
              <a:t>We request documents depending on the construction type or project delivery method.  Documents must be appropriately approved (signature of authority) and dated.</a:t>
            </a:r>
          </a:p>
        </p:txBody>
      </p:sp>
      <p:pic>
        <p:nvPicPr>
          <p:cNvPr id="4" name="Picture 2" descr="C:\Users\dbsalley\AppData\Local\Microsoft\Windows\Temporary Internet Files\Content.Outlook\2GRG58NI\PPBanner.jpg">
            <a:extLst>
              <a:ext uri="{FF2B5EF4-FFF2-40B4-BE49-F238E27FC236}">
                <a16:creationId xmlns:a16="http://schemas.microsoft.com/office/drawing/2014/main" id="{A144290E-4191-4F0C-BBFE-BC8D58F3F4B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6172200"/>
            <a:ext cx="4800600" cy="4825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22538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B4D61-D339-4110-B0E7-6EC211053EC0}"/>
              </a:ext>
            </a:extLst>
          </p:cNvPr>
          <p:cNvSpPr>
            <a:spLocks noGrp="1"/>
          </p:cNvSpPr>
          <p:nvPr>
            <p:ph type="title"/>
          </p:nvPr>
        </p:nvSpPr>
        <p:spPr>
          <a:xfrm>
            <a:off x="1410788" y="203278"/>
            <a:ext cx="9840685" cy="1105890"/>
          </a:xfrm>
        </p:spPr>
        <p:txBody>
          <a:bodyPr>
            <a:noAutofit/>
          </a:bodyPr>
          <a:lstStyle/>
          <a:p>
            <a:pPr algn="ctr"/>
            <a:r>
              <a:rPr lang="en-US" sz="2800" dirty="0">
                <a:solidFill>
                  <a:schemeClr val="tx2"/>
                </a:solidFill>
              </a:rPr>
              <a:t>Auditors-They Are Coming to Get You, or Are They?</a:t>
            </a:r>
            <a:endParaRPr lang="en-US" sz="2800" b="1" u="sng" dirty="0">
              <a:solidFill>
                <a:schemeClr val="tx2"/>
              </a:solidFill>
              <a:latin typeface="Castellar" panose="020A0402060406010301" pitchFamily="18" charset="0"/>
            </a:endParaRPr>
          </a:p>
        </p:txBody>
      </p:sp>
      <p:sp>
        <p:nvSpPr>
          <p:cNvPr id="3" name="Text Placeholder 2">
            <a:extLst>
              <a:ext uri="{FF2B5EF4-FFF2-40B4-BE49-F238E27FC236}">
                <a16:creationId xmlns:a16="http://schemas.microsoft.com/office/drawing/2014/main" id="{49155D73-03F7-4D95-A23E-566EEC3D84D3}"/>
              </a:ext>
            </a:extLst>
          </p:cNvPr>
          <p:cNvSpPr>
            <a:spLocks noGrp="1"/>
          </p:cNvSpPr>
          <p:nvPr>
            <p:ph type="body" idx="1"/>
          </p:nvPr>
        </p:nvSpPr>
        <p:spPr>
          <a:xfrm>
            <a:off x="1245325" y="1120850"/>
            <a:ext cx="10305367" cy="4879356"/>
          </a:xfrm>
        </p:spPr>
        <p:txBody>
          <a:bodyPr>
            <a:normAutofit/>
          </a:bodyPr>
          <a:lstStyle/>
          <a:p>
            <a:pPr algn="l"/>
            <a:endParaRPr lang="en-US" dirty="0">
              <a:solidFill>
                <a:srgbClr val="0070C0"/>
              </a:solidFill>
            </a:endParaRPr>
          </a:p>
          <a:p>
            <a:pPr algn="l"/>
            <a:endParaRPr lang="en-US" dirty="0">
              <a:solidFill>
                <a:srgbClr val="0070C0"/>
              </a:solidFill>
            </a:endParaRPr>
          </a:p>
          <a:p>
            <a:pPr algn="l"/>
            <a:r>
              <a:rPr lang="en-US" dirty="0">
                <a:solidFill>
                  <a:srgbClr val="0070C0"/>
                </a:solidFill>
              </a:rPr>
              <a:t>Documents Requested for Minor Construction Projects (greater than $10k but less than $100k)</a:t>
            </a:r>
          </a:p>
          <a:p>
            <a:pPr marL="342900" indent="-342900" algn="l">
              <a:buFont typeface="Wingdings" panose="05000000000000000000" pitchFamily="2" charset="2"/>
              <a:buChar char="Ø"/>
            </a:pPr>
            <a:r>
              <a:rPr lang="en-US" dirty="0">
                <a:solidFill>
                  <a:schemeClr val="tx2"/>
                </a:solidFill>
              </a:rPr>
              <a:t>Purchase Requisition</a:t>
            </a:r>
          </a:p>
          <a:p>
            <a:pPr algn="l"/>
            <a:r>
              <a:rPr lang="en-US" dirty="0"/>
              <a:t>11-35-1550 </a:t>
            </a:r>
            <a:endParaRPr lang="en-US" dirty="0">
              <a:solidFill>
                <a:schemeClr val="tx2"/>
              </a:solidFill>
            </a:endParaRPr>
          </a:p>
          <a:p>
            <a:pPr marL="342900" indent="-342900" algn="l">
              <a:buFont typeface="Wingdings" panose="05000000000000000000" pitchFamily="2" charset="2"/>
              <a:buChar char="Ø"/>
            </a:pPr>
            <a:r>
              <a:rPr lang="en-US" dirty="0">
                <a:solidFill>
                  <a:schemeClr val="tx2"/>
                </a:solidFill>
              </a:rPr>
              <a:t>At least three responsive and responsible bids, or an advertisement in SCBO </a:t>
            </a:r>
            <a:r>
              <a:rPr lang="en-US" dirty="0"/>
              <a:t>( SE  311)</a:t>
            </a:r>
          </a:p>
          <a:p>
            <a:pPr algn="l"/>
            <a:r>
              <a:rPr lang="en-US" dirty="0">
                <a:solidFill>
                  <a:schemeClr val="tx2"/>
                </a:solidFill>
              </a:rPr>
              <a:t>11-35-3030</a:t>
            </a:r>
          </a:p>
          <a:p>
            <a:pPr marL="342900" indent="-342900" algn="l">
              <a:buFont typeface="Wingdings" panose="05000000000000000000" pitchFamily="2" charset="2"/>
              <a:buChar char="Ø"/>
            </a:pPr>
            <a:r>
              <a:rPr lang="en-US" dirty="0">
                <a:solidFill>
                  <a:schemeClr val="tx2"/>
                </a:solidFill>
              </a:rPr>
              <a:t>Payment and performance bonds, if greater than $50k</a:t>
            </a:r>
          </a:p>
          <a:p>
            <a:pPr marL="342900" indent="-342900" algn="l">
              <a:buFont typeface="Wingdings" panose="05000000000000000000" pitchFamily="2" charset="2"/>
              <a:buChar char="Ø"/>
            </a:pPr>
            <a:r>
              <a:rPr lang="en-US" dirty="0">
                <a:solidFill>
                  <a:schemeClr val="tx2"/>
                </a:solidFill>
              </a:rPr>
              <a:t>Notice of Award to the lowest bidder (SE 375)</a:t>
            </a:r>
            <a:endParaRPr lang="en-US" dirty="0"/>
          </a:p>
          <a:p>
            <a:pPr algn="l"/>
            <a:endParaRPr lang="en-US" dirty="0">
              <a:solidFill>
                <a:schemeClr val="tx2"/>
              </a:solidFill>
            </a:endParaRPr>
          </a:p>
          <a:p>
            <a:pPr algn="l"/>
            <a:endParaRPr lang="en-US" dirty="0">
              <a:solidFill>
                <a:schemeClr val="tx2"/>
              </a:solidFill>
            </a:endParaRPr>
          </a:p>
          <a:p>
            <a:pPr algn="l"/>
            <a:endParaRPr lang="en-US" dirty="0">
              <a:solidFill>
                <a:schemeClr val="tx2"/>
              </a:solidFill>
            </a:endParaRPr>
          </a:p>
          <a:p>
            <a:pPr marL="342900" indent="-342900" algn="l">
              <a:buFont typeface="Wingdings" panose="05000000000000000000" pitchFamily="2" charset="2"/>
              <a:buChar char="Ø"/>
            </a:pPr>
            <a:endParaRPr lang="en-US" dirty="0">
              <a:solidFill>
                <a:schemeClr val="tx2"/>
              </a:solidFill>
            </a:endParaRPr>
          </a:p>
          <a:p>
            <a:pPr algn="l"/>
            <a:endParaRPr lang="en-US" dirty="0">
              <a:solidFill>
                <a:schemeClr val="tx2"/>
              </a:solidFill>
            </a:endParaRPr>
          </a:p>
        </p:txBody>
      </p:sp>
      <p:pic>
        <p:nvPicPr>
          <p:cNvPr id="4" name="Picture 2" descr="C:\Users\dbsalley\AppData\Local\Microsoft\Windows\Temporary Internet Files\Content.Outlook\2GRG58NI\PPBanner.jpg">
            <a:extLst>
              <a:ext uri="{FF2B5EF4-FFF2-40B4-BE49-F238E27FC236}">
                <a16:creationId xmlns:a16="http://schemas.microsoft.com/office/drawing/2014/main" id="{D7632089-BDD8-4113-8B83-0849E7DFF0B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6172200"/>
            <a:ext cx="4800600" cy="4825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844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arn(inVertical)">
                                      <p:cBhvr>
                                        <p:cTn id="7" dur="500"/>
                                        <p:tgtEl>
                                          <p:spTgt spid="3">
                                            <p:txEl>
                                              <p:pRg st="3" end="3"/>
                                            </p:txEl>
                                          </p:spTgt>
                                        </p:tgtEl>
                                      </p:cBhvr>
                                    </p:animEffect>
                                  </p:childTnLst>
                                </p:cTn>
                              </p:par>
                            </p:childTnLst>
                          </p:cTn>
                        </p:par>
                        <p:par>
                          <p:cTn id="8" fill="hold">
                            <p:stCondLst>
                              <p:cond delay="500"/>
                            </p:stCondLst>
                            <p:childTnLst>
                              <p:par>
                                <p:cTn id="9" presetID="16" presetClass="entr" presetSubtype="21" fill="hold" nodeType="after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Effect transition="in" filter="barn(inVertical)">
                                      <p:cBhvr>
                                        <p:cTn id="11" dur="500"/>
                                        <p:tgtEl>
                                          <p:spTgt spid="3">
                                            <p:txEl>
                                              <p:pRg st="4" end="4"/>
                                            </p:txEl>
                                          </p:spTgt>
                                        </p:tgtEl>
                                      </p:cBhvr>
                                    </p:animEffect>
                                  </p:childTnLst>
                                </p:cTn>
                              </p:par>
                            </p:childTnLst>
                          </p:cTn>
                        </p:par>
                        <p:par>
                          <p:cTn id="12" fill="hold">
                            <p:stCondLst>
                              <p:cond delay="1000"/>
                            </p:stCondLst>
                            <p:childTnLst>
                              <p:par>
                                <p:cTn id="13" presetID="16" presetClass="entr" presetSubtype="21"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childTnLst>
                          </p:cTn>
                        </p:par>
                        <p:par>
                          <p:cTn id="16" fill="hold">
                            <p:stCondLst>
                              <p:cond delay="1500"/>
                            </p:stCondLst>
                            <p:childTnLst>
                              <p:par>
                                <p:cTn id="17" presetID="16" presetClass="entr" presetSubtype="21" fill="hold" nodeType="after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barn(inVertical)">
                                      <p:cBhvr>
                                        <p:cTn id="19" dur="500"/>
                                        <p:tgtEl>
                                          <p:spTgt spid="3">
                                            <p:txEl>
                                              <p:pRg st="5" end="5"/>
                                            </p:txEl>
                                          </p:spTgt>
                                        </p:tgtEl>
                                      </p:cBhvr>
                                    </p:animEffect>
                                  </p:childTnLst>
                                </p:cTn>
                              </p:par>
                            </p:childTnLst>
                          </p:cTn>
                        </p:par>
                        <p:par>
                          <p:cTn id="20" fill="hold">
                            <p:stCondLst>
                              <p:cond delay="2000"/>
                            </p:stCondLst>
                            <p:childTnLst>
                              <p:par>
                                <p:cTn id="21" presetID="16" presetClass="entr" presetSubtype="21" fill="hold" nodeType="after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barn(inVertical)">
                                      <p:cBhvr>
                                        <p:cTn id="23" dur="500"/>
                                        <p:tgtEl>
                                          <p:spTgt spid="3">
                                            <p:txEl>
                                              <p:pRg st="6" end="6"/>
                                            </p:txEl>
                                          </p:spTgt>
                                        </p:tgtEl>
                                      </p:cBhvr>
                                    </p:animEffect>
                                  </p:childTnLst>
                                </p:cTn>
                              </p:par>
                            </p:childTnLst>
                          </p:cTn>
                        </p:par>
                        <p:par>
                          <p:cTn id="24" fill="hold">
                            <p:stCondLst>
                              <p:cond delay="2500"/>
                            </p:stCondLst>
                            <p:childTnLst>
                              <p:par>
                                <p:cTn id="25" presetID="16" presetClass="entr" presetSubtype="21" fill="hold" nodeType="after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barn(inVertical)">
                                      <p:cBhvr>
                                        <p:cTn id="27" dur="500"/>
                                        <p:tgtEl>
                                          <p:spTgt spid="3">
                                            <p:txEl>
                                              <p:pRg st="7" end="7"/>
                                            </p:txEl>
                                          </p:spTgt>
                                        </p:tgtEl>
                                      </p:cBhvr>
                                    </p:animEffect>
                                  </p:childTnLst>
                                </p:cTn>
                              </p:par>
                            </p:childTnLst>
                          </p:cTn>
                        </p:par>
                        <p:par>
                          <p:cTn id="28" fill="hold">
                            <p:stCondLst>
                              <p:cond delay="3000"/>
                            </p:stCondLst>
                            <p:childTnLst>
                              <p:par>
                                <p:cTn id="29" presetID="16" presetClass="entr" presetSubtype="21" fill="hold" nodeType="after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barn(inVertical)">
                                      <p:cBhvr>
                                        <p:cTn id="3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B4D61-D339-4110-B0E7-6EC211053EC0}"/>
              </a:ext>
            </a:extLst>
          </p:cNvPr>
          <p:cNvSpPr>
            <a:spLocks noGrp="1"/>
          </p:cNvSpPr>
          <p:nvPr>
            <p:ph type="title"/>
          </p:nvPr>
        </p:nvSpPr>
        <p:spPr>
          <a:xfrm>
            <a:off x="1402080" y="203278"/>
            <a:ext cx="8682445" cy="624036"/>
          </a:xfrm>
        </p:spPr>
        <p:txBody>
          <a:bodyPr>
            <a:noAutofit/>
          </a:bodyPr>
          <a:lstStyle/>
          <a:p>
            <a:pPr algn="ctr"/>
            <a:r>
              <a:rPr lang="en-US" sz="2800" dirty="0">
                <a:solidFill>
                  <a:schemeClr val="tx2"/>
                </a:solidFill>
              </a:rPr>
              <a:t>Auditors-They Are Coming to Get You, or Are They?</a:t>
            </a:r>
            <a:endParaRPr lang="en-US" sz="2800" b="1" u="sng" dirty="0">
              <a:solidFill>
                <a:schemeClr val="tx2"/>
              </a:solidFill>
              <a:latin typeface="Castellar" panose="020A0402060406010301" pitchFamily="18" charset="0"/>
            </a:endParaRPr>
          </a:p>
        </p:txBody>
      </p:sp>
      <p:sp>
        <p:nvSpPr>
          <p:cNvPr id="3" name="Text Placeholder 2">
            <a:extLst>
              <a:ext uri="{FF2B5EF4-FFF2-40B4-BE49-F238E27FC236}">
                <a16:creationId xmlns:a16="http://schemas.microsoft.com/office/drawing/2014/main" id="{49155D73-03F7-4D95-A23E-566EEC3D84D3}"/>
              </a:ext>
            </a:extLst>
          </p:cNvPr>
          <p:cNvSpPr>
            <a:spLocks noGrp="1"/>
          </p:cNvSpPr>
          <p:nvPr>
            <p:ph type="body" idx="1"/>
          </p:nvPr>
        </p:nvSpPr>
        <p:spPr>
          <a:xfrm>
            <a:off x="1227909" y="1027610"/>
            <a:ext cx="10398033" cy="5068389"/>
          </a:xfrm>
        </p:spPr>
        <p:txBody>
          <a:bodyPr>
            <a:normAutofit fontScale="70000" lnSpcReduction="20000"/>
          </a:bodyPr>
          <a:lstStyle/>
          <a:p>
            <a:pPr algn="just"/>
            <a:endParaRPr lang="en-US" dirty="0">
              <a:solidFill>
                <a:srgbClr val="0070C0"/>
              </a:solidFill>
            </a:endParaRPr>
          </a:p>
          <a:p>
            <a:pPr algn="just"/>
            <a:endParaRPr lang="en-US" dirty="0">
              <a:solidFill>
                <a:srgbClr val="0070C0"/>
              </a:solidFill>
            </a:endParaRPr>
          </a:p>
          <a:p>
            <a:pPr algn="just"/>
            <a:endParaRPr lang="en-US" sz="2900" dirty="0">
              <a:solidFill>
                <a:srgbClr val="0070C0"/>
              </a:solidFill>
            </a:endParaRPr>
          </a:p>
          <a:p>
            <a:r>
              <a:rPr lang="en-US" sz="2900" dirty="0">
                <a:solidFill>
                  <a:srgbClr val="0070C0"/>
                </a:solidFill>
              </a:rPr>
              <a:t>Documents Needed for Major Construction Projects-greater than $100k (at a minimum)</a:t>
            </a:r>
          </a:p>
          <a:p>
            <a:pPr marL="342900" indent="-342900" algn="just">
              <a:buFont typeface="Wingdings" panose="05000000000000000000" pitchFamily="2" charset="2"/>
              <a:buChar char="Ø"/>
            </a:pPr>
            <a:r>
              <a:rPr lang="en-US" sz="2900" dirty="0"/>
              <a:t>Establishment of a Permanent Improvement Project (A-1) or Agency’s Approval of the Project</a:t>
            </a:r>
          </a:p>
          <a:p>
            <a:pPr marL="342900" indent="-342900" algn="just">
              <a:buFont typeface="Wingdings" panose="05000000000000000000" pitchFamily="2" charset="2"/>
              <a:buChar char="Ø"/>
            </a:pPr>
            <a:r>
              <a:rPr lang="en-US" sz="2900" dirty="0"/>
              <a:t>Written Determination for Project Delivery Method if Other Than Design-Bid-Build (DBB)</a:t>
            </a:r>
          </a:p>
          <a:p>
            <a:pPr marL="342900" indent="-342900" algn="just">
              <a:buFont typeface="Wingdings" panose="05000000000000000000" pitchFamily="2" charset="2"/>
              <a:buChar char="Ø"/>
            </a:pPr>
            <a:r>
              <a:rPr lang="en-US" sz="2900" dirty="0"/>
              <a:t>Advertisement in SCBO</a:t>
            </a:r>
          </a:p>
          <a:p>
            <a:pPr marL="342900" indent="-342900" algn="just">
              <a:buFont typeface="Wingdings" panose="05000000000000000000" pitchFamily="2" charset="2"/>
              <a:buChar char="Ø"/>
            </a:pPr>
            <a:r>
              <a:rPr lang="en-US" sz="2900" dirty="0"/>
              <a:t>Invitation for Construction Services (Ex: DBB-SE 310)</a:t>
            </a:r>
          </a:p>
          <a:p>
            <a:pPr marL="342900" indent="-342900" algn="just">
              <a:buFont typeface="Wingdings" panose="05000000000000000000" pitchFamily="2" charset="2"/>
              <a:buChar char="Ø"/>
            </a:pPr>
            <a:r>
              <a:rPr lang="en-US" sz="2900" dirty="0"/>
              <a:t>Contractor’s Certificate of Insurance</a:t>
            </a:r>
          </a:p>
          <a:p>
            <a:pPr marL="342900" indent="-342900" algn="just">
              <a:buFont typeface="Wingdings" panose="05000000000000000000" pitchFamily="2" charset="2"/>
              <a:buChar char="Ø"/>
            </a:pPr>
            <a:r>
              <a:rPr lang="en-US" sz="2900" dirty="0"/>
              <a:t>Bid Security </a:t>
            </a:r>
          </a:p>
          <a:p>
            <a:pPr marL="342900" indent="-342900" algn="just">
              <a:buFont typeface="Wingdings" panose="05000000000000000000" pitchFamily="2" charset="2"/>
              <a:buChar char="Ø"/>
            </a:pPr>
            <a:r>
              <a:rPr lang="en-US" sz="2900" dirty="0"/>
              <a:t>Payment and Performance Bonds (SE 355/357)</a:t>
            </a:r>
          </a:p>
          <a:p>
            <a:pPr marL="342900" indent="-342900" algn="just">
              <a:buFont typeface="Wingdings" panose="05000000000000000000" pitchFamily="2" charset="2"/>
              <a:buChar char="Ø"/>
            </a:pPr>
            <a:r>
              <a:rPr lang="en-US" sz="2900" dirty="0"/>
              <a:t>Request for Concurrence in Posting Notice of Intent to Award (Ex: DBB-SE 360)</a:t>
            </a:r>
          </a:p>
          <a:p>
            <a:pPr marL="342900" indent="-342900" algn="just">
              <a:buFont typeface="Wingdings" panose="05000000000000000000" pitchFamily="2" charset="2"/>
              <a:buChar char="Ø"/>
            </a:pPr>
            <a:r>
              <a:rPr lang="en-US" sz="2900" dirty="0"/>
              <a:t>Bid Tab</a:t>
            </a:r>
          </a:p>
          <a:p>
            <a:pPr marL="342900" indent="-342900" algn="just">
              <a:buFont typeface="Wingdings" panose="05000000000000000000" pitchFamily="2" charset="2"/>
              <a:buChar char="Ø"/>
            </a:pPr>
            <a:endParaRPr lang="en-US" dirty="0">
              <a:solidFill>
                <a:srgbClr val="0070C0"/>
              </a:solidFill>
            </a:endParaRPr>
          </a:p>
          <a:p>
            <a:pPr algn="just"/>
            <a:endParaRPr lang="en-US" dirty="0">
              <a:solidFill>
                <a:srgbClr val="0070C0"/>
              </a:solidFill>
            </a:endParaRPr>
          </a:p>
          <a:p>
            <a:pPr algn="just"/>
            <a:endParaRPr lang="en-US" dirty="0">
              <a:solidFill>
                <a:srgbClr val="0070C0"/>
              </a:solidFill>
            </a:endParaRPr>
          </a:p>
          <a:p>
            <a:pPr algn="just"/>
            <a:endParaRPr lang="en-US" dirty="0">
              <a:solidFill>
                <a:srgbClr val="0070C0"/>
              </a:solidFill>
            </a:endParaRPr>
          </a:p>
          <a:p>
            <a:pPr algn="just"/>
            <a:endParaRPr lang="en-US" dirty="0">
              <a:solidFill>
                <a:srgbClr val="0070C0"/>
              </a:solidFill>
            </a:endParaRPr>
          </a:p>
          <a:p>
            <a:pPr marL="571500" indent="-571500" algn="just">
              <a:buFont typeface="Wingdings" panose="05000000000000000000" pitchFamily="2" charset="2"/>
              <a:buChar char="Ø"/>
            </a:pPr>
            <a:endParaRPr lang="en-US" dirty="0"/>
          </a:p>
        </p:txBody>
      </p:sp>
      <p:pic>
        <p:nvPicPr>
          <p:cNvPr id="4" name="Picture 2" descr="C:\Users\dbsalley\AppData\Local\Microsoft\Windows\Temporary Internet Files\Content.Outlook\2GRG58NI\PPBanner.jpg">
            <a:extLst>
              <a:ext uri="{FF2B5EF4-FFF2-40B4-BE49-F238E27FC236}">
                <a16:creationId xmlns:a16="http://schemas.microsoft.com/office/drawing/2014/main" id="{D7632089-BDD8-4113-8B83-0849E7DFF0B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6172200"/>
            <a:ext cx="4800600" cy="4825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42004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7" dur="500"/>
                                        <p:tgtEl>
                                          <p:spTgt spid="3">
                                            <p:txEl>
                                              <p:pRg st="3" end="3"/>
                                            </p:txEl>
                                          </p:spTgt>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1" dur="500"/>
                                        <p:tgtEl>
                                          <p:spTgt spid="3">
                                            <p:txEl>
                                              <p:pRg st="4" end="4"/>
                                            </p:txEl>
                                          </p:spTgt>
                                        </p:tgtEl>
                                      </p:cBhvr>
                                    </p:animEffect>
                                  </p:childTnLst>
                                </p:cTn>
                              </p:par>
                            </p:childTnLst>
                          </p:cTn>
                        </p:par>
                        <p:par>
                          <p:cTn id="12" fill="hold">
                            <p:stCondLst>
                              <p:cond delay="1000"/>
                            </p:stCondLst>
                            <p:childTnLst>
                              <p:par>
                                <p:cTn id="13" presetID="14" presetClass="entr" presetSubtype="10" fill="hold" nodeType="after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5" dur="500"/>
                                        <p:tgtEl>
                                          <p:spTgt spid="3">
                                            <p:txEl>
                                              <p:pRg st="5" end="5"/>
                                            </p:txEl>
                                          </p:spTgt>
                                        </p:tgtEl>
                                      </p:cBhvr>
                                    </p:animEffect>
                                  </p:childTnLst>
                                </p:cTn>
                              </p:par>
                            </p:childTnLst>
                          </p:cTn>
                        </p:par>
                        <p:par>
                          <p:cTn id="16" fill="hold">
                            <p:stCondLst>
                              <p:cond delay="1500"/>
                            </p:stCondLst>
                            <p:childTnLst>
                              <p:par>
                                <p:cTn id="17" presetID="14" presetClass="entr" presetSubtype="10" fill="hold" nodeType="after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randombar(horizontal)">
                                      <p:cBhvr>
                                        <p:cTn id="19" dur="500"/>
                                        <p:tgtEl>
                                          <p:spTgt spid="3">
                                            <p:txEl>
                                              <p:pRg st="6" end="6"/>
                                            </p:txEl>
                                          </p:spTgt>
                                        </p:tgtEl>
                                      </p:cBhvr>
                                    </p:animEffect>
                                  </p:childTnLst>
                                </p:cTn>
                              </p:par>
                            </p:childTnLst>
                          </p:cTn>
                        </p:par>
                        <p:par>
                          <p:cTn id="20" fill="hold">
                            <p:stCondLst>
                              <p:cond delay="2000"/>
                            </p:stCondLst>
                            <p:childTnLst>
                              <p:par>
                                <p:cTn id="21" presetID="14" presetClass="entr" presetSubtype="10" fill="hold" nodeType="after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Effect transition="in" filter="randombar(horizontal)">
                                      <p:cBhvr>
                                        <p:cTn id="23" dur="500"/>
                                        <p:tgtEl>
                                          <p:spTgt spid="3">
                                            <p:txEl>
                                              <p:pRg st="8" end="8"/>
                                            </p:txEl>
                                          </p:spTgt>
                                        </p:tgtEl>
                                      </p:cBhvr>
                                    </p:animEffect>
                                  </p:childTnLst>
                                </p:cTn>
                              </p:par>
                            </p:childTnLst>
                          </p:cTn>
                        </p:par>
                        <p:par>
                          <p:cTn id="24" fill="hold">
                            <p:stCondLst>
                              <p:cond delay="2500"/>
                            </p:stCondLst>
                            <p:childTnLst>
                              <p:par>
                                <p:cTn id="25" presetID="14" presetClass="entr" presetSubtype="10" fill="hold" nodeType="after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7" dur="500"/>
                                        <p:tgtEl>
                                          <p:spTgt spid="3">
                                            <p:txEl>
                                              <p:pRg st="7" end="7"/>
                                            </p:txEl>
                                          </p:spTgt>
                                        </p:tgtEl>
                                      </p:cBhvr>
                                    </p:animEffect>
                                  </p:childTnLst>
                                </p:cTn>
                              </p:par>
                            </p:childTnLst>
                          </p:cTn>
                        </p:par>
                        <p:par>
                          <p:cTn id="28" fill="hold">
                            <p:stCondLst>
                              <p:cond delay="3000"/>
                            </p:stCondLst>
                            <p:childTnLst>
                              <p:par>
                                <p:cTn id="29" presetID="14" presetClass="entr" presetSubtype="10" fill="hold" nodeType="after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randombar(horizontal)">
                                      <p:cBhvr>
                                        <p:cTn id="31" dur="500"/>
                                        <p:tgtEl>
                                          <p:spTgt spid="3">
                                            <p:txEl>
                                              <p:pRg st="9" end="9"/>
                                            </p:txEl>
                                          </p:spTgt>
                                        </p:tgtEl>
                                      </p:cBhvr>
                                    </p:animEffect>
                                  </p:childTnLst>
                                </p:cTn>
                              </p:par>
                            </p:childTnLst>
                          </p:cTn>
                        </p:par>
                        <p:par>
                          <p:cTn id="32" fill="hold">
                            <p:stCondLst>
                              <p:cond delay="3500"/>
                            </p:stCondLst>
                            <p:childTnLst>
                              <p:par>
                                <p:cTn id="33" presetID="14" presetClass="entr" presetSubtype="10" fill="hold" nodeType="after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35" dur="500"/>
                                        <p:tgtEl>
                                          <p:spTgt spid="3">
                                            <p:txEl>
                                              <p:pRg st="10" end="10"/>
                                            </p:txEl>
                                          </p:spTgt>
                                        </p:tgtEl>
                                      </p:cBhvr>
                                    </p:animEffect>
                                  </p:childTnLst>
                                </p:cTn>
                              </p:par>
                            </p:childTnLst>
                          </p:cTn>
                        </p:par>
                        <p:par>
                          <p:cTn id="36" fill="hold">
                            <p:stCondLst>
                              <p:cond delay="4000"/>
                            </p:stCondLst>
                            <p:childTnLst>
                              <p:par>
                                <p:cTn id="37" presetID="14" presetClass="entr" presetSubtype="10" fill="hold" nodeType="after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animEffect transition="in" filter="randombar(horizontal)">
                                      <p:cBhvr>
                                        <p:cTn id="39" dur="500"/>
                                        <p:tgtEl>
                                          <p:spTgt spid="3">
                                            <p:txEl>
                                              <p:pRg st="11" end="11"/>
                                            </p:txEl>
                                          </p:spTgt>
                                        </p:tgtEl>
                                      </p:cBhvr>
                                    </p:animEffect>
                                  </p:childTnLst>
                                </p:cTn>
                              </p:par>
                            </p:childTnLst>
                          </p:cTn>
                        </p:par>
                        <p:par>
                          <p:cTn id="40" fill="hold">
                            <p:stCondLst>
                              <p:cond delay="4500"/>
                            </p:stCondLst>
                            <p:childTnLst>
                              <p:par>
                                <p:cTn id="41" presetID="14" presetClass="entr" presetSubtype="10" fill="hold" nodeType="after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animEffect transition="in" filter="randombar(horizontal)">
                                      <p:cBhvr>
                                        <p:cTn id="43"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6410</TotalTime>
  <Words>1638</Words>
  <Application>Microsoft Office PowerPoint</Application>
  <PresentationFormat>Widescreen</PresentationFormat>
  <Paragraphs>180</Paragraphs>
  <Slides>18</Slides>
  <Notes>13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18</vt:i4>
      </vt:variant>
    </vt:vector>
  </HeadingPairs>
  <TitlesOfParts>
    <vt:vector size="29" baseType="lpstr">
      <vt:lpstr>Arial</vt:lpstr>
      <vt:lpstr>Bahnschrift SemiBold Condensed</vt:lpstr>
      <vt:lpstr>Calibri</vt:lpstr>
      <vt:lpstr>Californian FB</vt:lpstr>
      <vt:lpstr>Castellar</vt:lpstr>
      <vt:lpstr>Corbel</vt:lpstr>
      <vt:lpstr>Footlight MT Light</vt:lpstr>
      <vt:lpstr>Times New Roman</vt:lpstr>
      <vt:lpstr>Wingdings</vt:lpstr>
      <vt:lpstr>Wingdings 3</vt:lpstr>
      <vt:lpstr>Parallax</vt:lpstr>
      <vt:lpstr>Auditors-They Are Coming to Get You, or Are They?</vt:lpstr>
      <vt:lpstr>Auditors-They Are Coming to Get You, or Are They?</vt:lpstr>
      <vt:lpstr>Who We Are</vt:lpstr>
      <vt:lpstr>Who We Are</vt:lpstr>
      <vt:lpstr>Favorite Pets</vt:lpstr>
      <vt:lpstr>Auditors-They Are Coming to Get You, or Are They?</vt:lpstr>
      <vt:lpstr> Auditors-They Are Coming to Get You, or Are They?</vt:lpstr>
      <vt:lpstr>Auditors-They Are Coming to Get You, or Are They?</vt:lpstr>
      <vt:lpstr>Auditors-They Are Coming to Get You, or Are They?</vt:lpstr>
      <vt:lpstr>PowerPoint Presentation</vt:lpstr>
      <vt:lpstr>Auditors-They Are Coming to Get You, or Are They?</vt:lpstr>
      <vt:lpstr>Auditors-They Are Coming to Get You, or Are They?</vt:lpstr>
      <vt:lpstr>Auditors-They Are Coming to Get You, or Are They?</vt:lpstr>
      <vt:lpstr>Auditors-They Are Coming to Get You, or Are They?</vt:lpstr>
      <vt:lpstr>Auditors-They Are Coming to Get You, or Are They?</vt:lpstr>
      <vt:lpstr>Auditors-They Are Coming to Get You, or Are They?</vt:lpstr>
      <vt:lpstr>Auditors-They Are Coming to Get You, or Are They?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 of state engineer(ose)</dc:title>
  <dc:creator>Tracy, Timothy</dc:creator>
  <cp:lastModifiedBy>Ergle, Cherie</cp:lastModifiedBy>
  <cp:revision>99</cp:revision>
  <cp:lastPrinted>2019-10-15T19:58:35Z</cp:lastPrinted>
  <dcterms:created xsi:type="dcterms:W3CDTF">2019-09-10T18:29:12Z</dcterms:created>
  <dcterms:modified xsi:type="dcterms:W3CDTF">2023-10-30T14:27:06Z</dcterms:modified>
</cp:coreProperties>
</file>