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2" r:id="rId3"/>
    <p:sldId id="296" r:id="rId4"/>
    <p:sldId id="297" r:id="rId5"/>
    <p:sldId id="260" r:id="rId6"/>
    <p:sldId id="298" r:id="rId7"/>
    <p:sldId id="261" r:id="rId8"/>
    <p:sldId id="262" r:id="rId9"/>
    <p:sldId id="299" r:id="rId10"/>
    <p:sldId id="293" r:id="rId11"/>
    <p:sldId id="294" r:id="rId12"/>
    <p:sldId id="30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81" d="100"/>
          <a:sy n="81" d="100"/>
        </p:scale>
        <p:origin x="148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E3B9E-B71A-4417-B7F5-3D8CD7FFEEE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90AF5-9850-45D7-8D7E-2EF5EADE0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House Keeping Matters</a:t>
            </a:r>
          </a:p>
          <a:p>
            <a:r>
              <a:rPr lang="en-US" dirty="0"/>
              <a:t>Future Facility Directors Conferences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0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House Keeping Matters</a:t>
            </a:r>
          </a:p>
          <a:p>
            <a:r>
              <a:rPr lang="en-US" dirty="0"/>
              <a:t>Future Facility Directors Conferences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690AF5-9850-45D7-8D7E-2EF5EADE0F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0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‘Public funds’ means any money or property owned by the 14 State or a political subdivision thereof, regardless of form and 15 whether in specie or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handle open and unopened bids/proposals – Dispose of unopened bids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2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AEB-DA85-4818-960B-FBD7BFD67089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97CF-0FC0-4B4D-B007-B9D4395F4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0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E16F-698C-40C0-8D9D-0A025037E907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EF01-5A29-4BEA-B5DB-1914DD2B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5AB9-E638-4D9C-B515-9867734CBD5B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2044-B977-4D82-9F48-5D621D552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50A0E-3017-4582-8E99-73507D18BA5C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71BA-1F99-44D2-82F5-C1C3FD8A8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03FA1-1233-4921-A8F1-545BFC36891E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9928-F0BC-468E-9CEB-25667C0F1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8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BE5-2942-4AC8-87E1-FB5A682735F0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3087-A886-4906-9A5D-19438732E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5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015B-D744-48DD-9411-E7745B204324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229A2-96E3-4B63-B347-4C88CF996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9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0B73-D295-4A56-BBE8-3F5711D4BD01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FB9B-10DD-4C17-87F4-1D0EDB225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2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58EC-D6A1-4A8B-96DC-08E57C851F6C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7DF3A-1ADC-4FA6-89BB-9B614B007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45A96-ACFE-4EBE-815A-C7DA78423D33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68DC8-BF1B-4CCB-99A5-44F240916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F420-89DC-42B6-801E-814FD0343476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A5D7-9087-466A-8F71-047772C82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CF6220-07A9-4698-90D7-035D41DE57A5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5539E5-E3D2-483F-A4AD-45BCE4589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9313"/>
            <a:ext cx="9144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Agency Certification Responsibilities and Obligations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295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John St. C. White, PE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Materials Management Officer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2594-5950-BFB8-8C01-C97A5E0B5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103D8-2D6D-9977-3786-0703EE76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 in Responsible Charge of Code Compliance:</a:t>
            </a:r>
          </a:p>
          <a:p>
            <a:pPr lvl="1"/>
            <a:r>
              <a:rPr lang="en-US" sz="2400" dirty="0"/>
              <a:t>SC licensed Architect with significant experience in building design and construction;</a:t>
            </a:r>
          </a:p>
          <a:p>
            <a:pPr lvl="1"/>
            <a:r>
              <a:rPr lang="en-US" sz="2400" dirty="0"/>
              <a:t>SC licensed Professional Engineer with significant experience in building design and construction;</a:t>
            </a:r>
          </a:p>
          <a:p>
            <a:pPr lvl="1"/>
            <a:r>
              <a:rPr lang="en-US" sz="2400" dirty="0"/>
              <a:t>International Code Council (ICC) Certified Building Official (CBO); or</a:t>
            </a:r>
          </a:p>
          <a:p>
            <a:pPr lvl="1"/>
            <a:r>
              <a:rPr lang="en-US" sz="2400" dirty="0"/>
              <a:t>International Code Council (ICC) Master Code Professional (MCP)</a:t>
            </a:r>
          </a:p>
        </p:txBody>
      </p:sp>
    </p:spTree>
    <p:extLst>
      <p:ext uri="{BB962C8B-B14F-4D97-AF65-F5344CB8AC3E}">
        <p14:creationId xmlns:p14="http://schemas.microsoft.com/office/powerpoint/2010/main" val="326397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110DF-772F-403D-AF59-9CCB23AB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sz="2600" dirty="0"/>
              <a:t>B.	Qualifications of Staff:  Members of the Agency’s building code review staff should possess one or more of the following qualifications as appropriate to the level of certification:</a:t>
            </a:r>
          </a:p>
          <a:p>
            <a:pPr lvl="1"/>
            <a:r>
              <a:rPr lang="en-US" sz="2400" dirty="0"/>
              <a:t>SC licensed Architect or ICC certified CBO or MCP.</a:t>
            </a:r>
          </a:p>
          <a:p>
            <a:pPr lvl="1"/>
            <a:r>
              <a:rPr lang="en-US" sz="2400" dirty="0"/>
              <a:t>SC licensed Professional Civil/Structural Engineer or ICC certified CBO or MCP.</a:t>
            </a:r>
          </a:p>
          <a:p>
            <a:pPr lvl="1"/>
            <a:r>
              <a:rPr lang="en-US" sz="2400" dirty="0"/>
              <a:t>SC licensed Professional Mechanical Engineer or both an ICC certified Mechanical Code Specialist and Plumbing Code Specialist.</a:t>
            </a:r>
          </a:p>
          <a:p>
            <a:pPr lvl="1"/>
            <a:r>
              <a:rPr lang="en-US" sz="2400" dirty="0"/>
              <a:t>SC licensed Professional Electrical Engineer, or ICC certified Electrical Code Specialist.</a:t>
            </a:r>
          </a:p>
        </p:txBody>
      </p:sp>
    </p:spTree>
    <p:extLst>
      <p:ext uri="{BB962C8B-B14F-4D97-AF65-F5344CB8AC3E}">
        <p14:creationId xmlns:p14="http://schemas.microsoft.com/office/powerpoint/2010/main" val="26500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FE95-9297-511C-F615-8099F9B3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7D3AB-C3B6-A69B-AFE1-0B2AE86C9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certification requires an audit of procurement procedures</a:t>
            </a:r>
          </a:p>
          <a:p>
            <a:r>
              <a:rPr lang="en-US" dirty="0"/>
              <a:t>Certification good for 3 yrs. Followed by a new audit </a:t>
            </a:r>
            <a:r>
              <a:rPr lang="en-US"/>
              <a:t>and re-certification</a:t>
            </a:r>
          </a:p>
        </p:txBody>
      </p:sp>
    </p:spTree>
    <p:extLst>
      <p:ext uri="{BB962C8B-B14F-4D97-AF65-F5344CB8AC3E}">
        <p14:creationId xmlns:p14="http://schemas.microsoft.com/office/powerpoint/2010/main" val="143211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>
                <a:solidFill>
                  <a:schemeClr val="tx2"/>
                </a:solidFill>
              </a:rPr>
              <a:t>Two Certifications for the Price of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295400"/>
          </a:xfrm>
        </p:spPr>
        <p:txBody>
          <a:bodyPr rtlCol="0">
            <a:normAutofit fontScale="92500" lnSpcReduction="20000"/>
          </a:bodyPr>
          <a:lstStyle/>
          <a:p>
            <a:pPr marL="571500" indent="-5715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schemeClr val="tx2"/>
                </a:solidFill>
              </a:rPr>
              <a:t>Procurement</a:t>
            </a:r>
          </a:p>
          <a:p>
            <a:pPr marL="571500" indent="-5715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schemeClr val="tx2"/>
                </a:solidFill>
              </a:rPr>
              <a:t>Building Code Official</a:t>
            </a:r>
          </a:p>
        </p:txBody>
      </p:sp>
    </p:spTree>
    <p:extLst>
      <p:ext uri="{BB962C8B-B14F-4D97-AF65-F5344CB8AC3E}">
        <p14:creationId xmlns:p14="http://schemas.microsoft.com/office/powerpoint/2010/main" val="29583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20A9DB-7DD2-F871-7C16-781EA4829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Construction Related Procurement Certification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6BF7A9-BD36-EB5C-FE9A-41984CFCD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206" y="1600200"/>
            <a:ext cx="8229600" cy="4525963"/>
          </a:xfrm>
        </p:spPr>
        <p:txBody>
          <a:bodyPr/>
          <a:lstStyle/>
          <a:p>
            <a:r>
              <a:rPr lang="en-US" sz="2600" dirty="0"/>
              <a:t>Construction – Authorizes procurement of construction contractor services up to limits of certification</a:t>
            </a:r>
          </a:p>
          <a:p>
            <a:pPr lvl="1"/>
            <a:r>
              <a:rPr lang="en-US" sz="2400" dirty="0"/>
              <a:t>Does not apply when using RFP for source selection method</a:t>
            </a:r>
          </a:p>
          <a:p>
            <a:r>
              <a:rPr lang="en-US" sz="2600" dirty="0"/>
              <a:t>Construction Change Order – Authorizes amendments to contracts for construction contractor services up to limits of certification</a:t>
            </a:r>
          </a:p>
          <a:p>
            <a:r>
              <a:rPr lang="en-US" sz="2600" dirty="0"/>
              <a:t>Architect Engineer Amendment - Authorizes amendments to contracts for A/E services up to limits of certification</a:t>
            </a:r>
          </a:p>
        </p:txBody>
      </p:sp>
    </p:spTree>
    <p:extLst>
      <p:ext uri="{BB962C8B-B14F-4D97-AF65-F5344CB8AC3E}">
        <p14:creationId xmlns:p14="http://schemas.microsoft.com/office/powerpoint/2010/main" val="11646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8CDE-28DD-A6B3-62DB-FFC004508E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There is no certification for procurement of A/E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C6075-8F74-63AF-AA6B-970C0770F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8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Responsibilities Under Procurement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Compliance with all requirements of the Consolidated Procurement Code, i.e.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Compliance with the Manual for Planning and Execution of State Permanent Improvements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Preparation of specifications that do not unduly limit competition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Requiring bid bonds on all bids &gt; $100,000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Requiring performance &amp; payment bonds on all construction contracts &gt; $50,000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Placing own advertisements in SCBO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1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53E5-CE42-BEB7-DCEC-7FE5A9873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/>
              <a:t>Responsibilities as Building Official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3EED0-0F56-3CB0-ED25-D417C7EC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dirty="0"/>
              <a:t>Assure plans and specifications comply with all applicable Building Code Requirements</a:t>
            </a:r>
          </a:p>
          <a:p>
            <a:r>
              <a:rPr lang="en-US" sz="2800" dirty="0"/>
              <a:t>Assure compliance with Federal Flood Zone Regulations</a:t>
            </a:r>
          </a:p>
          <a:p>
            <a:pPr lvl="1"/>
            <a:r>
              <a:rPr lang="en-US" sz="2400" dirty="0"/>
              <a:t>Preparation of Flood Zone Permit for construction in a Flood Zone</a:t>
            </a:r>
          </a:p>
          <a:p>
            <a:r>
              <a:rPr lang="en-US" sz="2800" dirty="0"/>
              <a:t>Assure compliance with applicable high performance building laws and regulations</a:t>
            </a:r>
          </a:p>
          <a:p>
            <a:r>
              <a:rPr lang="en-US" sz="2800" dirty="0"/>
              <a:t>Issuance of Building/Construction Permits</a:t>
            </a:r>
          </a:p>
          <a:p>
            <a:r>
              <a:rPr lang="en-US" sz="2800" dirty="0"/>
              <a:t>Provide for Building Code and Special Inspections</a:t>
            </a:r>
          </a:p>
        </p:txBody>
      </p:sp>
    </p:spTree>
    <p:extLst>
      <p:ext uri="{BB962C8B-B14F-4D97-AF65-F5344CB8AC3E}">
        <p14:creationId xmlns:p14="http://schemas.microsoft.com/office/powerpoint/2010/main" val="358173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Responsibilities as Building Official Cont.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</a:rPr>
              <a:t>Review Inspection reports and follow up as necessary to assure compliance with the Building Codes, Plans, &amp; Specifications </a:t>
            </a:r>
          </a:p>
          <a:p>
            <a:r>
              <a:rPr lang="en-US" sz="2800" dirty="0">
                <a:solidFill>
                  <a:schemeClr val="tx2"/>
                </a:solidFill>
              </a:rPr>
              <a:t>Conduct Certificate of Occupancy/Use Inspection</a:t>
            </a:r>
          </a:p>
          <a:p>
            <a:r>
              <a:rPr lang="en-US" sz="2800" dirty="0">
                <a:solidFill>
                  <a:schemeClr val="tx2"/>
                </a:solidFill>
              </a:rPr>
              <a:t>Issuance of Certificate of Occupancy/Use before occupying building</a:t>
            </a:r>
          </a:p>
        </p:txBody>
      </p:sp>
    </p:spTree>
    <p:extLst>
      <p:ext uri="{BB962C8B-B14F-4D97-AF65-F5344CB8AC3E}">
        <p14:creationId xmlns:p14="http://schemas.microsoft.com/office/powerpoint/2010/main" val="15650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tx2"/>
                </a:solidFill>
              </a:rPr>
              <a:t>Obtaining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79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C90C-3F34-5495-07FB-2FFB89D64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99DF9-22D6-DDA0-CFC3-48D177472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Employee in Responsible Charge of Procurement Code compliance:</a:t>
            </a:r>
          </a:p>
          <a:p>
            <a:r>
              <a:rPr lang="en-US" sz="2800" dirty="0"/>
              <a:t>For construction related procurements &gt; $100,000 - significant experience with the use and application of the Consolidated Procurement Code, including Article 9 Provisions</a:t>
            </a:r>
          </a:p>
          <a:p>
            <a:r>
              <a:rPr lang="en-US" sz="2800" dirty="0"/>
              <a:t> For construction related procurements ≤ $100,000, significant experience using small purchasing procedures of the Consolidated Procurement Code </a:t>
            </a:r>
          </a:p>
        </p:txBody>
      </p:sp>
    </p:spTree>
    <p:extLst>
      <p:ext uri="{BB962C8B-B14F-4D97-AF65-F5344CB8AC3E}">
        <p14:creationId xmlns:p14="http://schemas.microsoft.com/office/powerpoint/2010/main" val="2401423368"/>
      </p:ext>
    </p:extLst>
  </p:cSld>
  <p:clrMapOvr>
    <a:masterClrMapping/>
  </p:clrMapOvr>
</p:sld>
</file>

<file path=ppt/theme/theme1.xml><?xml version="1.0" encoding="utf-8"?>
<a:theme xmlns:a="http://schemas.openxmlformats.org/drawingml/2006/main" name="DPS PP template 01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DPS PP Template 010517</Template>
  <TotalTime>1098</TotalTime>
  <Words>558</Words>
  <Application>Microsoft Office PowerPoint</Application>
  <PresentationFormat>On-screen Show (4:3)</PresentationFormat>
  <Paragraphs>61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DPS PP template 010517</vt:lpstr>
      <vt:lpstr>Agency Certification Responsibilities and Obligations</vt:lpstr>
      <vt:lpstr>Two Certifications for the Price of One</vt:lpstr>
      <vt:lpstr>Types of Construction Related Procurement Certification</vt:lpstr>
      <vt:lpstr>There is no certification for procurement of A/E Services</vt:lpstr>
      <vt:lpstr>Responsibilities Under Procurement Certification</vt:lpstr>
      <vt:lpstr>Responsibilities as Building Official</vt:lpstr>
      <vt:lpstr>Responsibilities as Building Official Cont. </vt:lpstr>
      <vt:lpstr>Obtaining Certification</vt:lpstr>
      <vt:lpstr>Staff Qualifications</vt:lpstr>
      <vt:lpstr>Staff Qualifications</vt:lpstr>
      <vt:lpstr>PowerPoint Presentation</vt:lpstr>
      <vt:lpstr>Audit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John</dc:creator>
  <cp:lastModifiedBy>White, John</cp:lastModifiedBy>
  <cp:revision>39</cp:revision>
  <dcterms:created xsi:type="dcterms:W3CDTF">2019-04-26T19:46:36Z</dcterms:created>
  <dcterms:modified xsi:type="dcterms:W3CDTF">2023-10-20T19:30:22Z</dcterms:modified>
</cp:coreProperties>
</file>