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3" r:id="rId3"/>
    <p:sldId id="272" r:id="rId4"/>
    <p:sldId id="300" r:id="rId5"/>
    <p:sldId id="301" r:id="rId6"/>
    <p:sldId id="302" r:id="rId7"/>
    <p:sldId id="303" r:id="rId8"/>
    <p:sldId id="306" r:id="rId9"/>
    <p:sldId id="304" r:id="rId10"/>
    <p:sldId id="307" r:id="rId11"/>
    <p:sldId id="308" r:id="rId12"/>
    <p:sldId id="305" r:id="rId13"/>
    <p:sldId id="281" r:id="rId14"/>
    <p:sldId id="309" r:id="rId15"/>
    <p:sldId id="290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4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67600" y="152399"/>
            <a:ext cx="1524000" cy="65547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7441" y="167254"/>
            <a:ext cx="7162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A9DC6F6-480F-4F20-83D5-D2A375C54351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C3F172-510C-427A-8208-AD363C55B0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127441" y="609600"/>
            <a:ext cx="29191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4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INSTRUCTIONS TO BIDDERS</a:t>
            </a:r>
            <a:endParaRPr lang="en-US" sz="1400" dirty="0"/>
          </a:p>
        </p:txBody>
      </p:sp>
      <p:pic>
        <p:nvPicPr>
          <p:cNvPr id="25602" name="Picture 2" descr="C:\Users\Public\Documents\aia 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427" y="428864"/>
            <a:ext cx="806346" cy="101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3" name="Picture 2" descr="cid:image003.jpg@01D0B269.9CE5A3F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74" y="6096000"/>
            <a:ext cx="1170851" cy="46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7869565" y="1600200"/>
            <a:ext cx="659155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A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7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0</a:t>
            </a:r>
          </a:p>
          <a:p>
            <a:r>
              <a:rPr kumimoji="0" lang="en-US" sz="6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+mn-ea"/>
                <a:cs typeface="Arial" charset="0"/>
              </a:rPr>
              <a:t>1</a:t>
            </a:r>
            <a:endParaRPr lang="en-US" sz="6600" dirty="0">
              <a:latin typeface="Tw Cen MT Condensed Extra Bold" panose="020B0803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52399" y="167255"/>
            <a:ext cx="7137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SCOSE, </a:t>
            </a:r>
            <a:r>
              <a:rPr kumimoji="0" lang="en-US" sz="3600" b="0" i="0" u="none" strike="noStrike" kern="1200" cap="all" spc="20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aia</a:t>
            </a:r>
            <a:r>
              <a:rPr kumimoji="0" lang="en-US" sz="3600" b="0" i="0" u="none" strike="noStrike" kern="120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Arial" charset="0"/>
              </a:rPr>
              <a:t> Document A701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8DA95C-459A-438C-A4E1-25380159CB96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9E863-A9A9-4C39-A267-85EA7C0010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7A9EB-99D2-410E-8137-F433AA4CFFA5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29FE2E9-37F3-49B9-9D49-FAA05F0ED2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8B9AD6-7E8B-446A-910B-160D76394BBD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6FE5-647B-445E-839E-D46247658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D2DD0F-CC22-4141-8A66-9A271F756472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2A1EA47-8E2E-4570-A02C-ACB607BE86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C5766-ADEA-4534-B1CC-CD8F9173D89C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A2E3D-80F8-4744-A014-18B4FC31CD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9D2F3-95EC-4E9B-8B01-610A0DCF8F80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53713-35EA-4326-9AB9-DE45E20256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8087A1-2D6E-451B-99CC-DA7336880435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8220D-AC36-4C49-A6A7-082C9ACAF9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E359D6-681A-4269-AE4E-83DDC84AAB1F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F3797-0C27-460B-AA59-82DFAB5B2B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1BC885-0F23-4ACE-9114-DF8B286C552A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B01389-307C-4744-940F-46C1DBBC2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1738D-91FF-4B36-A976-2F18B38873D6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9301A-A715-4D80-B009-979FB97A4B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128FA2-6E2B-4170-8F12-B8C12E6EA62F}" type="datetimeFigureOut">
              <a:rPr lang="en-US" smtClean="0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F2772A-AE87-4813-902B-08F16E4DAE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verify.llronline.com/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A701 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1196">
            <a:off x="1615159" y="1433957"/>
            <a:ext cx="3588603" cy="464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7121" y="3664803"/>
            <a:ext cx="6540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Calibri"/>
              </a:rPr>
              <a:t>Things you may or may not know about the A701.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kern="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2428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Substitutions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When are substitutions considered?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362200"/>
            <a:ext cx="5562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Substitutions can be requested that meet the appearance and quality of the minimum 3 products shown that may be considered or equal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Requests will not be considered unless they are submitted in writing 10 days prior to the date for receipt of Bids.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If approved the substitutions will be set forth in the addendum 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846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366665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 Security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348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40" y="990601"/>
            <a:ext cx="2951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Addenda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34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17203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Addenda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is the Addenda?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4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1890" y="1143000"/>
            <a:ext cx="17203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Addenda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46618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>
                <a:solidFill>
                  <a:prstClr val="white"/>
                </a:solidFill>
                <a:latin typeface="Calibri"/>
              </a:rPr>
              <a:t>What is 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the Addenda?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69200" y="2286000"/>
            <a:ext cx="5945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Addendums are additional items that are added and incorporated into the Contract Documents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Addendums can be issued no later 5 days prior to the time for receipt of bids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Addendums will be transmitted to all know who have picked up a complete set of bidding documents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addenda become part of the Contract Documents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9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366665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 Security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348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76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237" y="1143000"/>
            <a:ext cx="3443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Preparation of Bids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46618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>
                <a:solidFill>
                  <a:prstClr val="white"/>
                </a:solidFill>
                <a:latin typeface="Calibri"/>
              </a:rPr>
              <a:t>What is 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involved in the preparation of the Bid?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237" y="1143000"/>
            <a:ext cx="3443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Preparation of Bids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46618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>
                <a:solidFill>
                  <a:prstClr val="white"/>
                </a:solidFill>
                <a:latin typeface="Calibri"/>
              </a:rPr>
              <a:t>What is 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involved in the preparation of the Bid?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14918" y="2211885"/>
            <a:ext cx="59002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Bids shall be submitted on the (SE-330)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Type of Bid Bond must be marked (A310)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Addenda received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Amount of base Bid expressed in figures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Possible alternates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Possible unit prices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Listing of Subcontractor License number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Agrees to Contract Time and Liquidated Damages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Contractors License and limits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4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163" y="2366665"/>
            <a:ext cx="1699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Bid Security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010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39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22044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 Security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>
                <a:solidFill>
                  <a:prstClr val="white"/>
                </a:solidFill>
                <a:latin typeface="Calibri"/>
              </a:rPr>
              <a:t>What is 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Bid Security and when do you need it?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22044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 Security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>
                <a:solidFill>
                  <a:prstClr val="white"/>
                </a:solidFill>
                <a:latin typeface="Calibri"/>
              </a:rPr>
              <a:t>What is </a:t>
            </a:r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Bid Security and when do you need it?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209800"/>
            <a:ext cx="6019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Procurement in excess of $50,000.00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bidder’s pledge in the form of a bid bond covering the faithful performance of the contract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bid security shall be in the amount of not less than 5% of the base bid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It shall be provided on AIA Document A310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owner shall maintain the 3 lowest bidders bonds until the contract has been executed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844" y="1443335"/>
            <a:ext cx="1819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Substitutions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70290" y="990600"/>
            <a:ext cx="3296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366665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 Security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348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7477" y="990601"/>
            <a:ext cx="3018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Calibri"/>
              </a:rPr>
              <a:t>Bidding Requirements</a:t>
            </a:r>
            <a:endParaRPr lang="en-US" sz="2400" b="1" kern="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6984" y="1457654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Addenda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163" y="2366665"/>
            <a:ext cx="1699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 Security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71" y="2366665"/>
            <a:ext cx="4545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Modification or Withdrawal of Bid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010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58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66799"/>
            <a:ext cx="6168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Modifications or Withdrawal of Bid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How do you modify or withdrawal a Bid?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3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6168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Modifications or Withdrawal of Bid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71601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How do you modify or withdrawal a Bid?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1905001"/>
            <a:ext cx="6019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At any time before the bid opening a bid can be modified of withdrawn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To withdraw a bid after the bid opening a letter of determination of appropriateness must be written to the State Engineer or agency head for approval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Modifications to correct a mistake are acceptable in limited circumstances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 Mistake in fact is correctable in limited circumstances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 Mistake in judgement is never correctable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Mistake in fact must show substantial loss to the bidder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82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163" y="2366665"/>
            <a:ext cx="1699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 Security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71" y="2366665"/>
            <a:ext cx="4545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6860" y="2828330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FF0000"/>
                </a:solidFill>
              </a:rPr>
              <a:t>Rejection of Bids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068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666" y="1066799"/>
            <a:ext cx="3035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Rejection of Bids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Why do you Reject a Bid?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1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666" y="1066799"/>
            <a:ext cx="3035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Rejection of Bids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676400"/>
            <a:ext cx="75796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Why do you Reject a Bid?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209800"/>
            <a:ext cx="670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The </a:t>
            </a: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Owner has the right to reject any or all Bids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Failure to make Mandatory Pre Bid Conference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Failure to deliver the bid on time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Failure to comply with Bid Security requirements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Failure to bid an Alternate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Failure to list qualified Subcontractors</a:t>
            </a:r>
          </a:p>
          <a:p>
            <a:pPr lvl="0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74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163" y="2366665"/>
            <a:ext cx="1699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 Security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71" y="2366665"/>
            <a:ext cx="4545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6860" y="2828330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bg1"/>
                </a:solidFill>
              </a:rPr>
              <a:t>Rejection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1151" y="3278798"/>
            <a:ext cx="2789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6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902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890" y="1066799"/>
            <a:ext cx="3641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Contractor Licensing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Where do you check Contractor Licensing?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6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890" y="1066799"/>
            <a:ext cx="3641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Contractor Licensing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Where do you check Contractor Licensing?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209800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  <a:hlinkClick r:id="rId2"/>
              </a:rPr>
              <a:t>https://verify.LLRonline.com</a:t>
            </a:r>
            <a:endParaRPr lang="en-US" sz="2400" kern="0" dirty="0" smtClean="0">
              <a:solidFill>
                <a:srgbClr val="00B050"/>
              </a:solidFill>
              <a:latin typeface="Calibri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Contractors and Subcontractors must be licensed at the time of bidding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45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Substitutions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163" y="2366665"/>
            <a:ext cx="1699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 Security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71" y="2366665"/>
            <a:ext cx="4545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6860" y="2828330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bg1"/>
                </a:solidFill>
              </a:rPr>
              <a:t>Rejection of Bids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1151" y="3278798"/>
            <a:ext cx="2789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24200" y="3278797"/>
            <a:ext cx="4208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6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23359" y="1457654"/>
            <a:ext cx="1338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Addenda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61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9453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Bidding Requirements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Bidding Requirements?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799"/>
            <a:ext cx="55244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Calibri"/>
              </a:rPr>
              <a:t>Protest of Solicitation or Award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When can you protest a Solicitation or Award?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1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55244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Calibri"/>
              </a:rPr>
              <a:t>Protest of Solicitation or Award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600201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When can you protest a Solicitation or Award?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2057401"/>
            <a:ext cx="6324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Any bidder who is aggrieved in connection with the solicitation can protest within 15 days of solicitation issue date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srgbClr val="00B050"/>
                </a:solidFill>
                <a:latin typeface="Calibri"/>
              </a:rPr>
              <a:t>Any bidder who is aggrieved in </a:t>
            </a: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connection with the intended award or actual award can protest within 10 days of posting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Protests must be submitted in writing and shall set forth the grounds for the protest as well as the relief requested to the State Engineer</a:t>
            </a:r>
          </a:p>
        </p:txBody>
      </p:sp>
    </p:spTree>
    <p:extLst>
      <p:ext uri="{BB962C8B-B14F-4D97-AF65-F5344CB8AC3E}">
        <p14:creationId xmlns:p14="http://schemas.microsoft.com/office/powerpoint/2010/main" val="381006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39453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Bidding Requirements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makes up the Bidding Requirements?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286000"/>
            <a:ext cx="5638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advertisement (SE-310)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Instructions to bidders (A701)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Bid Form (SE330)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Addenda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Notice of intent to Award (SE370)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60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844" y="1443335"/>
            <a:ext cx="1819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Substitutions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Bidder’s Representations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366665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 Security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3483" y="2828330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6984" y="1457654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Addenda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0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4330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Bidders Representations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27774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does the Bidder Represent?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2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4330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Bidders Representations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27774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What does the Bidder Represent?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2286000"/>
            <a:ext cx="5715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contractor has read and understands the bidding documents including all addenda and possible alternates 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bid is made in compliance with the bidding documents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kern="0" dirty="0" smtClean="0">
                <a:solidFill>
                  <a:srgbClr val="00B050"/>
                </a:solidFill>
                <a:latin typeface="Calibri"/>
              </a:rPr>
              <a:t>The contractor has visited the site and become familiar with the conditions</a:t>
            </a:r>
            <a:endParaRPr lang="en-US" sz="2400" kern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51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196" y="1443335"/>
            <a:ext cx="1870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Substitutions</a:t>
            </a:r>
            <a:endParaRPr lang="en-US" sz="24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44" y="990600"/>
            <a:ext cx="337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Bidder’s Representations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Preparation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366665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Bid Security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5345" y="2366665"/>
            <a:ext cx="4428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Modification or Withdrawal of Bid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78217" y="2828330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Rejection of Bids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94" y="3278798"/>
            <a:ext cx="2743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Contractor Licensing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879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Protest of Solicitation or Award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137" y="990601"/>
            <a:ext cx="2951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alibri"/>
              </a:rPr>
              <a:t>Bidding Requirements</a:t>
            </a:r>
            <a:endParaRPr 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6984" y="1457654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white">
                    <a:tint val="75000"/>
                  </a:prstClr>
                </a:solidFill>
                <a:latin typeface="Calibri"/>
              </a:rPr>
              <a:t>Addenda</a:t>
            </a:r>
            <a:endParaRPr lang="en-US" sz="2400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565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2999"/>
            <a:ext cx="2428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Substitutions</a:t>
            </a:r>
            <a:endParaRPr lang="en-US" sz="32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754236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white"/>
                </a:solidFill>
                <a:latin typeface="Calibri"/>
              </a:rPr>
              <a:t>When are substitutions considered?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2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3179</TotalTime>
  <Words>958</Words>
  <Application>Microsoft Office PowerPoint</Application>
  <PresentationFormat>On-screen Show (4:3)</PresentationFormat>
  <Paragraphs>187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Grid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 Budget and Control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Burdett, Clint</dc:creator>
  <cp:lastModifiedBy>L. Vaughan</cp:lastModifiedBy>
  <cp:revision>80</cp:revision>
  <dcterms:created xsi:type="dcterms:W3CDTF">2017-07-21T12:55:50Z</dcterms:created>
  <dcterms:modified xsi:type="dcterms:W3CDTF">2017-10-31T20:01:45Z</dcterms:modified>
</cp:coreProperties>
</file>