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3" r:id="rId3"/>
    <p:sldId id="272" r:id="rId4"/>
    <p:sldId id="284" r:id="rId5"/>
    <p:sldId id="288" r:id="rId6"/>
    <p:sldId id="285" r:id="rId7"/>
    <p:sldId id="281" r:id="rId8"/>
    <p:sldId id="290" r:id="rId9"/>
    <p:sldId id="289" r:id="rId10"/>
    <p:sldId id="291" r:id="rId11"/>
    <p:sldId id="257" r:id="rId12"/>
    <p:sldId id="283" r:id="rId13"/>
    <p:sldId id="282" r:id="rId14"/>
    <p:sldId id="292" r:id="rId15"/>
    <p:sldId id="258" r:id="rId16"/>
    <p:sldId id="294" r:id="rId17"/>
    <p:sldId id="293" r:id="rId18"/>
    <p:sldId id="295" r:id="rId19"/>
    <p:sldId id="260" r:id="rId20"/>
    <p:sldId id="297" r:id="rId21"/>
    <p:sldId id="296" r:id="rId22"/>
    <p:sldId id="298" r:id="rId23"/>
    <p:sldId id="299" r:id="rId24"/>
    <p:sldId id="301" r:id="rId25"/>
    <p:sldId id="262" r:id="rId26"/>
    <p:sldId id="325" r:id="rId27"/>
    <p:sldId id="317" r:id="rId28"/>
    <p:sldId id="327" r:id="rId29"/>
    <p:sldId id="322" r:id="rId30"/>
    <p:sldId id="326" r:id="rId31"/>
    <p:sldId id="324" r:id="rId32"/>
    <p:sldId id="319" r:id="rId33"/>
    <p:sldId id="323" r:id="rId34"/>
    <p:sldId id="321" r:id="rId35"/>
    <p:sldId id="303" r:id="rId36"/>
    <p:sldId id="320" r:id="rId37"/>
    <p:sldId id="318" r:id="rId38"/>
    <p:sldId id="316" r:id="rId39"/>
    <p:sldId id="313" r:id="rId40"/>
    <p:sldId id="314" r:id="rId41"/>
    <p:sldId id="315" r:id="rId42"/>
    <p:sldId id="312" r:id="rId43"/>
    <p:sldId id="304" r:id="rId44"/>
    <p:sldId id="311" r:id="rId45"/>
    <p:sldId id="309" r:id="rId46"/>
    <p:sldId id="310" r:id="rId47"/>
    <p:sldId id="308" r:id="rId48"/>
    <p:sldId id="306" r:id="rId49"/>
    <p:sldId id="307" r:id="rId50"/>
    <p:sldId id="30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p:scale>
          <a:sx n="66" d="100"/>
          <a:sy n="66" d="100"/>
        </p:scale>
        <p:origin x="-1608"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7467600" y="152399"/>
            <a:ext cx="1524000" cy="6554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441" y="167254"/>
            <a:ext cx="7162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fld id="{FA9DC6F6-480F-4F20-83D5-D2A375C54351}" type="datetimeFigureOut">
              <a:rPr lang="en-US" smtClean="0"/>
              <a:pPr>
                <a:defRPr/>
              </a:pPr>
              <a:t>10/31/2017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13C3F172-510C-427A-8208-AD363C55B064}"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2" name="Rectangle 1"/>
          <p:cNvSpPr/>
          <p:nvPr userDrawn="1"/>
        </p:nvSpPr>
        <p:spPr>
          <a:xfrm>
            <a:off x="127441" y="609600"/>
            <a:ext cx="6349559" cy="307777"/>
          </a:xfrm>
          <a:prstGeom prst="rect">
            <a:avLst/>
          </a:prstGeom>
        </p:spPr>
        <p:txBody>
          <a:bodyPr wrap="none">
            <a:spAutoFit/>
          </a:bodyPr>
          <a:lstStyle/>
          <a:p>
            <a:r>
              <a:rPr kumimoji="0" lang="en-US" sz="1400" b="0" i="0" u="none" strike="noStrike" kern="1200" cap="all" spc="200" normalizeH="0" baseline="0" noProof="0" dirty="0" smtClean="0">
                <a:ln>
                  <a:noFill/>
                </a:ln>
                <a:solidFill>
                  <a:prstClr val="white"/>
                </a:solidFill>
                <a:effectLst/>
                <a:uLnTx/>
                <a:uFillTx/>
                <a:latin typeface="Franklin Gothic Medium"/>
                <a:ea typeface="+mj-ea"/>
                <a:cs typeface="+mj-cs"/>
              </a:rPr>
              <a:t>General conditions of the contract for construction</a:t>
            </a:r>
            <a:endParaRPr lang="en-US" sz="1400" dirty="0"/>
          </a:p>
        </p:txBody>
      </p:sp>
      <p:pic>
        <p:nvPicPr>
          <p:cNvPr id="25602" name="Picture 2" descr="C:\Users\Public\Documents\aia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6427" y="428864"/>
            <a:ext cx="806346" cy="1018936"/>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2" descr="cid:image003.jpg@01D0B269.9CE5A3F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4174" y="6096000"/>
            <a:ext cx="1170851" cy="46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869565" y="1600200"/>
            <a:ext cx="659155" cy="4154984"/>
          </a:xfrm>
          <a:prstGeom prst="rect">
            <a:avLst/>
          </a:prstGeom>
        </p:spPr>
        <p:txBody>
          <a:bodyPr wrap="none">
            <a:spAutoFit/>
          </a:bodyPr>
          <a:lstStyle/>
          <a:p>
            <a:r>
              <a:rPr kumimoji="0" lang="en-US" sz="6600" b="0" i="0" u="none" strike="noStrike" kern="1200" cap="all" spc="200" normalizeH="0" baseline="0" noProof="0" dirty="0" smtClean="0">
                <a:ln>
                  <a:noFill/>
                </a:ln>
                <a:solidFill>
                  <a:prstClr val="white"/>
                </a:solidFill>
                <a:effectLst/>
                <a:uLnTx/>
                <a:uFillTx/>
                <a:latin typeface="Tw Cen MT Condensed Extra Bold" panose="020B0803020202020204" pitchFamily="34" charset="0"/>
                <a:ea typeface="+mn-ea"/>
                <a:cs typeface="Arial" charset="0"/>
              </a:rPr>
              <a:t>A</a:t>
            </a:r>
          </a:p>
          <a:p>
            <a:r>
              <a:rPr kumimoji="0" lang="en-US" sz="6600" b="0" i="0" u="none" strike="noStrike" kern="1200" cap="all" spc="200" normalizeH="0" baseline="0" noProof="0" dirty="0" smtClean="0">
                <a:ln>
                  <a:noFill/>
                </a:ln>
                <a:solidFill>
                  <a:prstClr val="white"/>
                </a:solidFill>
                <a:effectLst/>
                <a:uLnTx/>
                <a:uFillTx/>
                <a:latin typeface="Tw Cen MT Condensed Extra Bold" panose="020B0803020202020204" pitchFamily="34" charset="0"/>
                <a:ea typeface="+mn-ea"/>
                <a:cs typeface="Arial" charset="0"/>
              </a:rPr>
              <a:t>2</a:t>
            </a:r>
          </a:p>
          <a:p>
            <a:r>
              <a:rPr kumimoji="0" lang="en-US" sz="6600" b="0" i="0" u="none" strike="noStrike" kern="1200" cap="all" spc="200" normalizeH="0" baseline="0" noProof="0" dirty="0" smtClean="0">
                <a:ln>
                  <a:noFill/>
                </a:ln>
                <a:solidFill>
                  <a:prstClr val="white"/>
                </a:solidFill>
                <a:effectLst/>
                <a:uLnTx/>
                <a:uFillTx/>
                <a:latin typeface="Tw Cen MT Condensed Extra Bold" panose="020B0803020202020204" pitchFamily="34" charset="0"/>
                <a:ea typeface="+mn-ea"/>
                <a:cs typeface="Arial" charset="0"/>
              </a:rPr>
              <a:t>0</a:t>
            </a:r>
          </a:p>
          <a:p>
            <a:r>
              <a:rPr kumimoji="0" lang="en-US" sz="6600" b="0" i="0" u="none" strike="noStrike" kern="1200" cap="all" spc="200" normalizeH="0" baseline="0" noProof="0" dirty="0" smtClean="0">
                <a:ln>
                  <a:noFill/>
                </a:ln>
                <a:solidFill>
                  <a:prstClr val="white"/>
                </a:solidFill>
                <a:effectLst/>
                <a:uLnTx/>
                <a:uFillTx/>
                <a:latin typeface="Tw Cen MT Condensed Extra Bold" panose="020B0803020202020204" pitchFamily="34" charset="0"/>
                <a:ea typeface="+mn-ea"/>
                <a:cs typeface="Arial" charset="0"/>
              </a:rPr>
              <a:t>1</a:t>
            </a:r>
            <a:endParaRPr lang="en-US" sz="6600" dirty="0">
              <a:latin typeface="Tw Cen MT Condensed Extra Bold" panose="020B0803020202020204" pitchFamily="34" charset="0"/>
            </a:endParaRPr>
          </a:p>
        </p:txBody>
      </p:sp>
      <p:sp>
        <p:nvSpPr>
          <p:cNvPr id="5" name="Rectangle 4"/>
          <p:cNvSpPr/>
          <p:nvPr userDrawn="1"/>
        </p:nvSpPr>
        <p:spPr>
          <a:xfrm>
            <a:off x="152399" y="167255"/>
            <a:ext cx="7137841"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all" spc="200" normalizeH="0" baseline="0" noProof="0" dirty="0" smtClean="0">
                <a:ln>
                  <a:noFill/>
                </a:ln>
                <a:solidFill>
                  <a:prstClr val="white"/>
                </a:solidFill>
                <a:effectLst/>
                <a:uLnTx/>
                <a:uFillTx/>
                <a:latin typeface="Franklin Gothic Medium"/>
                <a:ea typeface="+mn-ea"/>
                <a:cs typeface="Arial" charset="0"/>
              </a:rPr>
              <a:t>SCOSE, </a:t>
            </a:r>
            <a:r>
              <a:rPr kumimoji="0" lang="en-US" sz="3600" b="0" i="0" u="none" strike="noStrike" kern="1200" cap="all" spc="200" normalizeH="0" baseline="0" noProof="0" dirty="0" err="1" smtClean="0">
                <a:ln>
                  <a:noFill/>
                </a:ln>
                <a:solidFill>
                  <a:prstClr val="white"/>
                </a:solidFill>
                <a:effectLst/>
                <a:uLnTx/>
                <a:uFillTx/>
                <a:latin typeface="Franklin Gothic Medium"/>
                <a:ea typeface="+mn-ea"/>
                <a:cs typeface="Arial" charset="0"/>
              </a:rPr>
              <a:t>aia</a:t>
            </a:r>
            <a:r>
              <a:rPr kumimoji="0" lang="en-US" sz="3600" b="0" i="0" u="none" strike="noStrike" kern="1200" cap="all" spc="200" normalizeH="0" baseline="0" noProof="0" dirty="0" smtClean="0">
                <a:ln>
                  <a:noFill/>
                </a:ln>
                <a:solidFill>
                  <a:prstClr val="white"/>
                </a:solidFill>
                <a:effectLst/>
                <a:uLnTx/>
                <a:uFillTx/>
                <a:latin typeface="Franklin Gothic Medium"/>
                <a:ea typeface="+mn-ea"/>
                <a:cs typeface="Arial" charset="0"/>
              </a:rPr>
              <a:t> Document A201</a:t>
            </a:r>
            <a:endParaRPr kumimoji="0" lang="en-US" sz="36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98DA95C-459A-438C-A4E1-25380159CB96}" type="datetimeFigureOut">
              <a:rPr lang="en-US" smtClean="0"/>
              <a:pPr>
                <a:defRPr/>
              </a:pPr>
              <a:t>10/31/2017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F9E863-A9A9-4C39-A267-85EA7C00102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B47A9EB-99D2-410E-8137-F433AA4CFFA5}" type="datetimeFigureOut">
              <a:rPr lang="en-US" smtClean="0"/>
              <a:pPr>
                <a:defRPr/>
              </a:pPr>
              <a:t>10/31/2017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29FE2E9-37F3-49B9-9D49-FAA05F0ED224}"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88B9AD6-7E8B-446A-910B-160D76394BBD}" type="datetimeFigureOut">
              <a:rPr lang="en-US" smtClean="0"/>
              <a:pPr>
                <a:defRPr/>
              </a:pPr>
              <a:t>10/31/2017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166FE5-647B-445E-839E-D462476587D2}"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fld id="{58D2DD0F-CC22-4141-8A66-9A271F756472}" type="datetimeFigureOut">
              <a:rPr lang="en-US" smtClean="0"/>
              <a:pPr>
                <a:defRPr/>
              </a:pPr>
              <a:t>10/31/2017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82A1EA47-8E2E-4570-A02C-ACB607BE86E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17C5766-ADEA-4534-B1CC-CD8F9173D89C}" type="datetimeFigureOut">
              <a:rPr lang="en-US" smtClean="0"/>
              <a:pPr>
                <a:defRPr/>
              </a:pPr>
              <a:t>10/31/2017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FA2E3D-80F8-4744-A014-18B4FC31CDF5}"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AC9D2F3-95EC-4E9B-8B01-610A0DCF8F80}" type="datetimeFigureOut">
              <a:rPr lang="en-US" smtClean="0"/>
              <a:pPr>
                <a:defRPr/>
              </a:pPr>
              <a:t>10/31/2017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653713-35EA-4326-9AB9-DE45E2025685}"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58087A1-2D6E-451B-99CC-DA7336880435}" type="datetimeFigureOut">
              <a:rPr lang="en-US" smtClean="0"/>
              <a:pPr>
                <a:defRPr/>
              </a:pPr>
              <a:t>10/31/2017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18220D-AC36-4C49-A6A7-082C9ACAF91A}"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2AE359D6-681A-4269-AE4E-83DDC84AAB1F}" type="datetimeFigureOut">
              <a:rPr lang="en-US" smtClean="0"/>
              <a:pPr>
                <a:defRPr/>
              </a:pPr>
              <a:t>10/31/2017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CF3797-0C27-460B-AA59-82DFAB5B2B6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E1BC885-0F23-4ACE-9114-DF8B286C552A}" type="datetimeFigureOut">
              <a:rPr lang="en-US" smtClean="0"/>
              <a:pPr>
                <a:defRPr/>
              </a:pPr>
              <a:t>10/31/2017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8CB01389-307C-4744-940F-46C1DBBC2C39}"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D31738D-91FF-4B36-A976-2F18B38873D6}" type="datetimeFigureOut">
              <a:rPr lang="en-US" smtClean="0"/>
              <a:pPr>
                <a:defRPr/>
              </a:pPr>
              <a:t>10/31/2017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69301A-A715-4D80-B009-979FB97A4B4B}"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fld id="{20128FA2-6E2B-4170-8F12-B8C12E6EA62F}" type="datetimeFigureOut">
              <a:rPr lang="en-US" smtClean="0"/>
              <a:pPr>
                <a:defRPr/>
              </a:pPr>
              <a:t>10/31/2017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EAF2772A-AE87-4813-902B-08F16E4DAE5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997" y="3124199"/>
            <a:ext cx="6396303" cy="830997"/>
          </a:xfrm>
          <a:prstGeom prst="rect">
            <a:avLst/>
          </a:prstGeom>
        </p:spPr>
        <p:txBody>
          <a:bodyPr wrap="none">
            <a:spAutoFit/>
          </a:bodyPr>
          <a:lstStyle/>
          <a:p>
            <a:pPr lvl="0" fontAlgn="auto">
              <a:spcBef>
                <a:spcPts val="0"/>
              </a:spcBef>
              <a:spcAft>
                <a:spcPts val="0"/>
              </a:spcAft>
              <a:defRPr/>
            </a:pPr>
            <a:r>
              <a:rPr lang="en-US" sz="2400" kern="0" dirty="0" smtClean="0">
                <a:solidFill>
                  <a:prstClr val="white"/>
                </a:solidFill>
                <a:latin typeface="Calibri"/>
              </a:rPr>
              <a:t>Things you may or may not know about the A201.</a:t>
            </a:r>
          </a:p>
          <a:p>
            <a:pPr lvl="0" fontAlgn="auto">
              <a:spcBef>
                <a:spcPts val="0"/>
              </a:spcBef>
              <a:spcAft>
                <a:spcPts val="0"/>
              </a:spcAft>
              <a:defRPr/>
            </a:pPr>
            <a:endParaRPr lang="en-US" sz="2400" kern="0" dirty="0">
              <a:solidFill>
                <a:prstClr val="white"/>
              </a:solidFill>
            </a:endParaRPr>
          </a:p>
        </p:txBody>
      </p:sp>
      <p:pic>
        <p:nvPicPr>
          <p:cNvPr id="7" name="Picture 4" descr="C:\Users\Public\Documents\A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6591300" cy="1428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b="1" dirty="0">
                <a:solidFill>
                  <a:srgbClr val="FF0000"/>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57600" y="1443335"/>
            <a:ext cx="3587842" cy="461665"/>
          </a:xfrm>
          <a:prstGeom prst="rect">
            <a:avLst/>
          </a:prstGeom>
        </p:spPr>
        <p:txBody>
          <a:bodyPr wrap="none">
            <a:spAutoFit/>
          </a:bodyPr>
          <a:lstStyle/>
          <a:p>
            <a:pPr lvl="0" algn="ctr" fontAlgn="auto">
              <a:spcBef>
                <a:spcPts val="0"/>
              </a:spcBef>
              <a:spcAft>
                <a:spcPts val="0"/>
              </a:spcAft>
              <a:defRPr/>
            </a:pPr>
            <a:r>
              <a:rPr lang="en-US" sz="2400" kern="0" dirty="0">
                <a:solidFill>
                  <a:prstClr val="white"/>
                </a:solidFill>
                <a:latin typeface="Calibri"/>
              </a:rPr>
              <a:t>Owners Right to Stop Work</a:t>
            </a:r>
            <a:endParaRPr lang="en-US" sz="2400" kern="0" dirty="0">
              <a:solidFill>
                <a:prstClr val="white"/>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Owner’s Right to Carry Out the Work</a:t>
            </a:r>
            <a:endParaRPr kumimoji="0" lang="en-US" sz="2400" b="0" i="0" u="none" strike="noStrike" kern="0" cap="none" spc="0" normalizeH="0" baseline="0" noProof="0" dirty="0">
              <a:ln>
                <a:noFill/>
              </a:ln>
              <a:solidFill>
                <a:prstClr val="white"/>
              </a:solidFill>
              <a:effectLst/>
              <a:uLnTx/>
              <a:uFillTx/>
            </a:endParaRPr>
          </a:p>
        </p:txBody>
      </p:sp>
      <p:sp>
        <p:nvSpPr>
          <p:cNvPr id="7" name="Rectangle 6"/>
          <p:cNvSpPr/>
          <p:nvPr/>
        </p:nvSpPr>
        <p:spPr>
          <a:xfrm>
            <a:off x="152400" y="2366665"/>
            <a:ext cx="3964868"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34216749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46" y="1066800"/>
            <a:ext cx="3322320" cy="584775"/>
          </a:xfrm>
          <a:prstGeom prst="rect">
            <a:avLst/>
          </a:prstGeom>
        </p:spPr>
        <p:txBody>
          <a:bodyPr wrap="none">
            <a:spAutoFit/>
          </a:bodyPr>
          <a:lstStyle/>
          <a:p>
            <a:pPr lvl="0" algn="ctr" fontAlgn="auto">
              <a:spcBef>
                <a:spcPct val="20000"/>
              </a:spcBef>
              <a:spcAft>
                <a:spcPts val="0"/>
              </a:spcAft>
              <a:defRPr/>
            </a:pPr>
            <a:r>
              <a:rPr lang="en-US" sz="3200" b="1" dirty="0">
                <a:solidFill>
                  <a:srgbClr val="FF0000"/>
                </a:solidFill>
                <a:latin typeface="Calibri"/>
              </a:rPr>
              <a:t>Notice to Proceed </a:t>
            </a:r>
          </a:p>
        </p:txBody>
      </p:sp>
      <p:sp>
        <p:nvSpPr>
          <p:cNvPr id="4" name="Rectangle 3"/>
          <p:cNvSpPr/>
          <p:nvPr/>
        </p:nvSpPr>
        <p:spPr>
          <a:xfrm>
            <a:off x="533400" y="1651575"/>
            <a:ext cx="6172200" cy="461665"/>
          </a:xfrm>
          <a:prstGeom prst="rect">
            <a:avLst/>
          </a:prstGeom>
        </p:spPr>
        <p:txBody>
          <a:bodyPr wrap="square">
            <a:spAutoFit/>
          </a:bodyPr>
          <a:lstStyle/>
          <a:p>
            <a:r>
              <a:rPr lang="en-US" sz="2400" kern="0" dirty="0" smtClean="0">
                <a:solidFill>
                  <a:prstClr val="white"/>
                </a:solidFill>
                <a:latin typeface="Calibri"/>
              </a:rPr>
              <a:t>What is established with the Notice to Proceed?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46" y="1066800"/>
            <a:ext cx="3322320" cy="584775"/>
          </a:xfrm>
          <a:prstGeom prst="rect">
            <a:avLst/>
          </a:prstGeom>
        </p:spPr>
        <p:txBody>
          <a:bodyPr wrap="none">
            <a:spAutoFit/>
          </a:bodyPr>
          <a:lstStyle/>
          <a:p>
            <a:pPr lvl="0" algn="ctr" fontAlgn="auto">
              <a:spcBef>
                <a:spcPct val="20000"/>
              </a:spcBef>
              <a:spcAft>
                <a:spcPts val="0"/>
              </a:spcAft>
              <a:defRPr/>
            </a:pPr>
            <a:r>
              <a:rPr lang="en-US" sz="3200" b="1" dirty="0">
                <a:solidFill>
                  <a:srgbClr val="FF0000"/>
                </a:solidFill>
                <a:latin typeface="Calibri"/>
              </a:rPr>
              <a:t>Notice to Proceed </a:t>
            </a:r>
          </a:p>
        </p:txBody>
      </p:sp>
      <p:sp>
        <p:nvSpPr>
          <p:cNvPr id="4" name="Rectangle 3"/>
          <p:cNvSpPr/>
          <p:nvPr/>
        </p:nvSpPr>
        <p:spPr>
          <a:xfrm>
            <a:off x="533400" y="1651575"/>
            <a:ext cx="6172200" cy="461665"/>
          </a:xfrm>
          <a:prstGeom prst="rect">
            <a:avLst/>
          </a:prstGeom>
        </p:spPr>
        <p:txBody>
          <a:bodyPr wrap="square">
            <a:spAutoFit/>
          </a:bodyPr>
          <a:lstStyle/>
          <a:p>
            <a:r>
              <a:rPr lang="en-US" sz="2400" kern="0" dirty="0" smtClean="0">
                <a:solidFill>
                  <a:prstClr val="white"/>
                </a:solidFill>
                <a:latin typeface="Calibri"/>
              </a:rPr>
              <a:t>What is established with the Notice to Proceed?</a:t>
            </a:r>
            <a:endParaRPr lang="en-US" dirty="0"/>
          </a:p>
        </p:txBody>
      </p:sp>
      <p:sp>
        <p:nvSpPr>
          <p:cNvPr id="3" name="Rectangle 2"/>
          <p:cNvSpPr/>
          <p:nvPr/>
        </p:nvSpPr>
        <p:spPr>
          <a:xfrm>
            <a:off x="1371600" y="2133600"/>
            <a:ext cx="5668539" cy="1938992"/>
          </a:xfrm>
          <a:prstGeom prst="rect">
            <a:avLst/>
          </a:prstGeom>
        </p:spPr>
        <p:txBody>
          <a:bodyPr wrap="none">
            <a:spAutoFit/>
          </a:bodyPr>
          <a:lstStyle/>
          <a:p>
            <a:pPr marL="342900" lvl="0" indent="-342900">
              <a:buFont typeface="Wingdings" panose="05000000000000000000" pitchFamily="2" charset="2"/>
              <a:buChar char="§"/>
            </a:pPr>
            <a:r>
              <a:rPr lang="en-US" sz="2400" kern="0" dirty="0" smtClean="0">
                <a:solidFill>
                  <a:srgbClr val="00B050"/>
                </a:solidFill>
                <a:latin typeface="Calibri"/>
              </a:rPr>
              <a:t>Notice to Proceed is issued by the Owner</a:t>
            </a:r>
          </a:p>
          <a:p>
            <a:pPr marL="342900" lvl="0" indent="-342900">
              <a:buFont typeface="Wingdings" panose="05000000000000000000" pitchFamily="2" charset="2"/>
              <a:buChar char="§"/>
            </a:pPr>
            <a:r>
              <a:rPr lang="en-US" sz="2400" kern="0" dirty="0" smtClean="0">
                <a:solidFill>
                  <a:srgbClr val="00B050"/>
                </a:solidFill>
                <a:latin typeface="Calibri"/>
              </a:rPr>
              <a:t>SE-390</a:t>
            </a:r>
          </a:p>
          <a:p>
            <a:pPr marL="342900" lvl="0" indent="-342900">
              <a:buFont typeface="Wingdings" panose="05000000000000000000" pitchFamily="2" charset="2"/>
              <a:buChar char="§"/>
            </a:pPr>
            <a:r>
              <a:rPr lang="en-US" sz="2400" kern="0" dirty="0" smtClean="0">
                <a:solidFill>
                  <a:srgbClr val="00B050"/>
                </a:solidFill>
                <a:latin typeface="Calibri"/>
              </a:rPr>
              <a:t>Contract Time</a:t>
            </a:r>
          </a:p>
          <a:p>
            <a:pPr marL="342900" lvl="0" indent="-342900">
              <a:buFont typeface="Wingdings" panose="05000000000000000000" pitchFamily="2" charset="2"/>
              <a:buChar char="§"/>
            </a:pPr>
            <a:r>
              <a:rPr lang="en-US" sz="2400" kern="0" dirty="0" smtClean="0">
                <a:solidFill>
                  <a:srgbClr val="00B050"/>
                </a:solidFill>
                <a:latin typeface="Calibri"/>
              </a:rPr>
              <a:t>Substantial Completion</a:t>
            </a:r>
          </a:p>
          <a:p>
            <a:pPr marL="342900" lvl="0" indent="-342900">
              <a:buFont typeface="Wingdings" panose="05000000000000000000" pitchFamily="2" charset="2"/>
              <a:buChar char="§"/>
            </a:pPr>
            <a:r>
              <a:rPr lang="en-US" sz="2400" kern="0" dirty="0" smtClean="0">
                <a:solidFill>
                  <a:srgbClr val="00B050"/>
                </a:solidFill>
                <a:latin typeface="Calibri"/>
              </a:rPr>
              <a:t>Liquidated Damages</a:t>
            </a:r>
          </a:p>
        </p:txBody>
      </p:sp>
    </p:spTree>
    <p:extLst>
      <p:ext uri="{BB962C8B-B14F-4D97-AF65-F5344CB8AC3E}">
        <p14:creationId xmlns:p14="http://schemas.microsoft.com/office/powerpoint/2010/main" val="42114887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ublic\Documents\SE-390_-_Notice_to_Proceed_-_Construction_Contract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74451">
            <a:off x="1966024" y="2308444"/>
            <a:ext cx="2948469" cy="3815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3546" y="1066800"/>
            <a:ext cx="3322320" cy="584775"/>
          </a:xfrm>
          <a:prstGeom prst="rect">
            <a:avLst/>
          </a:prstGeom>
        </p:spPr>
        <p:txBody>
          <a:bodyPr wrap="none">
            <a:spAutoFit/>
          </a:bodyPr>
          <a:lstStyle/>
          <a:p>
            <a:pPr lvl="0" algn="ctr" fontAlgn="auto">
              <a:spcBef>
                <a:spcPct val="20000"/>
              </a:spcBef>
              <a:spcAft>
                <a:spcPts val="0"/>
              </a:spcAft>
              <a:defRPr/>
            </a:pPr>
            <a:r>
              <a:rPr lang="en-US" sz="3200" b="1" dirty="0">
                <a:solidFill>
                  <a:srgbClr val="FF0000"/>
                </a:solidFill>
                <a:latin typeface="Calibri"/>
              </a:rPr>
              <a:t>Notice to Proceed </a:t>
            </a:r>
          </a:p>
        </p:txBody>
      </p:sp>
      <p:pic>
        <p:nvPicPr>
          <p:cNvPr id="5" name="Picture 4" descr="C:\Users\Public\Documents\notice to proc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51575"/>
            <a:ext cx="6858000" cy="7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410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b="1" kern="0" dirty="0">
                <a:solidFill>
                  <a:srgbClr val="FF0000"/>
                </a:solidFill>
                <a:latin typeface="Calibri"/>
              </a:rPr>
              <a:t>Owners Right to Stop Work</a:t>
            </a:r>
            <a:endParaRPr lang="en-US" sz="2400" b="1" kern="0" dirty="0">
              <a:solidFill>
                <a:srgbClr val="FF0000"/>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Owner’s Right to Carry Out the Work</a:t>
            </a:r>
            <a:endParaRPr kumimoji="0" lang="en-US" sz="2400" b="0" i="0" u="none" strike="noStrike" kern="0" cap="none" spc="0" normalizeH="0" baseline="0" noProof="0" dirty="0">
              <a:ln>
                <a:noFill/>
              </a:ln>
              <a:solidFill>
                <a:prstClr val="white"/>
              </a:solidFill>
              <a:effectLst/>
              <a:uLnTx/>
              <a:uFillTx/>
            </a:endParaRPr>
          </a:p>
        </p:txBody>
      </p:sp>
      <p:sp>
        <p:nvSpPr>
          <p:cNvPr id="7" name="Rectangle 6"/>
          <p:cNvSpPr/>
          <p:nvPr/>
        </p:nvSpPr>
        <p:spPr>
          <a:xfrm>
            <a:off x="152400" y="2366665"/>
            <a:ext cx="3964868"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30819943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799"/>
            <a:ext cx="4911281" cy="584775"/>
          </a:xfrm>
          <a:prstGeom prst="rect">
            <a:avLst/>
          </a:prstGeom>
        </p:spPr>
        <p:txBody>
          <a:bodyPr wrap="none">
            <a:spAutoFit/>
          </a:bodyPr>
          <a:lstStyle/>
          <a:p>
            <a:pPr lvl="0" fontAlgn="auto">
              <a:spcBef>
                <a:spcPct val="20000"/>
              </a:spcBef>
              <a:spcAft>
                <a:spcPts val="0"/>
              </a:spcAft>
              <a:defRPr/>
            </a:pPr>
            <a:r>
              <a:rPr lang="en-US" sz="3200" b="1" dirty="0" smtClean="0">
                <a:solidFill>
                  <a:srgbClr val="FF0000"/>
                </a:solidFill>
                <a:latin typeface="Calibri"/>
              </a:rPr>
              <a:t>Owner’s Right to Stop Work</a:t>
            </a:r>
            <a:endParaRPr lang="en-US" sz="3200" b="1" dirty="0">
              <a:solidFill>
                <a:srgbClr val="FF0000"/>
              </a:solidFill>
              <a:latin typeface="Calibri"/>
            </a:endParaRPr>
          </a:p>
        </p:txBody>
      </p:sp>
      <p:sp>
        <p:nvSpPr>
          <p:cNvPr id="3" name="Rectangle 2"/>
          <p:cNvSpPr/>
          <p:nvPr/>
        </p:nvSpPr>
        <p:spPr>
          <a:xfrm>
            <a:off x="685800" y="1651575"/>
            <a:ext cx="7924800" cy="461665"/>
          </a:xfrm>
          <a:prstGeom prst="rect">
            <a:avLst/>
          </a:prstGeom>
        </p:spPr>
        <p:txBody>
          <a:bodyPr wrap="square">
            <a:spAutoFit/>
          </a:bodyPr>
          <a:lstStyle/>
          <a:p>
            <a:pPr lvl="0"/>
            <a:r>
              <a:rPr lang="en-US" sz="2400" kern="0" dirty="0" smtClean="0">
                <a:solidFill>
                  <a:prstClr val="white"/>
                </a:solidFill>
                <a:latin typeface="Calibri"/>
              </a:rPr>
              <a:t>When does the owner have the right to stop work?</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799"/>
            <a:ext cx="4911281" cy="584775"/>
          </a:xfrm>
          <a:prstGeom prst="rect">
            <a:avLst/>
          </a:prstGeom>
        </p:spPr>
        <p:txBody>
          <a:bodyPr wrap="none">
            <a:spAutoFit/>
          </a:bodyPr>
          <a:lstStyle/>
          <a:p>
            <a:pPr lvl="0" fontAlgn="auto">
              <a:spcBef>
                <a:spcPct val="20000"/>
              </a:spcBef>
              <a:spcAft>
                <a:spcPts val="0"/>
              </a:spcAft>
              <a:defRPr/>
            </a:pPr>
            <a:r>
              <a:rPr lang="en-US" sz="3200" b="1" dirty="0" smtClean="0">
                <a:solidFill>
                  <a:srgbClr val="FF0000"/>
                </a:solidFill>
                <a:latin typeface="Calibri"/>
              </a:rPr>
              <a:t>Owner’s Right to Stop Work</a:t>
            </a:r>
            <a:endParaRPr lang="en-US" sz="3200" b="1" dirty="0">
              <a:solidFill>
                <a:srgbClr val="FF0000"/>
              </a:solidFill>
              <a:latin typeface="Calibri"/>
            </a:endParaRPr>
          </a:p>
        </p:txBody>
      </p:sp>
      <p:sp>
        <p:nvSpPr>
          <p:cNvPr id="3" name="Rectangle 2"/>
          <p:cNvSpPr/>
          <p:nvPr/>
        </p:nvSpPr>
        <p:spPr>
          <a:xfrm>
            <a:off x="685800" y="1651575"/>
            <a:ext cx="7924800" cy="461665"/>
          </a:xfrm>
          <a:prstGeom prst="rect">
            <a:avLst/>
          </a:prstGeom>
        </p:spPr>
        <p:txBody>
          <a:bodyPr wrap="square">
            <a:spAutoFit/>
          </a:bodyPr>
          <a:lstStyle/>
          <a:p>
            <a:pPr lvl="0"/>
            <a:r>
              <a:rPr lang="en-US" sz="2400" kern="0" dirty="0" smtClean="0">
                <a:solidFill>
                  <a:prstClr val="white"/>
                </a:solidFill>
                <a:latin typeface="Calibri"/>
              </a:rPr>
              <a:t>When does the owner have the right to stop work?</a:t>
            </a:r>
            <a:endParaRPr lang="en-US" dirty="0">
              <a:solidFill>
                <a:prstClr val="black"/>
              </a:solidFill>
            </a:endParaRPr>
          </a:p>
        </p:txBody>
      </p:sp>
      <p:sp>
        <p:nvSpPr>
          <p:cNvPr id="4" name="Rectangle 3"/>
          <p:cNvSpPr/>
          <p:nvPr/>
        </p:nvSpPr>
        <p:spPr>
          <a:xfrm>
            <a:off x="1524000" y="2113241"/>
            <a:ext cx="5562600" cy="4154984"/>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When the Contractor fails to correct Work that is not in accordance with the Contract Documents</a:t>
            </a:r>
          </a:p>
          <a:p>
            <a:pPr marL="342900" lvl="0" indent="-342900">
              <a:buFont typeface="Wingdings" panose="05000000000000000000" pitchFamily="2" charset="2"/>
              <a:buChar char="§"/>
            </a:pPr>
            <a:r>
              <a:rPr lang="en-US" sz="2400" kern="0" dirty="0" smtClean="0">
                <a:solidFill>
                  <a:srgbClr val="00B050"/>
                </a:solidFill>
                <a:latin typeface="Calibri"/>
              </a:rPr>
              <a:t>When the contractor repeatedly fails to carry out the Work in accordance with the Contract Documents</a:t>
            </a:r>
          </a:p>
          <a:p>
            <a:pPr marL="342900" lvl="0" indent="-342900">
              <a:buFont typeface="Wingdings" panose="05000000000000000000" pitchFamily="2" charset="2"/>
              <a:buChar char="§"/>
            </a:pPr>
            <a:r>
              <a:rPr lang="en-US" sz="2400" kern="0" dirty="0" smtClean="0">
                <a:solidFill>
                  <a:srgbClr val="00B050"/>
                </a:solidFill>
                <a:latin typeface="Calibri"/>
              </a:rPr>
              <a:t>Correction of the work can be before or after Substantial Completion and the contractor will bear the cost of repairing the work and can include the cost of architectural services </a:t>
            </a:r>
            <a:endParaRPr lang="en-US" dirty="0">
              <a:solidFill>
                <a:srgbClr val="00B050"/>
              </a:solidFill>
            </a:endParaRPr>
          </a:p>
        </p:txBody>
      </p:sp>
    </p:spTree>
    <p:extLst>
      <p:ext uri="{BB962C8B-B14F-4D97-AF65-F5344CB8AC3E}">
        <p14:creationId xmlns:p14="http://schemas.microsoft.com/office/powerpoint/2010/main" val="21045744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799"/>
            <a:ext cx="4911281" cy="584775"/>
          </a:xfrm>
          <a:prstGeom prst="rect">
            <a:avLst/>
          </a:prstGeom>
        </p:spPr>
        <p:txBody>
          <a:bodyPr wrap="none">
            <a:spAutoFit/>
          </a:bodyPr>
          <a:lstStyle/>
          <a:p>
            <a:pPr lvl="0" fontAlgn="auto">
              <a:spcBef>
                <a:spcPct val="20000"/>
              </a:spcBef>
              <a:spcAft>
                <a:spcPts val="0"/>
              </a:spcAft>
              <a:defRPr/>
            </a:pPr>
            <a:r>
              <a:rPr lang="en-US" sz="3200" b="1" dirty="0" smtClean="0">
                <a:solidFill>
                  <a:srgbClr val="FF0000"/>
                </a:solidFill>
                <a:latin typeface="Calibri"/>
              </a:rPr>
              <a:t>Owner’s Right to Stop Work</a:t>
            </a:r>
            <a:endParaRPr lang="en-US" sz="3200" b="1" dirty="0">
              <a:solidFill>
                <a:srgbClr val="FF0000"/>
              </a:solidFill>
              <a:latin typeface="Calibri"/>
            </a:endParaRPr>
          </a:p>
        </p:txBody>
      </p:sp>
      <p:pic>
        <p:nvPicPr>
          <p:cNvPr id="3076" name="Picture 4" descr="C:\Users\Public\Documents\stop 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9100"/>
            <a:ext cx="6934200" cy="12063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ublic\Documents\12.2 correct 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65" y="3124201"/>
            <a:ext cx="6925236" cy="12211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ublic\Documents\6.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66" y="4571999"/>
            <a:ext cx="6925236" cy="104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482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rPr>
              <a:t>Owner’s Right to Carry Out the Work</a:t>
            </a:r>
            <a:endParaRPr kumimoji="0" lang="en-US" sz="2400" b="1" i="0" u="none" strike="noStrike" kern="0" cap="none" spc="0" normalizeH="0" baseline="0" noProof="0" dirty="0">
              <a:ln>
                <a:noFill/>
              </a:ln>
              <a:solidFill>
                <a:srgbClr val="FF0000"/>
              </a:solidFill>
              <a:effectLst/>
              <a:uLnTx/>
              <a:uFillTx/>
            </a:endParaRPr>
          </a:p>
        </p:txBody>
      </p:sp>
      <p:sp>
        <p:nvSpPr>
          <p:cNvPr id="7" name="Rectangle 6"/>
          <p:cNvSpPr/>
          <p:nvPr/>
        </p:nvSpPr>
        <p:spPr>
          <a:xfrm>
            <a:off x="152400" y="2366665"/>
            <a:ext cx="3964868"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13080949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461665"/>
          </a:xfrm>
          <a:prstGeom prst="rect">
            <a:avLst/>
          </a:prstGeom>
        </p:spPr>
        <p:txBody>
          <a:bodyPr wrap="square">
            <a:spAutoFit/>
          </a:bodyPr>
          <a:lstStyle/>
          <a:p>
            <a:pPr lvl="0" fontAlgn="auto">
              <a:spcBef>
                <a:spcPts val="0"/>
              </a:spcBef>
              <a:spcAft>
                <a:spcPts val="0"/>
              </a:spcAft>
              <a:defRPr/>
            </a:pPr>
            <a:r>
              <a:rPr lang="en-US" sz="2400" b="1" kern="0" dirty="0">
                <a:solidFill>
                  <a:srgbClr val="FF0000"/>
                </a:solidFill>
                <a:latin typeface="Calibri"/>
              </a:rPr>
              <a:t>Owner’s Right to Carry Out the Work</a:t>
            </a:r>
            <a:endParaRPr lang="en-US" sz="2400" b="1" kern="0" dirty="0">
              <a:solidFill>
                <a:srgbClr val="FF0000"/>
              </a:solidFill>
            </a:endParaRPr>
          </a:p>
        </p:txBody>
      </p:sp>
      <p:sp>
        <p:nvSpPr>
          <p:cNvPr id="2" name="Rectangle 1"/>
          <p:cNvSpPr/>
          <p:nvPr/>
        </p:nvSpPr>
        <p:spPr>
          <a:xfrm>
            <a:off x="990600" y="1604665"/>
            <a:ext cx="8077200" cy="830997"/>
          </a:xfrm>
          <a:prstGeom prst="rect">
            <a:avLst/>
          </a:prstGeom>
        </p:spPr>
        <p:txBody>
          <a:bodyPr wrap="square">
            <a:spAutoFit/>
          </a:bodyPr>
          <a:lstStyle/>
          <a:p>
            <a:pPr lvl="0"/>
            <a:r>
              <a:rPr lang="en-US" sz="2400" kern="0" dirty="0">
                <a:solidFill>
                  <a:prstClr val="white"/>
                </a:solidFill>
                <a:latin typeface="Calibri"/>
              </a:rPr>
              <a:t>When does the owner have the right </a:t>
            </a:r>
            <a:r>
              <a:rPr lang="en-US" sz="2400" kern="0" dirty="0" smtClean="0">
                <a:solidFill>
                  <a:prstClr val="white"/>
                </a:solidFill>
                <a:latin typeface="Calibri"/>
              </a:rPr>
              <a:t>to</a:t>
            </a:r>
          </a:p>
          <a:p>
            <a:pPr lvl="0"/>
            <a:r>
              <a:rPr lang="en-US" sz="2400" kern="0" dirty="0" smtClean="0">
                <a:solidFill>
                  <a:prstClr val="white"/>
                </a:solidFill>
                <a:latin typeface="Calibri"/>
              </a:rPr>
              <a:t> carry out the </a:t>
            </a:r>
            <a:r>
              <a:rPr lang="en-US" sz="2400" kern="0" dirty="0">
                <a:solidFill>
                  <a:prstClr val="white"/>
                </a:solidFill>
                <a:latin typeface="Calibri"/>
              </a:rPr>
              <a:t>work?</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3335"/>
            <a:ext cx="2424125"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57600" y="1443335"/>
            <a:ext cx="3587842" cy="461665"/>
          </a:xfrm>
          <a:prstGeom prst="rect">
            <a:avLst/>
          </a:prstGeom>
        </p:spPr>
        <p:txBody>
          <a:bodyPr wrap="none">
            <a:spAutoFit/>
          </a:bodyPr>
          <a:lstStyle/>
          <a:p>
            <a:pPr lvl="0" algn="ctr" fontAlgn="auto">
              <a:spcBef>
                <a:spcPts val="0"/>
              </a:spcBef>
              <a:spcAft>
                <a:spcPts val="0"/>
              </a:spcAft>
              <a:defRPr/>
            </a:pPr>
            <a:r>
              <a:rPr lang="en-US" sz="2400" kern="0" dirty="0">
                <a:solidFill>
                  <a:prstClr val="white"/>
                </a:solidFill>
                <a:latin typeface="Calibri"/>
              </a:rPr>
              <a:t>Owners Right to Stop Work</a:t>
            </a:r>
            <a:endParaRPr lang="en-US" sz="2400" kern="0" dirty="0">
              <a:solidFill>
                <a:prstClr val="white"/>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Owner’s Right to Carry Out the Work</a:t>
            </a:r>
            <a:endParaRPr kumimoji="0" lang="en-US" sz="2400" b="0" i="0" u="none" strike="noStrike" kern="0" cap="none" spc="0" normalizeH="0" baseline="0" noProof="0" dirty="0">
              <a:ln>
                <a:noFill/>
              </a:ln>
              <a:solidFill>
                <a:prstClr val="white"/>
              </a:solidFill>
              <a:effectLst/>
              <a:uLnTx/>
              <a:uFillTx/>
            </a:endParaRPr>
          </a:p>
        </p:txBody>
      </p:sp>
      <p:sp>
        <p:nvSpPr>
          <p:cNvPr id="7" name="Rectangle 6"/>
          <p:cNvSpPr/>
          <p:nvPr/>
        </p:nvSpPr>
        <p:spPr>
          <a:xfrm>
            <a:off x="152400" y="2366665"/>
            <a:ext cx="3964868"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b="1" kern="0" dirty="0" smtClean="0">
                <a:solidFill>
                  <a:srgbClr val="FF0000"/>
                </a:solidFill>
                <a:latin typeface="Calibri"/>
              </a:rPr>
              <a:t>The Contract Documents</a:t>
            </a:r>
            <a:endParaRPr lang="en-US" sz="2400" b="1" kern="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461665"/>
          </a:xfrm>
          <a:prstGeom prst="rect">
            <a:avLst/>
          </a:prstGeom>
        </p:spPr>
        <p:txBody>
          <a:bodyPr wrap="square">
            <a:spAutoFit/>
          </a:bodyPr>
          <a:lstStyle/>
          <a:p>
            <a:pPr lvl="0" fontAlgn="auto">
              <a:spcBef>
                <a:spcPts val="0"/>
              </a:spcBef>
              <a:spcAft>
                <a:spcPts val="0"/>
              </a:spcAft>
              <a:defRPr/>
            </a:pPr>
            <a:r>
              <a:rPr lang="en-US" sz="2400" b="1" kern="0" dirty="0">
                <a:solidFill>
                  <a:srgbClr val="FF0000"/>
                </a:solidFill>
                <a:latin typeface="Calibri"/>
              </a:rPr>
              <a:t>Owner’s Right to Carry Out the Work</a:t>
            </a:r>
            <a:endParaRPr lang="en-US" sz="2400" b="1" kern="0" dirty="0">
              <a:solidFill>
                <a:srgbClr val="FF0000"/>
              </a:solidFill>
            </a:endParaRPr>
          </a:p>
        </p:txBody>
      </p:sp>
      <p:sp>
        <p:nvSpPr>
          <p:cNvPr id="2" name="Rectangle 1"/>
          <p:cNvSpPr/>
          <p:nvPr/>
        </p:nvSpPr>
        <p:spPr>
          <a:xfrm>
            <a:off x="990600" y="1604665"/>
            <a:ext cx="8077200" cy="830997"/>
          </a:xfrm>
          <a:prstGeom prst="rect">
            <a:avLst/>
          </a:prstGeom>
        </p:spPr>
        <p:txBody>
          <a:bodyPr wrap="square">
            <a:spAutoFit/>
          </a:bodyPr>
          <a:lstStyle/>
          <a:p>
            <a:pPr lvl="0"/>
            <a:r>
              <a:rPr lang="en-US" sz="2400" kern="0" dirty="0">
                <a:solidFill>
                  <a:prstClr val="white"/>
                </a:solidFill>
                <a:latin typeface="Calibri"/>
              </a:rPr>
              <a:t>When does the owner have the right </a:t>
            </a:r>
            <a:r>
              <a:rPr lang="en-US" sz="2400" kern="0" dirty="0" smtClean="0">
                <a:solidFill>
                  <a:prstClr val="white"/>
                </a:solidFill>
                <a:latin typeface="Calibri"/>
              </a:rPr>
              <a:t>to</a:t>
            </a:r>
          </a:p>
          <a:p>
            <a:pPr lvl="0"/>
            <a:r>
              <a:rPr lang="en-US" sz="2400" kern="0" dirty="0" smtClean="0">
                <a:solidFill>
                  <a:prstClr val="white"/>
                </a:solidFill>
                <a:latin typeface="Calibri"/>
              </a:rPr>
              <a:t> carry out the </a:t>
            </a:r>
            <a:r>
              <a:rPr lang="en-US" sz="2400" kern="0" dirty="0">
                <a:solidFill>
                  <a:prstClr val="white"/>
                </a:solidFill>
                <a:latin typeface="Calibri"/>
              </a:rPr>
              <a:t>work?</a:t>
            </a:r>
            <a:endParaRPr lang="en-US" dirty="0">
              <a:solidFill>
                <a:prstClr val="black"/>
              </a:solidFill>
            </a:endParaRPr>
          </a:p>
        </p:txBody>
      </p:sp>
      <p:sp>
        <p:nvSpPr>
          <p:cNvPr id="3" name="Rectangle 2"/>
          <p:cNvSpPr/>
          <p:nvPr/>
        </p:nvSpPr>
        <p:spPr>
          <a:xfrm>
            <a:off x="1905000" y="2435662"/>
            <a:ext cx="5334000" cy="1938992"/>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If the contractor defaults or neglects to carry out the Work in accordance with the Contract Documents and fails within a ten-day period after receipt of written notice </a:t>
            </a:r>
            <a:endParaRPr lang="en-US" dirty="0">
              <a:solidFill>
                <a:srgbClr val="00B050"/>
              </a:solidFill>
            </a:endParaRPr>
          </a:p>
        </p:txBody>
      </p:sp>
    </p:spTree>
    <p:extLst>
      <p:ext uri="{BB962C8B-B14F-4D97-AF65-F5344CB8AC3E}">
        <p14:creationId xmlns:p14="http://schemas.microsoft.com/office/powerpoint/2010/main" val="1150313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461665"/>
          </a:xfrm>
          <a:prstGeom prst="rect">
            <a:avLst/>
          </a:prstGeom>
        </p:spPr>
        <p:txBody>
          <a:bodyPr wrap="square">
            <a:spAutoFit/>
          </a:bodyPr>
          <a:lstStyle/>
          <a:p>
            <a:pPr lvl="0" fontAlgn="auto">
              <a:spcBef>
                <a:spcPts val="0"/>
              </a:spcBef>
              <a:spcAft>
                <a:spcPts val="0"/>
              </a:spcAft>
              <a:defRPr/>
            </a:pPr>
            <a:r>
              <a:rPr lang="en-US" sz="2400" b="1" kern="0" dirty="0">
                <a:solidFill>
                  <a:srgbClr val="FF0000"/>
                </a:solidFill>
                <a:latin typeface="Calibri"/>
              </a:rPr>
              <a:t>Owner’s Right to Carry Out the Work</a:t>
            </a:r>
            <a:endParaRPr lang="en-US" sz="2400" b="1" kern="0" dirty="0">
              <a:solidFill>
                <a:srgbClr val="FF0000"/>
              </a:solidFill>
            </a:endParaRPr>
          </a:p>
        </p:txBody>
      </p:sp>
      <p:pic>
        <p:nvPicPr>
          <p:cNvPr id="4100" name="Picture 4" descr="C:\Users\Public\Documents\carry out the 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4750"/>
            <a:ext cx="6781800" cy="153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725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b="1" dirty="0">
                <a:solidFill>
                  <a:srgbClr val="FF0000"/>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15159013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Contractor &amp; Applicable Codes</a:t>
            </a:r>
            <a:endParaRPr lang="en-US" sz="2800" b="1" kern="0" dirty="0">
              <a:solidFill>
                <a:srgbClr val="FF0000"/>
              </a:solidFill>
            </a:endParaRPr>
          </a:p>
        </p:txBody>
      </p:sp>
      <p:sp>
        <p:nvSpPr>
          <p:cNvPr id="2" name="Rectangle 1"/>
          <p:cNvSpPr/>
          <p:nvPr/>
        </p:nvSpPr>
        <p:spPr>
          <a:xfrm>
            <a:off x="990600" y="1604665"/>
            <a:ext cx="6324600" cy="1200329"/>
          </a:xfrm>
          <a:prstGeom prst="rect">
            <a:avLst/>
          </a:prstGeom>
        </p:spPr>
        <p:txBody>
          <a:bodyPr wrap="square">
            <a:spAutoFit/>
          </a:bodyPr>
          <a:lstStyle/>
          <a:p>
            <a:pPr lvl="0"/>
            <a:r>
              <a:rPr lang="en-US" sz="2400" kern="0" dirty="0" smtClean="0">
                <a:solidFill>
                  <a:prstClr val="white"/>
                </a:solidFill>
                <a:latin typeface="Calibri"/>
              </a:rPr>
              <a:t>Is the contractor required to ascertain that the contract documents are in accordance with applicable laws and codes?</a:t>
            </a:r>
            <a:endParaRPr lang="en-US" dirty="0">
              <a:solidFill>
                <a:prstClr val="black"/>
              </a:solidFill>
            </a:endParaRPr>
          </a:p>
        </p:txBody>
      </p:sp>
    </p:spTree>
    <p:extLst>
      <p:ext uri="{BB962C8B-B14F-4D97-AF65-F5344CB8AC3E}">
        <p14:creationId xmlns:p14="http://schemas.microsoft.com/office/powerpoint/2010/main" val="1958041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Contractor &amp; Applicable Codes</a:t>
            </a:r>
            <a:endParaRPr lang="en-US" sz="2800" b="1" kern="0" dirty="0">
              <a:solidFill>
                <a:srgbClr val="FF0000"/>
              </a:solidFill>
            </a:endParaRPr>
          </a:p>
        </p:txBody>
      </p:sp>
      <p:sp>
        <p:nvSpPr>
          <p:cNvPr id="2" name="Rectangle 1"/>
          <p:cNvSpPr/>
          <p:nvPr/>
        </p:nvSpPr>
        <p:spPr>
          <a:xfrm>
            <a:off x="990600" y="1604665"/>
            <a:ext cx="6324600" cy="1200329"/>
          </a:xfrm>
          <a:prstGeom prst="rect">
            <a:avLst/>
          </a:prstGeom>
        </p:spPr>
        <p:txBody>
          <a:bodyPr wrap="square">
            <a:spAutoFit/>
          </a:bodyPr>
          <a:lstStyle/>
          <a:p>
            <a:pPr lvl="0"/>
            <a:r>
              <a:rPr lang="en-US" sz="2400" kern="0" dirty="0" smtClean="0">
                <a:solidFill>
                  <a:prstClr val="white"/>
                </a:solidFill>
                <a:latin typeface="Calibri"/>
              </a:rPr>
              <a:t>Is the contractor required to ascertain that the contract documents are in accordance with applicable laws and codes?</a:t>
            </a:r>
            <a:endParaRPr lang="en-US" dirty="0">
              <a:solidFill>
                <a:prstClr val="black"/>
              </a:solidFill>
            </a:endParaRPr>
          </a:p>
        </p:txBody>
      </p:sp>
      <p:sp>
        <p:nvSpPr>
          <p:cNvPr id="3" name="Rectangle 2"/>
          <p:cNvSpPr/>
          <p:nvPr/>
        </p:nvSpPr>
        <p:spPr>
          <a:xfrm>
            <a:off x="1295400" y="2804994"/>
            <a:ext cx="5943600" cy="3046988"/>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The contractor is not required to ascertain that the contract documents are in accordance with applicable laws and codes</a:t>
            </a:r>
          </a:p>
          <a:p>
            <a:pPr marL="342900" lvl="0" indent="-342900">
              <a:buFont typeface="Wingdings" panose="05000000000000000000" pitchFamily="2" charset="2"/>
              <a:buChar char="§"/>
            </a:pPr>
            <a:r>
              <a:rPr lang="en-US" sz="2400" kern="0" dirty="0" smtClean="0">
                <a:solidFill>
                  <a:srgbClr val="00B050"/>
                </a:solidFill>
                <a:latin typeface="Calibri"/>
              </a:rPr>
              <a:t>However if the contractor performs work knowing it to be contrary to applicable laws and codes, the contractor shall assume responsibility for such work and bear the costs to correct</a:t>
            </a:r>
            <a:endParaRPr lang="en-US" dirty="0">
              <a:solidFill>
                <a:srgbClr val="00B050"/>
              </a:solidFill>
            </a:endParaRPr>
          </a:p>
        </p:txBody>
      </p:sp>
    </p:spTree>
    <p:extLst>
      <p:ext uri="{BB962C8B-B14F-4D97-AF65-F5344CB8AC3E}">
        <p14:creationId xmlns:p14="http://schemas.microsoft.com/office/powerpoint/2010/main" val="32351552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4044825" cy="461665"/>
          </a:xfrm>
          <a:prstGeom prst="rect">
            <a:avLst/>
          </a:prstGeom>
        </p:spPr>
        <p:txBody>
          <a:bodyPr wrap="none">
            <a:spAutoFit/>
          </a:bodyPr>
          <a:lstStyle/>
          <a:p>
            <a:pPr lvl="0" algn="ctr" fontAlgn="auto">
              <a:spcBef>
                <a:spcPct val="20000"/>
              </a:spcBef>
              <a:spcAft>
                <a:spcPts val="0"/>
              </a:spcAft>
              <a:defRPr/>
            </a:pPr>
            <a:r>
              <a:rPr lang="en-US" sz="2400" b="1" dirty="0">
                <a:solidFill>
                  <a:srgbClr val="FF0000"/>
                </a:solidFill>
                <a:latin typeface="Calibri"/>
              </a:rPr>
              <a:t>Contractor &amp; Applicable codes</a:t>
            </a:r>
          </a:p>
        </p:txBody>
      </p:sp>
      <p:pic>
        <p:nvPicPr>
          <p:cNvPr id="5124" name="Picture 4" descr="C:\Users\Public\Documents\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6845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ublic\Documents\co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4665"/>
            <a:ext cx="6781800" cy="722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67040" y="2828330"/>
            <a:ext cx="317266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rPr>
              <a:t>Construction Schedules</a:t>
            </a:r>
            <a:endParaRPr kumimoji="0" lang="en-US" sz="2400" b="1" i="0" u="none" strike="noStrike" kern="0" cap="none" spc="0" normalizeH="0" baseline="0" noProof="0" dirty="0">
              <a:ln>
                <a:noFill/>
              </a:ln>
              <a:solidFill>
                <a:srgbClr val="FF0000"/>
              </a:solidFill>
              <a:effectLst/>
              <a:uLnTx/>
              <a:uFillTx/>
            </a:endParaRPr>
          </a:p>
        </p:txBody>
      </p:sp>
      <p:sp>
        <p:nvSpPr>
          <p:cNvPr id="11" name="Rectangle 10"/>
          <p:cNvSpPr/>
          <p:nvPr/>
        </p:nvSpPr>
        <p:spPr>
          <a:xfrm>
            <a:off x="200355" y="3278798"/>
            <a:ext cx="208903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Shop Drawings</a:t>
            </a:r>
            <a:endParaRPr kumimoji="0" lang="en-US" sz="2400" i="0" u="none" strike="noStrike" kern="0" cap="none" spc="0" normalizeH="0" baseline="0" noProof="0" dirty="0">
              <a:ln>
                <a:noFill/>
              </a:ln>
              <a:solidFill>
                <a:schemeClr val="bg1"/>
              </a:solidFill>
              <a:effectLst/>
              <a:uLnTx/>
              <a:uFillTx/>
            </a:endParaRPr>
          </a:p>
        </p:txBody>
      </p:sp>
      <p:sp>
        <p:nvSpPr>
          <p:cNvPr id="12" name="Rectangle 11"/>
          <p:cNvSpPr/>
          <p:nvPr/>
        </p:nvSpPr>
        <p:spPr>
          <a:xfrm>
            <a:off x="3429000" y="3278797"/>
            <a:ext cx="38555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Fire Sprinkler Shop Drawings</a:t>
            </a:r>
            <a:endParaRPr kumimoji="0" lang="en-US" sz="2400" i="0" u="none" strike="noStrike" kern="0" cap="none" spc="0" normalizeH="0" baseline="0" noProof="0" dirty="0">
              <a:ln>
                <a:noFill/>
              </a:ln>
              <a:solidFill>
                <a:schemeClr val="bg1"/>
              </a:solidFill>
              <a:effectLst/>
              <a:uLnTx/>
              <a:uFillTx/>
            </a:endParaRPr>
          </a:p>
        </p:txBody>
      </p:sp>
      <p:sp>
        <p:nvSpPr>
          <p:cNvPr id="13" name="Rectangle 12"/>
          <p:cNvSpPr/>
          <p:nvPr/>
        </p:nvSpPr>
        <p:spPr>
          <a:xfrm>
            <a:off x="816682" y="3740462"/>
            <a:ext cx="220925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Indemnification</a:t>
            </a:r>
            <a:endParaRPr kumimoji="0" lang="en-US" sz="2400" i="0" u="none" strike="noStrike" kern="0" cap="none" spc="0" normalizeH="0" baseline="0" noProof="0" dirty="0">
              <a:ln>
                <a:noFill/>
              </a:ln>
              <a:solidFill>
                <a:schemeClr val="bg1"/>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Final Completion and Final Payment</a:t>
            </a:r>
            <a:endParaRPr lang="en-US" sz="2400" kern="0" dirty="0">
              <a:solidFill>
                <a:schemeClr val="bg1"/>
              </a:solidFill>
            </a:endParaRPr>
          </a:p>
        </p:txBody>
      </p:sp>
      <p:sp>
        <p:nvSpPr>
          <p:cNvPr id="20" name="Rectangle 19"/>
          <p:cNvSpPr/>
          <p:nvPr/>
        </p:nvSpPr>
        <p:spPr>
          <a:xfrm>
            <a:off x="186422" y="4195816"/>
            <a:ext cx="3417923"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Applications for Payment</a:t>
            </a:r>
            <a:endParaRPr lang="en-US" sz="2400" kern="0" dirty="0">
              <a:solidFill>
                <a:schemeClr val="bg1"/>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29012312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Construction Schedules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When and how often should construction schedules be updated?</a:t>
            </a:r>
            <a:endParaRPr lang="en-US" dirty="0">
              <a:solidFill>
                <a:prstClr val="black"/>
              </a:solidFill>
            </a:endParaRPr>
          </a:p>
        </p:txBody>
      </p:sp>
    </p:spTree>
    <p:extLst>
      <p:ext uri="{BB962C8B-B14F-4D97-AF65-F5344CB8AC3E}">
        <p14:creationId xmlns:p14="http://schemas.microsoft.com/office/powerpoint/2010/main" val="12570506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Construction Schedules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When and how often should construction schedules be updated?</a:t>
            </a:r>
            <a:endParaRPr lang="en-US" dirty="0">
              <a:solidFill>
                <a:prstClr val="black"/>
              </a:solidFill>
            </a:endParaRPr>
          </a:p>
        </p:txBody>
      </p:sp>
      <p:sp>
        <p:nvSpPr>
          <p:cNvPr id="3" name="Rectangle 2"/>
          <p:cNvSpPr/>
          <p:nvPr/>
        </p:nvSpPr>
        <p:spPr>
          <a:xfrm>
            <a:off x="1219200" y="2435662"/>
            <a:ext cx="6096000" cy="3416320"/>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The Contractor shall promptly after being awarded the Contract prepare and submit a construction schedule for the work.</a:t>
            </a:r>
          </a:p>
          <a:p>
            <a:pPr marL="342900" lvl="0" indent="-342900">
              <a:buFont typeface="Wingdings" panose="05000000000000000000" pitchFamily="2" charset="2"/>
              <a:buChar char="§"/>
            </a:pPr>
            <a:r>
              <a:rPr lang="en-US" sz="2400" kern="0" dirty="0" smtClean="0">
                <a:solidFill>
                  <a:srgbClr val="00B050"/>
                </a:solidFill>
                <a:latin typeface="Calibri"/>
              </a:rPr>
              <a:t>The construction schedule shall be updated at appropriate intervals as required by the contract</a:t>
            </a:r>
          </a:p>
          <a:p>
            <a:pPr marL="342900" lvl="0" indent="-342900">
              <a:buFont typeface="Wingdings" panose="05000000000000000000" pitchFamily="2" charset="2"/>
              <a:buChar char="§"/>
            </a:pPr>
            <a:r>
              <a:rPr lang="en-US" sz="2400" kern="0" dirty="0" smtClean="0">
                <a:solidFill>
                  <a:srgbClr val="00B050"/>
                </a:solidFill>
                <a:latin typeface="Calibri"/>
              </a:rPr>
              <a:t>The pay application if required by the owner or architect requires an updated construction schedule</a:t>
            </a:r>
            <a:endParaRPr lang="en-US" dirty="0">
              <a:solidFill>
                <a:srgbClr val="00B050"/>
              </a:solidFill>
            </a:endParaRPr>
          </a:p>
        </p:txBody>
      </p:sp>
    </p:spTree>
    <p:extLst>
      <p:ext uri="{BB962C8B-B14F-4D97-AF65-F5344CB8AC3E}">
        <p14:creationId xmlns:p14="http://schemas.microsoft.com/office/powerpoint/2010/main" val="21169100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00355" y="3278798"/>
            <a:ext cx="208903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rPr>
              <a:t>Shop Drawings</a:t>
            </a:r>
            <a:endParaRPr kumimoji="0" lang="en-US" sz="2400" b="1" i="0" u="none" strike="noStrike" kern="0" cap="none" spc="0" normalizeH="0" baseline="0" noProof="0" dirty="0">
              <a:ln>
                <a:noFill/>
              </a:ln>
              <a:solidFill>
                <a:srgbClr val="FF0000"/>
              </a:solidFill>
              <a:effectLst/>
              <a:uLnTx/>
              <a:uFillTx/>
            </a:endParaRPr>
          </a:p>
        </p:txBody>
      </p:sp>
      <p:sp>
        <p:nvSpPr>
          <p:cNvPr id="12" name="Rectangle 11"/>
          <p:cNvSpPr/>
          <p:nvPr/>
        </p:nvSpPr>
        <p:spPr>
          <a:xfrm>
            <a:off x="3429000" y="3278797"/>
            <a:ext cx="38555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Fire Sprinkler Shop Drawings</a:t>
            </a:r>
            <a:endParaRPr kumimoji="0" lang="en-US" sz="2400" i="0" u="none" strike="noStrike" kern="0" cap="none" spc="0" normalizeH="0" baseline="0" noProof="0" dirty="0">
              <a:ln>
                <a:noFill/>
              </a:ln>
              <a:solidFill>
                <a:schemeClr val="bg1"/>
              </a:solidFill>
              <a:effectLst/>
              <a:uLnTx/>
              <a:uFillTx/>
            </a:endParaRPr>
          </a:p>
        </p:txBody>
      </p:sp>
      <p:sp>
        <p:nvSpPr>
          <p:cNvPr id="13" name="Rectangle 12"/>
          <p:cNvSpPr/>
          <p:nvPr/>
        </p:nvSpPr>
        <p:spPr>
          <a:xfrm>
            <a:off x="816682" y="3740462"/>
            <a:ext cx="220925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Indemnification</a:t>
            </a:r>
            <a:endParaRPr kumimoji="0" lang="en-US" sz="2400" i="0" u="none" strike="noStrike" kern="0" cap="none" spc="0" normalizeH="0" baseline="0" noProof="0" dirty="0">
              <a:ln>
                <a:noFill/>
              </a:ln>
              <a:solidFill>
                <a:schemeClr val="bg1"/>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Final Completion and Final Payment</a:t>
            </a:r>
            <a:endParaRPr lang="en-US" sz="2400" kern="0" dirty="0">
              <a:solidFill>
                <a:schemeClr val="bg1"/>
              </a:solidFill>
            </a:endParaRPr>
          </a:p>
        </p:txBody>
      </p:sp>
      <p:sp>
        <p:nvSpPr>
          <p:cNvPr id="20" name="Rectangle 19"/>
          <p:cNvSpPr/>
          <p:nvPr/>
        </p:nvSpPr>
        <p:spPr>
          <a:xfrm>
            <a:off x="186422" y="4195816"/>
            <a:ext cx="3417923"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Applications for Payment</a:t>
            </a:r>
            <a:endParaRPr lang="en-US" sz="2400" kern="0" dirty="0">
              <a:solidFill>
                <a:schemeClr val="bg1"/>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38427000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2999"/>
            <a:ext cx="4383957" cy="584775"/>
          </a:xfrm>
          <a:prstGeom prst="rect">
            <a:avLst/>
          </a:prstGeom>
        </p:spPr>
        <p:txBody>
          <a:bodyPr wrap="none">
            <a:spAutoFit/>
          </a:bodyPr>
          <a:lstStyle/>
          <a:p>
            <a:pPr marL="342900" lvl="0" indent="-342900" fontAlgn="auto">
              <a:spcBef>
                <a:spcPct val="20000"/>
              </a:spcBef>
              <a:spcAft>
                <a:spcPts val="0"/>
              </a:spcAft>
              <a:defRPr/>
            </a:pPr>
            <a:r>
              <a:rPr lang="en-US" sz="3200" b="1" dirty="0">
                <a:solidFill>
                  <a:srgbClr val="FF0000"/>
                </a:solidFill>
                <a:latin typeface="Calibri"/>
              </a:rPr>
              <a:t>The </a:t>
            </a:r>
            <a:r>
              <a:rPr lang="en-US" sz="3200" b="1" dirty="0" smtClean="0">
                <a:solidFill>
                  <a:srgbClr val="FF0000"/>
                </a:solidFill>
                <a:latin typeface="Calibri"/>
              </a:rPr>
              <a:t>Contract Documents</a:t>
            </a:r>
            <a:endParaRPr lang="en-US" sz="3200" b="1" dirty="0">
              <a:solidFill>
                <a:srgbClr val="FF0000"/>
              </a:solidFill>
              <a:latin typeface="Calibri"/>
            </a:endParaRPr>
          </a:p>
        </p:txBody>
      </p:sp>
      <p:sp>
        <p:nvSpPr>
          <p:cNvPr id="3" name="Rectangle 2"/>
          <p:cNvSpPr/>
          <p:nvPr/>
        </p:nvSpPr>
        <p:spPr>
          <a:xfrm>
            <a:off x="1219200" y="1754236"/>
            <a:ext cx="5638800" cy="461665"/>
          </a:xfrm>
          <a:prstGeom prst="rect">
            <a:avLst/>
          </a:prstGeom>
        </p:spPr>
        <p:txBody>
          <a:bodyPr wrap="square">
            <a:spAutoFit/>
          </a:bodyPr>
          <a:lstStyle/>
          <a:p>
            <a:r>
              <a:rPr lang="en-US" sz="2400" kern="0" dirty="0" smtClean="0">
                <a:solidFill>
                  <a:prstClr val="white"/>
                </a:solidFill>
                <a:latin typeface="Calibri"/>
              </a:rPr>
              <a:t>What makes up the Contract Documents?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Shop Drawings, Product Data and Samples</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What do Shop Drawings represent?</a:t>
            </a:r>
            <a:endParaRPr lang="en-US" dirty="0">
              <a:solidFill>
                <a:prstClr val="black"/>
              </a:solidFill>
            </a:endParaRPr>
          </a:p>
        </p:txBody>
      </p:sp>
    </p:spTree>
    <p:extLst>
      <p:ext uri="{BB962C8B-B14F-4D97-AF65-F5344CB8AC3E}">
        <p14:creationId xmlns:p14="http://schemas.microsoft.com/office/powerpoint/2010/main" val="25859035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Shop Drawings, Product Data and Samples</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What do Shop Drawings represent?</a:t>
            </a:r>
            <a:endParaRPr lang="en-US" dirty="0">
              <a:solidFill>
                <a:prstClr val="black"/>
              </a:solidFill>
            </a:endParaRPr>
          </a:p>
        </p:txBody>
      </p:sp>
      <p:sp>
        <p:nvSpPr>
          <p:cNvPr id="3" name="Rectangle 2"/>
          <p:cNvSpPr/>
          <p:nvPr/>
        </p:nvSpPr>
        <p:spPr>
          <a:xfrm>
            <a:off x="1295400" y="2066330"/>
            <a:ext cx="6019800" cy="3785652"/>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Shop Drawings and similar submittals are not Contract Documents</a:t>
            </a:r>
          </a:p>
          <a:p>
            <a:pPr marL="342900" lvl="0" indent="-342900">
              <a:buFont typeface="Wingdings" panose="05000000000000000000" pitchFamily="2" charset="2"/>
              <a:buChar char="§"/>
            </a:pPr>
            <a:r>
              <a:rPr lang="en-US" sz="2400" kern="0" dirty="0" smtClean="0">
                <a:solidFill>
                  <a:srgbClr val="00B050"/>
                </a:solidFill>
                <a:latin typeface="Calibri"/>
              </a:rPr>
              <a:t>Their purpose is to demonstrate the way by which the Contractor proposes to conform to the information given and the design concept expressed in the Contract Documents</a:t>
            </a:r>
          </a:p>
          <a:p>
            <a:pPr marL="342900" lvl="0" indent="-342900">
              <a:buFont typeface="Wingdings" panose="05000000000000000000" pitchFamily="2" charset="2"/>
              <a:buChar char="§"/>
            </a:pPr>
            <a:r>
              <a:rPr lang="en-US" sz="2400" kern="0" dirty="0" smtClean="0">
                <a:solidFill>
                  <a:srgbClr val="00B050"/>
                </a:solidFill>
                <a:latin typeface="Calibri"/>
              </a:rPr>
              <a:t>Shop drawings are reviewed and approved by the contractor prior to submitting to the architect for approval</a:t>
            </a:r>
            <a:endParaRPr lang="en-US" dirty="0">
              <a:solidFill>
                <a:srgbClr val="00B050"/>
              </a:solidFill>
            </a:endParaRPr>
          </a:p>
        </p:txBody>
      </p:sp>
    </p:spTree>
    <p:extLst>
      <p:ext uri="{BB962C8B-B14F-4D97-AF65-F5344CB8AC3E}">
        <p14:creationId xmlns:p14="http://schemas.microsoft.com/office/powerpoint/2010/main" val="15309591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429000" y="3278797"/>
            <a:ext cx="38555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rPr>
              <a:t>Fire Sprinkler Shop Drawings</a:t>
            </a:r>
            <a:endParaRPr kumimoji="0" lang="en-US" sz="2400" b="1" i="0" u="none" strike="noStrike" kern="0" cap="none" spc="0" normalizeH="0" baseline="0" noProof="0" dirty="0">
              <a:ln>
                <a:noFill/>
              </a:ln>
              <a:solidFill>
                <a:srgbClr val="FF0000"/>
              </a:solidFill>
              <a:effectLst/>
              <a:uLnTx/>
              <a:uFillTx/>
            </a:endParaRPr>
          </a:p>
        </p:txBody>
      </p:sp>
      <p:sp>
        <p:nvSpPr>
          <p:cNvPr id="13" name="Rectangle 12"/>
          <p:cNvSpPr/>
          <p:nvPr/>
        </p:nvSpPr>
        <p:spPr>
          <a:xfrm>
            <a:off x="816682" y="3740462"/>
            <a:ext cx="220925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Indemnification</a:t>
            </a:r>
            <a:endParaRPr kumimoji="0" lang="en-US" sz="2400" i="0" u="none" strike="noStrike" kern="0" cap="none" spc="0" normalizeH="0" baseline="0" noProof="0" dirty="0">
              <a:ln>
                <a:noFill/>
              </a:ln>
              <a:solidFill>
                <a:schemeClr val="bg1"/>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Final Completion and Final Payment</a:t>
            </a:r>
            <a:endParaRPr lang="en-US" sz="2400" kern="0" dirty="0">
              <a:solidFill>
                <a:schemeClr val="bg1"/>
              </a:solidFill>
            </a:endParaRPr>
          </a:p>
        </p:txBody>
      </p:sp>
      <p:sp>
        <p:nvSpPr>
          <p:cNvPr id="20" name="Rectangle 19"/>
          <p:cNvSpPr/>
          <p:nvPr/>
        </p:nvSpPr>
        <p:spPr>
          <a:xfrm>
            <a:off x="186422" y="4195816"/>
            <a:ext cx="3417923"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Applications for Payment</a:t>
            </a:r>
            <a:endParaRPr lang="en-US" sz="2400" kern="0" dirty="0">
              <a:solidFill>
                <a:schemeClr val="bg1"/>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21268530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Fire Sprinkler Shop Drawings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Who prepares the Fire Sprinkler Shop Drawings and how are they submitted?</a:t>
            </a:r>
            <a:endParaRPr lang="en-US" dirty="0">
              <a:solidFill>
                <a:prstClr val="black"/>
              </a:solidFill>
            </a:endParaRPr>
          </a:p>
        </p:txBody>
      </p:sp>
    </p:spTree>
    <p:extLst>
      <p:ext uri="{BB962C8B-B14F-4D97-AF65-F5344CB8AC3E}">
        <p14:creationId xmlns:p14="http://schemas.microsoft.com/office/powerpoint/2010/main" val="37929057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Fire Sprinkler Shop Drawings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Who prepares the Fire Sprinkler Shop Drawings and how are they submitted?</a:t>
            </a:r>
            <a:endParaRPr lang="en-US" dirty="0">
              <a:solidFill>
                <a:prstClr val="black"/>
              </a:solidFill>
            </a:endParaRPr>
          </a:p>
        </p:txBody>
      </p:sp>
      <p:sp>
        <p:nvSpPr>
          <p:cNvPr id="3" name="Rectangle 2"/>
          <p:cNvSpPr/>
          <p:nvPr/>
        </p:nvSpPr>
        <p:spPr>
          <a:xfrm>
            <a:off x="1143000" y="2435662"/>
            <a:ext cx="6172200" cy="4154984"/>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Prepared by a licensed sprinkler contractor</a:t>
            </a:r>
          </a:p>
          <a:p>
            <a:pPr marL="342900" lvl="0" indent="-342900">
              <a:buFont typeface="Wingdings" panose="05000000000000000000" pitchFamily="2" charset="2"/>
              <a:buChar char="§"/>
            </a:pPr>
            <a:r>
              <a:rPr lang="en-US" sz="2400" kern="0" dirty="0" smtClean="0">
                <a:solidFill>
                  <a:srgbClr val="00B050"/>
                </a:solidFill>
                <a:latin typeface="Calibri"/>
              </a:rPr>
              <a:t>The fire sprinkler contractor shall certify the shop drawings and submit for review and approval</a:t>
            </a:r>
          </a:p>
          <a:p>
            <a:pPr marL="342900" lvl="0" indent="-342900">
              <a:buFont typeface="Wingdings" panose="05000000000000000000" pitchFamily="2" charset="2"/>
              <a:buChar char="§"/>
            </a:pPr>
            <a:r>
              <a:rPr lang="en-US" sz="2400" kern="0" dirty="0" smtClean="0">
                <a:solidFill>
                  <a:srgbClr val="00B050"/>
                </a:solidFill>
                <a:latin typeface="Calibri"/>
              </a:rPr>
              <a:t>The Architects engineer of record shall review and approve and submit them to the State Fire Marshal for review and approval</a:t>
            </a:r>
          </a:p>
          <a:p>
            <a:pPr marL="342900" lvl="0" indent="-342900">
              <a:buFont typeface="Wingdings" panose="05000000000000000000" pitchFamily="2" charset="2"/>
              <a:buChar char="§"/>
            </a:pPr>
            <a:r>
              <a:rPr lang="en-US" sz="2400" kern="0" dirty="0" smtClean="0">
                <a:solidFill>
                  <a:srgbClr val="00B050"/>
                </a:solidFill>
                <a:latin typeface="Calibri"/>
              </a:rPr>
              <a:t>Neither the contractor or subcontractor shall submit drawings directly to the State Fire Marshal for approval without written approval from OSE</a:t>
            </a:r>
            <a:endParaRPr lang="en-US" dirty="0">
              <a:solidFill>
                <a:srgbClr val="00B050"/>
              </a:solidFill>
            </a:endParaRPr>
          </a:p>
        </p:txBody>
      </p:sp>
    </p:spTree>
    <p:extLst>
      <p:ext uri="{BB962C8B-B14F-4D97-AF65-F5344CB8AC3E}">
        <p14:creationId xmlns:p14="http://schemas.microsoft.com/office/powerpoint/2010/main" val="8628531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16682" y="3740462"/>
            <a:ext cx="220925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rPr>
              <a:t>Indemnification</a:t>
            </a:r>
            <a:endParaRPr kumimoji="0" lang="en-US" sz="2400" b="1" i="0" u="none" strike="noStrike" kern="0" cap="none" spc="0" normalizeH="0" baseline="0" noProof="0" dirty="0">
              <a:ln>
                <a:noFill/>
              </a:ln>
              <a:solidFill>
                <a:srgbClr val="FF0000"/>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Final Completion and Final Payment</a:t>
            </a:r>
            <a:endParaRPr lang="en-US" sz="2400" kern="0" dirty="0">
              <a:solidFill>
                <a:schemeClr val="bg1"/>
              </a:solidFill>
            </a:endParaRPr>
          </a:p>
        </p:txBody>
      </p:sp>
      <p:sp>
        <p:nvSpPr>
          <p:cNvPr id="20" name="Rectangle 19"/>
          <p:cNvSpPr/>
          <p:nvPr/>
        </p:nvSpPr>
        <p:spPr>
          <a:xfrm>
            <a:off x="186422" y="4195816"/>
            <a:ext cx="3417923"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Applications for Payment</a:t>
            </a:r>
            <a:endParaRPr lang="en-US" sz="2400" kern="0" dirty="0">
              <a:solidFill>
                <a:schemeClr val="bg1"/>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30933619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Indemnification</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What is Indemnification?</a:t>
            </a:r>
            <a:endParaRPr lang="en-US" dirty="0">
              <a:solidFill>
                <a:prstClr val="black"/>
              </a:solidFill>
            </a:endParaRPr>
          </a:p>
        </p:txBody>
      </p:sp>
    </p:spTree>
    <p:extLst>
      <p:ext uri="{BB962C8B-B14F-4D97-AF65-F5344CB8AC3E}">
        <p14:creationId xmlns:p14="http://schemas.microsoft.com/office/powerpoint/2010/main" val="18722252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Indemnification</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What is Indemnification?</a:t>
            </a:r>
            <a:endParaRPr lang="en-US" dirty="0">
              <a:solidFill>
                <a:prstClr val="black"/>
              </a:solidFill>
            </a:endParaRPr>
          </a:p>
        </p:txBody>
      </p:sp>
      <p:sp>
        <p:nvSpPr>
          <p:cNvPr id="3" name="Rectangle 2"/>
          <p:cNvSpPr/>
          <p:nvPr/>
        </p:nvSpPr>
        <p:spPr>
          <a:xfrm>
            <a:off x="1219200" y="2066330"/>
            <a:ext cx="6096000" cy="3785652"/>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To the fullest extent permitted by law the Contractor shall indemnify and hold harmless the Owner, Architect, Architects consultants, and agents and employees from and against claims, damages, losses and expenses, including attorneys fees, resulting out of the performance of the Work, but only to the extent caused by the negligent acts or omissions of the Contractor or a subcontractor.</a:t>
            </a:r>
            <a:endParaRPr lang="en-US" dirty="0">
              <a:solidFill>
                <a:srgbClr val="00B050"/>
              </a:solidFill>
            </a:endParaRPr>
          </a:p>
        </p:txBody>
      </p:sp>
    </p:spTree>
    <p:extLst>
      <p:ext uri="{BB962C8B-B14F-4D97-AF65-F5344CB8AC3E}">
        <p14:creationId xmlns:p14="http://schemas.microsoft.com/office/powerpoint/2010/main" val="15386282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Final Completion and Final Payment</a:t>
            </a:r>
            <a:endParaRPr lang="en-US" sz="2400" kern="0" dirty="0">
              <a:solidFill>
                <a:schemeClr val="bg1"/>
              </a:solidFill>
            </a:endParaRPr>
          </a:p>
        </p:txBody>
      </p:sp>
      <p:sp>
        <p:nvSpPr>
          <p:cNvPr id="20" name="Rectangle 19"/>
          <p:cNvSpPr/>
          <p:nvPr/>
        </p:nvSpPr>
        <p:spPr>
          <a:xfrm>
            <a:off x="186422" y="4195816"/>
            <a:ext cx="3417923" cy="461665"/>
          </a:xfrm>
          <a:prstGeom prst="rect">
            <a:avLst/>
          </a:prstGeom>
        </p:spPr>
        <p:txBody>
          <a:bodyPr wrap="none">
            <a:spAutoFit/>
          </a:bodyPr>
          <a:lstStyle/>
          <a:p>
            <a:pPr lvl="0" algn="ctr" fontAlgn="auto">
              <a:spcBef>
                <a:spcPts val="0"/>
              </a:spcBef>
              <a:spcAft>
                <a:spcPts val="0"/>
              </a:spcAft>
              <a:defRPr/>
            </a:pPr>
            <a:r>
              <a:rPr lang="en-US" sz="2400" b="1" kern="0" dirty="0" smtClean="0">
                <a:solidFill>
                  <a:srgbClr val="FF0000"/>
                </a:solidFill>
                <a:latin typeface="Calibri"/>
              </a:rPr>
              <a:t>Applications for Payment</a:t>
            </a:r>
            <a:endParaRPr lang="en-US" sz="2400" b="1" kern="0" dirty="0">
              <a:solidFill>
                <a:srgbClr val="FF0000"/>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23102072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Application for Payment</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What is included in the application for payment?</a:t>
            </a:r>
            <a:endParaRPr lang="en-US" dirty="0">
              <a:solidFill>
                <a:prstClr val="black"/>
              </a:solidFill>
            </a:endParaRPr>
          </a:p>
        </p:txBody>
      </p:sp>
    </p:spTree>
    <p:extLst>
      <p:ext uri="{BB962C8B-B14F-4D97-AF65-F5344CB8AC3E}">
        <p14:creationId xmlns:p14="http://schemas.microsoft.com/office/powerpoint/2010/main" val="19413827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63025"/>
            <a:ext cx="4383957" cy="584775"/>
          </a:xfrm>
          <a:prstGeom prst="rect">
            <a:avLst/>
          </a:prstGeom>
        </p:spPr>
        <p:txBody>
          <a:bodyPr wrap="none">
            <a:spAutoFit/>
          </a:bodyPr>
          <a:lstStyle/>
          <a:p>
            <a:pPr marL="342900" lvl="0" indent="-342900" fontAlgn="auto">
              <a:spcBef>
                <a:spcPct val="20000"/>
              </a:spcBef>
              <a:spcAft>
                <a:spcPts val="0"/>
              </a:spcAft>
              <a:defRPr/>
            </a:pPr>
            <a:r>
              <a:rPr lang="en-US" sz="3200" b="1" dirty="0">
                <a:solidFill>
                  <a:srgbClr val="FF0000"/>
                </a:solidFill>
                <a:latin typeface="Calibri"/>
              </a:rPr>
              <a:t>The </a:t>
            </a:r>
            <a:r>
              <a:rPr lang="en-US" sz="3200" b="1" dirty="0" smtClean="0">
                <a:solidFill>
                  <a:srgbClr val="FF0000"/>
                </a:solidFill>
                <a:latin typeface="Calibri"/>
              </a:rPr>
              <a:t>Contract Documents</a:t>
            </a:r>
            <a:endParaRPr lang="en-US" sz="3200" b="1" dirty="0">
              <a:solidFill>
                <a:srgbClr val="FF0000"/>
              </a:solidFill>
              <a:latin typeface="Calibri"/>
            </a:endParaRPr>
          </a:p>
        </p:txBody>
      </p:sp>
      <p:sp>
        <p:nvSpPr>
          <p:cNvPr id="3" name="Rectangle 2"/>
          <p:cNvSpPr/>
          <p:nvPr/>
        </p:nvSpPr>
        <p:spPr>
          <a:xfrm>
            <a:off x="1219200" y="1449437"/>
            <a:ext cx="5638800" cy="461665"/>
          </a:xfrm>
          <a:prstGeom prst="rect">
            <a:avLst/>
          </a:prstGeom>
        </p:spPr>
        <p:txBody>
          <a:bodyPr wrap="square">
            <a:spAutoFit/>
          </a:bodyPr>
          <a:lstStyle/>
          <a:p>
            <a:r>
              <a:rPr lang="en-US" sz="2400" kern="0" dirty="0" smtClean="0">
                <a:solidFill>
                  <a:prstClr val="white"/>
                </a:solidFill>
                <a:latin typeface="Calibri"/>
              </a:rPr>
              <a:t>What makes up the Contract Documents?</a:t>
            </a:r>
            <a:endParaRPr lang="en-US" dirty="0"/>
          </a:p>
        </p:txBody>
      </p:sp>
      <p:sp>
        <p:nvSpPr>
          <p:cNvPr id="4" name="Rectangle 3"/>
          <p:cNvSpPr/>
          <p:nvPr/>
        </p:nvSpPr>
        <p:spPr>
          <a:xfrm>
            <a:off x="1759497" y="1828801"/>
            <a:ext cx="5250903" cy="5262979"/>
          </a:xfrm>
          <a:prstGeom prst="rect">
            <a:avLst/>
          </a:prstGeom>
        </p:spPr>
        <p:txBody>
          <a:bodyPr wrap="square">
            <a:spAutoFit/>
          </a:bodyPr>
          <a:lstStyle/>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The Agreement (A101)</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Conditions of the Contract (A201)</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Drawings</a:t>
            </a:r>
            <a:r>
              <a:rPr lang="en-US" sz="2400" kern="0" dirty="0">
                <a:solidFill>
                  <a:srgbClr val="00B050"/>
                </a:solidFill>
                <a:latin typeface="Calibri"/>
              </a:rPr>
              <a:t> </a:t>
            </a:r>
            <a:r>
              <a:rPr lang="en-US" sz="2400" kern="0" dirty="0" smtClean="0">
                <a:solidFill>
                  <a:srgbClr val="00B050"/>
                </a:solidFill>
                <a:latin typeface="Calibri"/>
              </a:rPr>
              <a:t>&amp; Specifications</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Addenda issued prior to execution of the contract</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The Advertisement</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Instructions to bidders (A-701)</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Contractors bid</a:t>
            </a:r>
          </a:p>
          <a:p>
            <a:pPr marL="342900" lvl="0"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Modifications made after execution of the contract</a:t>
            </a:r>
          </a:p>
          <a:p>
            <a:pPr marL="800100" lvl="1"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Change Orders</a:t>
            </a:r>
          </a:p>
          <a:p>
            <a:pPr marL="800100" lvl="1"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Construction Change Directives</a:t>
            </a:r>
          </a:p>
          <a:p>
            <a:pPr marL="800100" lvl="1" indent="-342900" fontAlgn="auto">
              <a:spcBef>
                <a:spcPts val="0"/>
              </a:spcBef>
              <a:spcAft>
                <a:spcPts val="0"/>
              </a:spcAft>
              <a:buFont typeface="Wingdings" panose="05000000000000000000" pitchFamily="2" charset="2"/>
              <a:buChar char="§"/>
              <a:defRPr/>
            </a:pPr>
            <a:r>
              <a:rPr lang="en-US" sz="2400" kern="0" dirty="0" smtClean="0">
                <a:solidFill>
                  <a:srgbClr val="00B050"/>
                </a:solidFill>
                <a:latin typeface="Calibri"/>
              </a:rPr>
              <a:t>Minor Changes in the Work</a:t>
            </a:r>
          </a:p>
          <a:p>
            <a:pPr marL="342900" lvl="0" indent="-342900" fontAlgn="auto">
              <a:spcBef>
                <a:spcPts val="0"/>
              </a:spcBef>
              <a:spcAft>
                <a:spcPts val="0"/>
              </a:spcAft>
              <a:buFont typeface="Wingdings" panose="05000000000000000000" pitchFamily="2" charset="2"/>
              <a:buChar char="§"/>
              <a:defRPr/>
            </a:pPr>
            <a:endParaRPr lang="en-US" sz="2400" kern="0" dirty="0" smtClean="0">
              <a:solidFill>
                <a:srgbClr val="00B050"/>
              </a:solidFill>
              <a:latin typeface="Calibri"/>
            </a:endParaRPr>
          </a:p>
        </p:txBody>
      </p:sp>
    </p:spTree>
    <p:extLst>
      <p:ext uri="{BB962C8B-B14F-4D97-AF65-F5344CB8AC3E}">
        <p14:creationId xmlns:p14="http://schemas.microsoft.com/office/powerpoint/2010/main" val="17330648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Application for Payment</a:t>
            </a:r>
            <a:endParaRPr lang="en-US" sz="2800" b="1" kern="0" dirty="0">
              <a:solidFill>
                <a:srgbClr val="FF0000"/>
              </a:solidFill>
            </a:endParaRPr>
          </a:p>
        </p:txBody>
      </p:sp>
      <p:sp>
        <p:nvSpPr>
          <p:cNvPr id="2" name="Rectangle 1"/>
          <p:cNvSpPr/>
          <p:nvPr/>
        </p:nvSpPr>
        <p:spPr>
          <a:xfrm>
            <a:off x="990600" y="1376065"/>
            <a:ext cx="6324600" cy="461665"/>
          </a:xfrm>
          <a:prstGeom prst="rect">
            <a:avLst/>
          </a:prstGeom>
        </p:spPr>
        <p:txBody>
          <a:bodyPr wrap="square">
            <a:spAutoFit/>
          </a:bodyPr>
          <a:lstStyle/>
          <a:p>
            <a:pPr lvl="0"/>
            <a:r>
              <a:rPr lang="en-US" sz="2400" kern="0" dirty="0" smtClean="0">
                <a:solidFill>
                  <a:prstClr val="white"/>
                </a:solidFill>
                <a:latin typeface="Calibri"/>
              </a:rPr>
              <a:t>What is included in the application for payment?</a:t>
            </a:r>
            <a:endParaRPr lang="en-US" dirty="0">
              <a:solidFill>
                <a:prstClr val="black"/>
              </a:solidFill>
            </a:endParaRPr>
          </a:p>
        </p:txBody>
      </p:sp>
      <p:sp>
        <p:nvSpPr>
          <p:cNvPr id="3" name="Rectangle 2"/>
          <p:cNvSpPr/>
          <p:nvPr/>
        </p:nvSpPr>
        <p:spPr>
          <a:xfrm>
            <a:off x="1219200" y="1837730"/>
            <a:ext cx="6096000" cy="4893647"/>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Itemized application in accordance with the schedule of values</a:t>
            </a:r>
          </a:p>
          <a:p>
            <a:pPr marL="342900" lvl="0" indent="-342900">
              <a:buFont typeface="Wingdings" panose="05000000000000000000" pitchFamily="2" charset="2"/>
              <a:buChar char="§"/>
            </a:pPr>
            <a:r>
              <a:rPr lang="en-US" sz="2400" kern="0" dirty="0" smtClean="0">
                <a:solidFill>
                  <a:srgbClr val="00B050"/>
                </a:solidFill>
                <a:latin typeface="Calibri"/>
              </a:rPr>
              <a:t>It shall be notarized</a:t>
            </a:r>
          </a:p>
          <a:p>
            <a:pPr marL="342900" lvl="0" indent="-342900">
              <a:buFont typeface="Wingdings" panose="05000000000000000000" pitchFamily="2" charset="2"/>
              <a:buChar char="§"/>
            </a:pPr>
            <a:r>
              <a:rPr lang="en-US" sz="2400" kern="0" dirty="0" smtClean="0">
                <a:solidFill>
                  <a:srgbClr val="00B050"/>
                </a:solidFill>
                <a:latin typeface="Calibri"/>
              </a:rPr>
              <a:t>It shall reflect retainage</a:t>
            </a:r>
          </a:p>
          <a:p>
            <a:pPr marL="342900" lvl="0" indent="-342900">
              <a:buFont typeface="Wingdings" panose="05000000000000000000" pitchFamily="2" charset="2"/>
              <a:buChar char="§"/>
            </a:pPr>
            <a:r>
              <a:rPr lang="en-US" sz="2400" kern="0" dirty="0" smtClean="0">
                <a:solidFill>
                  <a:srgbClr val="00B050"/>
                </a:solidFill>
                <a:latin typeface="Calibri"/>
              </a:rPr>
              <a:t>It can reflect stored materials if such materials have applicable insurance</a:t>
            </a:r>
          </a:p>
          <a:p>
            <a:pPr marL="342900" lvl="0" indent="-342900">
              <a:buFont typeface="Wingdings" panose="05000000000000000000" pitchFamily="2" charset="2"/>
              <a:buChar char="§"/>
            </a:pPr>
            <a:r>
              <a:rPr lang="en-US" sz="2400" kern="0" dirty="0" smtClean="0">
                <a:solidFill>
                  <a:srgbClr val="00B050"/>
                </a:solidFill>
                <a:latin typeface="Calibri"/>
              </a:rPr>
              <a:t>Contractor shall pay the Subcontractor within 7 days after receipt of payment</a:t>
            </a:r>
          </a:p>
          <a:p>
            <a:pPr marL="342900" lvl="0" indent="-342900">
              <a:buFont typeface="Wingdings" panose="05000000000000000000" pitchFamily="2" charset="2"/>
              <a:buChar char="§"/>
            </a:pPr>
            <a:r>
              <a:rPr lang="en-US" sz="2400" kern="0" dirty="0" smtClean="0">
                <a:solidFill>
                  <a:srgbClr val="00B050"/>
                </a:solidFill>
                <a:latin typeface="Calibri"/>
              </a:rPr>
              <a:t>The owner can request written evidence from the contractor that subs have been properly paid</a:t>
            </a:r>
          </a:p>
          <a:p>
            <a:pPr marL="342900" lvl="0" indent="-342900">
              <a:buFont typeface="Wingdings" panose="05000000000000000000" pitchFamily="2" charset="2"/>
              <a:buChar char="§"/>
            </a:pPr>
            <a:r>
              <a:rPr lang="en-US" sz="2400" kern="0" dirty="0" smtClean="0">
                <a:solidFill>
                  <a:srgbClr val="00B050"/>
                </a:solidFill>
                <a:latin typeface="Calibri"/>
              </a:rPr>
              <a:t>Payment by the owner does not constitute acceptance of the Work</a:t>
            </a:r>
            <a:endParaRPr lang="en-US" dirty="0">
              <a:solidFill>
                <a:srgbClr val="00B050"/>
              </a:solidFill>
            </a:endParaRPr>
          </a:p>
        </p:txBody>
      </p:sp>
    </p:spTree>
    <p:extLst>
      <p:ext uri="{BB962C8B-B14F-4D97-AF65-F5344CB8AC3E}">
        <p14:creationId xmlns:p14="http://schemas.microsoft.com/office/powerpoint/2010/main" val="15843071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Application for Payment</a:t>
            </a:r>
            <a:endParaRPr lang="en-US" sz="2800" b="1" kern="0" dirty="0">
              <a:solidFill>
                <a:srgbClr val="FF0000"/>
              </a:solidFill>
            </a:endParaRPr>
          </a:p>
        </p:txBody>
      </p:sp>
      <p:sp>
        <p:nvSpPr>
          <p:cNvPr id="2" name="Rectangle 1"/>
          <p:cNvSpPr/>
          <p:nvPr/>
        </p:nvSpPr>
        <p:spPr>
          <a:xfrm>
            <a:off x="990600" y="1376065"/>
            <a:ext cx="6324600" cy="461665"/>
          </a:xfrm>
          <a:prstGeom prst="rect">
            <a:avLst/>
          </a:prstGeom>
        </p:spPr>
        <p:txBody>
          <a:bodyPr wrap="square">
            <a:spAutoFit/>
          </a:bodyPr>
          <a:lstStyle/>
          <a:p>
            <a:pPr lvl="0"/>
            <a:r>
              <a:rPr lang="en-US" sz="2400" kern="0" dirty="0" smtClean="0">
                <a:solidFill>
                  <a:prstClr val="white"/>
                </a:solidFill>
                <a:latin typeface="Calibri"/>
              </a:rPr>
              <a:t>What is included in the application for payment?</a:t>
            </a:r>
            <a:endParaRPr lang="en-US" dirty="0">
              <a:solidFill>
                <a:prstClr val="black"/>
              </a:solidFill>
            </a:endParaRPr>
          </a:p>
        </p:txBody>
      </p:sp>
      <p:sp>
        <p:nvSpPr>
          <p:cNvPr id="3" name="Rectangle 2"/>
          <p:cNvSpPr/>
          <p:nvPr/>
        </p:nvSpPr>
        <p:spPr>
          <a:xfrm>
            <a:off x="1219200" y="1837730"/>
            <a:ext cx="6096000" cy="2308324"/>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If the architect does not certify the pay request within 7 days of issuance or if the owner does not pay within 21 days of issuance, then the contractor may upon 7 additional days written notice Stop Work until paid  </a:t>
            </a:r>
            <a:endParaRPr lang="en-US" dirty="0">
              <a:solidFill>
                <a:srgbClr val="00B050"/>
              </a:solidFill>
            </a:endParaRPr>
          </a:p>
        </p:txBody>
      </p:sp>
    </p:spTree>
    <p:extLst>
      <p:ext uri="{BB962C8B-B14F-4D97-AF65-F5344CB8AC3E}">
        <p14:creationId xmlns:p14="http://schemas.microsoft.com/office/powerpoint/2010/main" val="8688455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Acceptance of Nonconforming Work</a:t>
            </a:r>
            <a:endParaRPr lang="en-US" sz="2400" kern="0" dirty="0">
              <a:solidFill>
                <a:schemeClr val="bg1"/>
              </a:solidFill>
            </a:endParaRPr>
          </a:p>
        </p:txBody>
      </p:sp>
      <p:sp>
        <p:nvSpPr>
          <p:cNvPr id="19" name="Rectangle 18"/>
          <p:cNvSpPr/>
          <p:nvPr/>
        </p:nvSpPr>
        <p:spPr>
          <a:xfrm>
            <a:off x="476098" y="4729956"/>
            <a:ext cx="4788490" cy="461665"/>
          </a:xfrm>
          <a:prstGeom prst="rect">
            <a:avLst/>
          </a:prstGeom>
        </p:spPr>
        <p:txBody>
          <a:bodyPr wrap="none">
            <a:spAutoFit/>
          </a:bodyPr>
          <a:lstStyle/>
          <a:p>
            <a:pPr lvl="0" algn="ctr" fontAlgn="auto">
              <a:spcBef>
                <a:spcPts val="0"/>
              </a:spcBef>
              <a:spcAft>
                <a:spcPts val="0"/>
              </a:spcAft>
              <a:defRPr/>
            </a:pPr>
            <a:r>
              <a:rPr lang="en-US" sz="2400" b="1" kern="0" dirty="0" smtClean="0">
                <a:solidFill>
                  <a:srgbClr val="FF0000"/>
                </a:solidFill>
                <a:latin typeface="Calibri"/>
              </a:rPr>
              <a:t>Final Completion and Final Payment</a:t>
            </a:r>
            <a:endParaRPr lang="en-US" sz="2400" b="1" kern="0" dirty="0">
              <a:solidFill>
                <a:srgbClr val="FF0000"/>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21933038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Final Completion and Final Payment</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When is Final Completion achieved and Final payment released ?</a:t>
            </a:r>
            <a:endParaRPr lang="en-US" dirty="0">
              <a:solidFill>
                <a:prstClr val="black"/>
              </a:solidFill>
            </a:endParaRPr>
          </a:p>
        </p:txBody>
      </p:sp>
    </p:spTree>
    <p:extLst>
      <p:ext uri="{BB962C8B-B14F-4D97-AF65-F5344CB8AC3E}">
        <p14:creationId xmlns:p14="http://schemas.microsoft.com/office/powerpoint/2010/main" val="18313249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Final Completion and Final Payment</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When is Final Completion achieved and Final payment released ?</a:t>
            </a:r>
            <a:endParaRPr lang="en-US" dirty="0">
              <a:solidFill>
                <a:prstClr val="black"/>
              </a:solidFill>
            </a:endParaRPr>
          </a:p>
        </p:txBody>
      </p:sp>
      <p:sp>
        <p:nvSpPr>
          <p:cNvPr id="3" name="Rectangle 2"/>
          <p:cNvSpPr/>
          <p:nvPr/>
        </p:nvSpPr>
        <p:spPr>
          <a:xfrm>
            <a:off x="1447800" y="2435662"/>
            <a:ext cx="5867400" cy="3416320"/>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If not agreed otherwise at substantial completion final completion shall be no later than 30 days after substantial completion</a:t>
            </a:r>
          </a:p>
          <a:p>
            <a:pPr marL="342900" lvl="0" indent="-342900">
              <a:buFont typeface="Wingdings" panose="05000000000000000000" pitchFamily="2" charset="2"/>
              <a:buChar char="§"/>
            </a:pPr>
            <a:r>
              <a:rPr lang="en-US" sz="2400" kern="0" dirty="0" smtClean="0">
                <a:solidFill>
                  <a:srgbClr val="00B050"/>
                </a:solidFill>
                <a:latin typeface="Calibri"/>
              </a:rPr>
              <a:t>Upon receipt of the contractors written notice that work is ready for final inspection and receipt of the final pay request and inspection has been performed</a:t>
            </a:r>
            <a:endParaRPr lang="en-US" dirty="0">
              <a:solidFill>
                <a:srgbClr val="00B050"/>
              </a:solidFill>
            </a:endParaRPr>
          </a:p>
        </p:txBody>
      </p:sp>
    </p:spTree>
    <p:extLst>
      <p:ext uri="{BB962C8B-B14F-4D97-AF65-F5344CB8AC3E}">
        <p14:creationId xmlns:p14="http://schemas.microsoft.com/office/powerpoint/2010/main" val="27721540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Weather Delays</a:t>
            </a:r>
            <a:endParaRPr lang="en-US" sz="2400" kern="0" dirty="0">
              <a:solidFill>
                <a:schemeClr val="bg1"/>
              </a:solidFill>
            </a:endParaRPr>
          </a:p>
        </p:txBody>
      </p:sp>
      <p:sp>
        <p:nvSpPr>
          <p:cNvPr id="18" name="Rectangle 17"/>
          <p:cNvSpPr/>
          <p:nvPr/>
        </p:nvSpPr>
        <p:spPr>
          <a:xfrm>
            <a:off x="2202709" y="5191621"/>
            <a:ext cx="4825360" cy="461665"/>
          </a:xfrm>
          <a:prstGeom prst="rect">
            <a:avLst/>
          </a:prstGeom>
        </p:spPr>
        <p:txBody>
          <a:bodyPr wrap="none">
            <a:spAutoFit/>
          </a:bodyPr>
          <a:lstStyle/>
          <a:p>
            <a:pPr lvl="0" algn="ctr" fontAlgn="auto">
              <a:spcBef>
                <a:spcPts val="0"/>
              </a:spcBef>
              <a:spcAft>
                <a:spcPts val="0"/>
              </a:spcAft>
              <a:defRPr/>
            </a:pPr>
            <a:r>
              <a:rPr lang="en-US" sz="2400" b="1" kern="0" dirty="0" smtClean="0">
                <a:solidFill>
                  <a:srgbClr val="FF0000"/>
                </a:solidFill>
                <a:latin typeface="Calibri"/>
              </a:rPr>
              <a:t>Acceptance of Nonconforming Work</a:t>
            </a:r>
            <a:endParaRPr lang="en-US" sz="2400" b="1" kern="0" dirty="0">
              <a:solidFill>
                <a:srgbClr val="FF0000"/>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654507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Acceptance of Nonconforming Work</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How is nonconforming work accepted?</a:t>
            </a:r>
            <a:endParaRPr lang="en-US" dirty="0">
              <a:solidFill>
                <a:prstClr val="black"/>
              </a:solidFill>
            </a:endParaRPr>
          </a:p>
        </p:txBody>
      </p:sp>
    </p:spTree>
    <p:extLst>
      <p:ext uri="{BB962C8B-B14F-4D97-AF65-F5344CB8AC3E}">
        <p14:creationId xmlns:p14="http://schemas.microsoft.com/office/powerpoint/2010/main" val="37131765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Acceptance of Nonconforming Work</a:t>
            </a:r>
            <a:endParaRPr lang="en-US" sz="2800" b="1" kern="0" dirty="0">
              <a:solidFill>
                <a:srgbClr val="FF0000"/>
              </a:solidFill>
            </a:endParaRPr>
          </a:p>
        </p:txBody>
      </p:sp>
      <p:sp>
        <p:nvSpPr>
          <p:cNvPr id="2" name="Rectangle 1"/>
          <p:cNvSpPr/>
          <p:nvPr/>
        </p:nvSpPr>
        <p:spPr>
          <a:xfrm>
            <a:off x="990600" y="1604665"/>
            <a:ext cx="6324600" cy="461665"/>
          </a:xfrm>
          <a:prstGeom prst="rect">
            <a:avLst/>
          </a:prstGeom>
        </p:spPr>
        <p:txBody>
          <a:bodyPr wrap="square">
            <a:spAutoFit/>
          </a:bodyPr>
          <a:lstStyle/>
          <a:p>
            <a:pPr lvl="0"/>
            <a:r>
              <a:rPr lang="en-US" sz="2400" kern="0" dirty="0" smtClean="0">
                <a:solidFill>
                  <a:prstClr val="white"/>
                </a:solidFill>
                <a:latin typeface="Calibri"/>
              </a:rPr>
              <a:t>How is nonconforming work accepted?</a:t>
            </a:r>
            <a:endParaRPr lang="en-US" dirty="0">
              <a:solidFill>
                <a:prstClr val="black"/>
              </a:solidFill>
            </a:endParaRPr>
          </a:p>
        </p:txBody>
      </p:sp>
      <p:sp>
        <p:nvSpPr>
          <p:cNvPr id="3" name="Rectangle 2"/>
          <p:cNvSpPr/>
          <p:nvPr/>
        </p:nvSpPr>
        <p:spPr>
          <a:xfrm>
            <a:off x="1447800" y="2029677"/>
            <a:ext cx="5867400" cy="2308324"/>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The Owner can accept work that is not in accordance with the Contract Documents</a:t>
            </a:r>
          </a:p>
          <a:p>
            <a:pPr marL="342900" lvl="0" indent="-342900">
              <a:buFont typeface="Wingdings" panose="05000000000000000000" pitchFamily="2" charset="2"/>
              <a:buChar char="§"/>
            </a:pPr>
            <a:r>
              <a:rPr lang="en-US" sz="2400" kern="0" dirty="0" smtClean="0">
                <a:solidFill>
                  <a:srgbClr val="00B050"/>
                </a:solidFill>
                <a:latin typeface="Calibri"/>
              </a:rPr>
              <a:t>The Owner may do so instead of requiring its removal and correction</a:t>
            </a:r>
          </a:p>
          <a:p>
            <a:pPr marL="342900" lvl="0" indent="-342900">
              <a:buFont typeface="Wingdings" panose="05000000000000000000" pitchFamily="2" charset="2"/>
              <a:buChar char="§"/>
            </a:pPr>
            <a:r>
              <a:rPr lang="en-US" sz="2400" kern="0" dirty="0" smtClean="0">
                <a:solidFill>
                  <a:srgbClr val="00B050"/>
                </a:solidFill>
                <a:latin typeface="Calibri"/>
              </a:rPr>
              <a:t>If this is the case the Contract Sum will be reduced as appropriate and equitable</a:t>
            </a:r>
            <a:endParaRPr lang="en-US" dirty="0">
              <a:solidFill>
                <a:srgbClr val="00B050"/>
              </a:solidFill>
            </a:endParaRPr>
          </a:p>
        </p:txBody>
      </p:sp>
    </p:spTree>
    <p:extLst>
      <p:ext uri="{BB962C8B-B14F-4D97-AF65-F5344CB8AC3E}">
        <p14:creationId xmlns:p14="http://schemas.microsoft.com/office/powerpoint/2010/main" val="2158075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7" y="1443335"/>
            <a:ext cx="2463751"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dirty="0" smtClean="0">
                <a:solidFill>
                  <a:schemeClr val="bg1"/>
                </a:solidFill>
                <a:latin typeface="Calibri"/>
              </a:rPr>
              <a:t>The Contract</a:t>
            </a:r>
            <a:endParaRPr lang="en-US" sz="2400" dirty="0">
              <a:solidFill>
                <a:schemeClr val="bg1"/>
              </a:solidFill>
              <a:latin typeface="Calibri"/>
            </a:endParaRPr>
          </a:p>
        </p:txBody>
      </p:sp>
      <p:sp>
        <p:nvSpPr>
          <p:cNvPr id="5" name="Rectangle 4"/>
          <p:cNvSpPr/>
          <p:nvPr/>
        </p:nvSpPr>
        <p:spPr>
          <a:xfrm>
            <a:off x="3614319" y="1443335"/>
            <a:ext cx="3674404" cy="461665"/>
          </a:xfrm>
          <a:prstGeom prst="rect">
            <a:avLst/>
          </a:prstGeom>
        </p:spPr>
        <p:txBody>
          <a:bodyPr wrap="none">
            <a:spAutoFit/>
          </a:bodyPr>
          <a:lstStyle/>
          <a:p>
            <a:pPr lvl="0" algn="ctr" fontAlgn="auto">
              <a:spcBef>
                <a:spcPts val="0"/>
              </a:spcBef>
              <a:spcAft>
                <a:spcPts val="0"/>
              </a:spcAft>
              <a:defRPr/>
            </a:pPr>
            <a:r>
              <a:rPr lang="en-US" sz="2400" kern="0" dirty="0">
                <a:solidFill>
                  <a:schemeClr val="bg1"/>
                </a:solidFill>
                <a:latin typeface="Calibri"/>
              </a:rPr>
              <a:t>Owners Right to Stop Work</a:t>
            </a:r>
            <a:endParaRPr lang="en-US" sz="2400" kern="0" dirty="0">
              <a:solidFill>
                <a:schemeClr val="bg1"/>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chemeClr val="bg1"/>
                </a:solidFill>
                <a:effectLst/>
                <a:uLnTx/>
                <a:uFillTx/>
                <a:latin typeface="Calibri"/>
              </a:rPr>
              <a:t>Owner’s Right to Carry Out the Work</a:t>
            </a:r>
            <a:endParaRPr kumimoji="0" lang="en-US" sz="2400" i="0" u="none" strike="noStrike" kern="0" cap="none" spc="0" normalizeH="0" baseline="0" noProof="0" dirty="0">
              <a:ln>
                <a:noFill/>
              </a:ln>
              <a:solidFill>
                <a:schemeClr val="bg1"/>
              </a:solidFill>
              <a:effectLst/>
              <a:uLnTx/>
              <a:uFillTx/>
            </a:endParaRPr>
          </a:p>
        </p:txBody>
      </p:sp>
      <p:sp>
        <p:nvSpPr>
          <p:cNvPr id="7" name="Rectangle 6"/>
          <p:cNvSpPr/>
          <p:nvPr/>
        </p:nvSpPr>
        <p:spPr>
          <a:xfrm>
            <a:off x="112422" y="2366665"/>
            <a:ext cx="4044825" cy="461665"/>
          </a:xfrm>
          <a:prstGeom prst="rect">
            <a:avLst/>
          </a:prstGeom>
        </p:spPr>
        <p:txBody>
          <a:bodyPr wrap="none">
            <a:spAutoFit/>
          </a:bodyPr>
          <a:lstStyle/>
          <a:p>
            <a:pPr lvl="0" algn="ctr" fontAlgn="auto">
              <a:spcBef>
                <a:spcPct val="20000"/>
              </a:spcBef>
              <a:spcAft>
                <a:spcPts val="0"/>
              </a:spcAft>
              <a:defRPr/>
            </a:pPr>
            <a:r>
              <a:rPr lang="en-US" sz="2400" dirty="0">
                <a:solidFill>
                  <a:schemeClr val="bg1"/>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15" name="Rectangle 14"/>
          <p:cNvSpPr/>
          <p:nvPr/>
        </p:nvSpPr>
        <p:spPr>
          <a:xfrm>
            <a:off x="4604558" y="6125726"/>
            <a:ext cx="2223686" cy="461665"/>
          </a:xfrm>
          <a:prstGeom prst="rect">
            <a:avLst/>
          </a:prstGeom>
        </p:spPr>
        <p:txBody>
          <a:bodyPr wrap="none">
            <a:spAutoFit/>
          </a:bodyPr>
          <a:lstStyle/>
          <a:p>
            <a:pPr lvl="0" algn="ctr" fontAlgn="auto">
              <a:spcBef>
                <a:spcPts val="0"/>
              </a:spcBef>
              <a:spcAft>
                <a:spcPts val="0"/>
              </a:spcAft>
              <a:defRPr/>
            </a:pPr>
            <a:r>
              <a:rPr lang="en-US" sz="2400" b="1" kern="0" dirty="0" smtClean="0">
                <a:solidFill>
                  <a:srgbClr val="FF0000"/>
                </a:solidFill>
                <a:latin typeface="Calibri"/>
              </a:rPr>
              <a:t>Weather Delays</a:t>
            </a:r>
            <a:endParaRPr lang="en-US" sz="2400" b="1" kern="0" dirty="0">
              <a:solidFill>
                <a:srgbClr val="FF0000"/>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9225928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Weather Days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How many days of adverse weather are anticipated at the job site each month?</a:t>
            </a:r>
            <a:endParaRPr lang="en-US" dirty="0">
              <a:solidFill>
                <a:prstClr val="black"/>
              </a:solidFill>
            </a:endParaRPr>
          </a:p>
        </p:txBody>
      </p:sp>
    </p:spTree>
    <p:extLst>
      <p:ext uri="{BB962C8B-B14F-4D97-AF65-F5344CB8AC3E}">
        <p14:creationId xmlns:p14="http://schemas.microsoft.com/office/powerpoint/2010/main" val="39381978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2999"/>
            <a:ext cx="4383957" cy="584775"/>
          </a:xfrm>
          <a:prstGeom prst="rect">
            <a:avLst/>
          </a:prstGeom>
        </p:spPr>
        <p:txBody>
          <a:bodyPr wrap="none">
            <a:spAutoFit/>
          </a:bodyPr>
          <a:lstStyle/>
          <a:p>
            <a:pPr marL="342900" lvl="0" indent="-342900" fontAlgn="auto">
              <a:spcBef>
                <a:spcPct val="20000"/>
              </a:spcBef>
              <a:spcAft>
                <a:spcPts val="0"/>
              </a:spcAft>
              <a:defRPr/>
            </a:pPr>
            <a:r>
              <a:rPr lang="en-US" sz="3200" b="1" dirty="0">
                <a:solidFill>
                  <a:srgbClr val="FF0000"/>
                </a:solidFill>
                <a:latin typeface="Calibri"/>
              </a:rPr>
              <a:t>The </a:t>
            </a:r>
            <a:r>
              <a:rPr lang="en-US" sz="3200" b="1" dirty="0" smtClean="0">
                <a:solidFill>
                  <a:srgbClr val="FF0000"/>
                </a:solidFill>
                <a:latin typeface="Calibri"/>
              </a:rPr>
              <a:t>Contract Documents</a:t>
            </a:r>
            <a:endParaRPr lang="en-US" sz="3200" b="1" dirty="0">
              <a:solidFill>
                <a:srgbClr val="FF0000"/>
              </a:solidFill>
              <a:latin typeface="Calibri"/>
            </a:endParaRPr>
          </a:p>
        </p:txBody>
      </p:sp>
      <p:pic>
        <p:nvPicPr>
          <p:cNvPr id="1026" name="Picture 2" descr="C:\Users\Public\Documents\contract docu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27774"/>
            <a:ext cx="6721475" cy="168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132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543800" cy="523220"/>
          </a:xfrm>
          <a:prstGeom prst="rect">
            <a:avLst/>
          </a:prstGeom>
        </p:spPr>
        <p:txBody>
          <a:bodyPr wrap="square">
            <a:spAutoFit/>
          </a:bodyPr>
          <a:lstStyle/>
          <a:p>
            <a:pPr lvl="0" fontAlgn="auto">
              <a:spcBef>
                <a:spcPts val="0"/>
              </a:spcBef>
              <a:spcAft>
                <a:spcPts val="0"/>
              </a:spcAft>
              <a:defRPr/>
            </a:pPr>
            <a:r>
              <a:rPr lang="en-US" sz="2800" b="1" kern="0" dirty="0" smtClean="0">
                <a:solidFill>
                  <a:srgbClr val="FF0000"/>
                </a:solidFill>
                <a:latin typeface="Calibri"/>
              </a:rPr>
              <a:t>Weather Days</a:t>
            </a:r>
            <a:endParaRPr lang="en-US" sz="2800" b="1" kern="0" dirty="0">
              <a:solidFill>
                <a:srgbClr val="FF0000"/>
              </a:solidFill>
            </a:endParaRPr>
          </a:p>
        </p:txBody>
      </p:sp>
      <p:sp>
        <p:nvSpPr>
          <p:cNvPr id="2" name="Rectangle 1"/>
          <p:cNvSpPr/>
          <p:nvPr/>
        </p:nvSpPr>
        <p:spPr>
          <a:xfrm>
            <a:off x="990600" y="1604665"/>
            <a:ext cx="6324600" cy="830997"/>
          </a:xfrm>
          <a:prstGeom prst="rect">
            <a:avLst/>
          </a:prstGeom>
        </p:spPr>
        <p:txBody>
          <a:bodyPr wrap="square">
            <a:spAutoFit/>
          </a:bodyPr>
          <a:lstStyle/>
          <a:p>
            <a:pPr lvl="0"/>
            <a:r>
              <a:rPr lang="en-US" sz="2400" kern="0" dirty="0" smtClean="0">
                <a:solidFill>
                  <a:prstClr val="white"/>
                </a:solidFill>
                <a:latin typeface="Calibri"/>
              </a:rPr>
              <a:t>How many days of adverse weather are anticipated at the job site each month?</a:t>
            </a:r>
            <a:endParaRPr lang="en-US" dirty="0">
              <a:solidFill>
                <a:prstClr val="black"/>
              </a:solidFill>
            </a:endParaRPr>
          </a:p>
        </p:txBody>
      </p:sp>
      <p:sp>
        <p:nvSpPr>
          <p:cNvPr id="3" name="Rectangle 2"/>
          <p:cNvSpPr/>
          <p:nvPr/>
        </p:nvSpPr>
        <p:spPr>
          <a:xfrm>
            <a:off x="1524000" y="2435662"/>
            <a:ext cx="5791200" cy="3046988"/>
          </a:xfrm>
          <a:prstGeom prst="rect">
            <a:avLst/>
          </a:prstGeom>
        </p:spPr>
        <p:txBody>
          <a:bodyPr wrap="square">
            <a:spAutoFit/>
          </a:bodyPr>
          <a:lstStyle/>
          <a:p>
            <a:pPr marL="342900" lvl="0" indent="-342900">
              <a:buFont typeface="Wingdings" panose="05000000000000000000" pitchFamily="2" charset="2"/>
              <a:buChar char="§"/>
            </a:pPr>
            <a:r>
              <a:rPr lang="en-US" sz="2400" kern="0" dirty="0" smtClean="0">
                <a:solidFill>
                  <a:srgbClr val="00B050"/>
                </a:solidFill>
                <a:latin typeface="Calibri"/>
              </a:rPr>
              <a:t>5 days of adverse weather are anticipated each month</a:t>
            </a:r>
          </a:p>
          <a:p>
            <a:pPr marL="342900" lvl="0" indent="-342900">
              <a:buFont typeface="Wingdings" panose="05000000000000000000" pitchFamily="2" charset="2"/>
              <a:buChar char="§"/>
            </a:pPr>
            <a:r>
              <a:rPr lang="en-US" sz="2400" kern="0" dirty="0" smtClean="0">
                <a:solidFill>
                  <a:srgbClr val="00B050"/>
                </a:solidFill>
                <a:latin typeface="Calibri"/>
              </a:rPr>
              <a:t>The contractor can claim additional days beyond the 5 anticipated</a:t>
            </a:r>
          </a:p>
          <a:p>
            <a:pPr marL="342900" lvl="0" indent="-342900">
              <a:buFont typeface="Wingdings" panose="05000000000000000000" pitchFamily="2" charset="2"/>
              <a:buChar char="§"/>
            </a:pPr>
            <a:r>
              <a:rPr lang="en-US" sz="2400" kern="0" dirty="0" smtClean="0">
                <a:solidFill>
                  <a:srgbClr val="00B050"/>
                </a:solidFill>
                <a:latin typeface="Calibri"/>
              </a:rPr>
              <a:t>The remedy for this condition is an extension of time only</a:t>
            </a:r>
          </a:p>
          <a:p>
            <a:pPr marL="342900" lvl="0" indent="-342900">
              <a:buFont typeface="Wingdings" panose="05000000000000000000" pitchFamily="2" charset="2"/>
              <a:buChar char="§"/>
            </a:pPr>
            <a:r>
              <a:rPr lang="en-US" sz="2400" kern="0" dirty="0" smtClean="0">
                <a:solidFill>
                  <a:srgbClr val="00B050"/>
                </a:solidFill>
                <a:latin typeface="Calibri"/>
              </a:rPr>
              <a:t>The contractor must turn in monthly with the pay request rain days requested</a:t>
            </a:r>
            <a:endParaRPr lang="en-US" dirty="0">
              <a:solidFill>
                <a:srgbClr val="00B050"/>
              </a:solidFill>
            </a:endParaRPr>
          </a:p>
        </p:txBody>
      </p:sp>
    </p:spTree>
    <p:extLst>
      <p:ext uri="{BB962C8B-B14F-4D97-AF65-F5344CB8AC3E}">
        <p14:creationId xmlns:p14="http://schemas.microsoft.com/office/powerpoint/2010/main" val="11362220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3335"/>
            <a:ext cx="2424125"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Notice to Proceed</a:t>
            </a:r>
          </a:p>
        </p:txBody>
      </p:sp>
      <p:sp>
        <p:nvSpPr>
          <p:cNvPr id="4" name="Rectangle 3"/>
          <p:cNvSpPr/>
          <p:nvPr/>
        </p:nvSpPr>
        <p:spPr>
          <a:xfrm>
            <a:off x="4445911" y="990600"/>
            <a:ext cx="1814920" cy="461665"/>
          </a:xfrm>
          <a:prstGeom prst="rect">
            <a:avLst/>
          </a:prstGeom>
        </p:spPr>
        <p:txBody>
          <a:bodyPr wrap="none">
            <a:spAutoFit/>
          </a:bodyPr>
          <a:lstStyle/>
          <a:p>
            <a:pPr lvl="0" algn="ctr" fontAlgn="auto">
              <a:spcBef>
                <a:spcPct val="20000"/>
              </a:spcBef>
              <a:spcAft>
                <a:spcPts val="0"/>
              </a:spcAft>
              <a:defRPr/>
            </a:pPr>
            <a:r>
              <a:rPr lang="en-US" sz="2400" b="1" dirty="0" smtClean="0">
                <a:solidFill>
                  <a:srgbClr val="FF0000"/>
                </a:solidFill>
                <a:latin typeface="Calibri"/>
              </a:rPr>
              <a:t>The Contract</a:t>
            </a:r>
            <a:endParaRPr lang="en-US" sz="2400" b="1" dirty="0">
              <a:solidFill>
                <a:srgbClr val="FF0000"/>
              </a:solidFill>
              <a:latin typeface="Calibri"/>
            </a:endParaRPr>
          </a:p>
        </p:txBody>
      </p:sp>
      <p:sp>
        <p:nvSpPr>
          <p:cNvPr id="5" name="Rectangle 4"/>
          <p:cNvSpPr/>
          <p:nvPr/>
        </p:nvSpPr>
        <p:spPr>
          <a:xfrm>
            <a:off x="3657600" y="1443335"/>
            <a:ext cx="3587842" cy="461665"/>
          </a:xfrm>
          <a:prstGeom prst="rect">
            <a:avLst/>
          </a:prstGeom>
        </p:spPr>
        <p:txBody>
          <a:bodyPr wrap="none">
            <a:spAutoFit/>
          </a:bodyPr>
          <a:lstStyle/>
          <a:p>
            <a:pPr lvl="0" algn="ctr" fontAlgn="auto">
              <a:spcBef>
                <a:spcPts val="0"/>
              </a:spcBef>
              <a:spcAft>
                <a:spcPts val="0"/>
              </a:spcAft>
              <a:defRPr/>
            </a:pPr>
            <a:r>
              <a:rPr lang="en-US" sz="2400" kern="0" dirty="0">
                <a:solidFill>
                  <a:prstClr val="white"/>
                </a:solidFill>
                <a:latin typeface="Calibri"/>
              </a:rPr>
              <a:t>Owners Right to Stop Work</a:t>
            </a:r>
            <a:endParaRPr lang="en-US" sz="2400" kern="0" dirty="0">
              <a:solidFill>
                <a:prstClr val="white"/>
              </a:solidFill>
            </a:endParaRPr>
          </a:p>
        </p:txBody>
      </p:sp>
      <p:sp>
        <p:nvSpPr>
          <p:cNvPr id="6" name="Rectangle 5"/>
          <p:cNvSpPr/>
          <p:nvPr/>
        </p:nvSpPr>
        <p:spPr>
          <a:xfrm>
            <a:off x="1143000" y="1905000"/>
            <a:ext cx="52578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Owner’s Right to Carry Out the Work</a:t>
            </a:r>
            <a:endParaRPr kumimoji="0" lang="en-US" sz="2400" b="0" i="0" u="none" strike="noStrike" kern="0" cap="none" spc="0" normalizeH="0" baseline="0" noProof="0" dirty="0">
              <a:ln>
                <a:noFill/>
              </a:ln>
              <a:solidFill>
                <a:prstClr val="white"/>
              </a:solidFill>
              <a:effectLst/>
              <a:uLnTx/>
              <a:uFillTx/>
            </a:endParaRPr>
          </a:p>
        </p:txBody>
      </p:sp>
      <p:sp>
        <p:nvSpPr>
          <p:cNvPr id="7" name="Rectangle 6"/>
          <p:cNvSpPr/>
          <p:nvPr/>
        </p:nvSpPr>
        <p:spPr>
          <a:xfrm>
            <a:off x="152400" y="2366665"/>
            <a:ext cx="3964868" cy="461665"/>
          </a:xfrm>
          <a:prstGeom prst="rect">
            <a:avLst/>
          </a:prstGeom>
        </p:spPr>
        <p:txBody>
          <a:bodyPr wrap="none">
            <a:spAutoFit/>
          </a:bodyPr>
          <a:lstStyle/>
          <a:p>
            <a:pPr lvl="0" algn="ctr" fontAlgn="auto">
              <a:spcBef>
                <a:spcPct val="20000"/>
              </a:spcBef>
              <a:spcAft>
                <a:spcPts val="0"/>
              </a:spcAft>
              <a:defRPr/>
            </a:pPr>
            <a:r>
              <a:rPr lang="en-US" sz="2400" dirty="0">
                <a:solidFill>
                  <a:prstClr val="white">
                    <a:tint val="75000"/>
                  </a:prstClr>
                </a:solidFill>
                <a:latin typeface="Calibri"/>
              </a:rPr>
              <a:t>Contractor &amp; Applicable codes</a:t>
            </a:r>
          </a:p>
        </p:txBody>
      </p:sp>
      <p:sp>
        <p:nvSpPr>
          <p:cNvPr id="10" name="Rectangle 9"/>
          <p:cNvSpPr/>
          <p:nvPr/>
        </p:nvSpPr>
        <p:spPr>
          <a:xfrm>
            <a:off x="3797625" y="2828330"/>
            <a:ext cx="3111493"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Construction Schedules</a:t>
            </a:r>
            <a:endParaRPr kumimoji="0" lang="en-US" sz="2400" b="0" i="0" u="none" strike="noStrike" kern="0" cap="none" spc="0" normalizeH="0" baseline="0" noProof="0" dirty="0">
              <a:ln>
                <a:noFill/>
              </a:ln>
              <a:solidFill>
                <a:prstClr val="white"/>
              </a:solidFill>
              <a:effectLst/>
              <a:uLnTx/>
              <a:uFillTx/>
            </a:endParaRPr>
          </a:p>
        </p:txBody>
      </p:sp>
      <p:sp>
        <p:nvSpPr>
          <p:cNvPr id="11" name="Rectangle 10"/>
          <p:cNvSpPr/>
          <p:nvPr/>
        </p:nvSpPr>
        <p:spPr>
          <a:xfrm>
            <a:off x="228600" y="3278798"/>
            <a:ext cx="2032544"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Shop Drawings</a:t>
            </a:r>
            <a:endParaRPr kumimoji="0" lang="en-US" sz="2400" b="0" i="0" u="none" strike="noStrike" kern="0" cap="none" spc="0" normalizeH="0" baseline="0" noProof="0" dirty="0">
              <a:ln>
                <a:noFill/>
              </a:ln>
              <a:solidFill>
                <a:prstClr val="white"/>
              </a:solidFill>
              <a:effectLst/>
              <a:uLnTx/>
              <a:uFillTx/>
            </a:endParaRPr>
          </a:p>
        </p:txBody>
      </p:sp>
      <p:sp>
        <p:nvSpPr>
          <p:cNvPr id="12" name="Rectangle 11"/>
          <p:cNvSpPr/>
          <p:nvPr/>
        </p:nvSpPr>
        <p:spPr>
          <a:xfrm>
            <a:off x="3561865" y="3278797"/>
            <a:ext cx="37533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Fire Sprinkler Shop Drawings</a:t>
            </a:r>
            <a:endParaRPr kumimoji="0" lang="en-US" sz="2400" b="0" i="0" u="none" strike="noStrike" kern="0" cap="none" spc="0" normalizeH="0" baseline="0" noProof="0" dirty="0">
              <a:ln>
                <a:noFill/>
              </a:ln>
              <a:solidFill>
                <a:prstClr val="white"/>
              </a:solidFill>
              <a:effectLst/>
              <a:uLnTx/>
              <a:uFillTx/>
            </a:endParaRPr>
          </a:p>
        </p:txBody>
      </p:sp>
      <p:sp>
        <p:nvSpPr>
          <p:cNvPr id="13" name="Rectangle 12"/>
          <p:cNvSpPr/>
          <p:nvPr/>
        </p:nvSpPr>
        <p:spPr>
          <a:xfrm>
            <a:off x="845857" y="3740462"/>
            <a:ext cx="2150909"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rPr>
              <a:t>Indemnification</a:t>
            </a:r>
            <a:endParaRPr kumimoji="0" lang="en-US" sz="2400" b="0" i="0" u="none" strike="noStrike" kern="0" cap="none" spc="0" normalizeH="0" baseline="0" noProof="0" dirty="0">
              <a:ln>
                <a:noFill/>
              </a:ln>
              <a:solidFill>
                <a:prstClr val="white"/>
              </a:solidFill>
              <a:effectLst/>
              <a:uLnTx/>
              <a:uFillTx/>
            </a:endParaRPr>
          </a:p>
        </p:txBody>
      </p:sp>
      <p:sp>
        <p:nvSpPr>
          <p:cNvPr id="3" name="Rectangle 2"/>
          <p:cNvSpPr/>
          <p:nvPr/>
        </p:nvSpPr>
        <p:spPr>
          <a:xfrm>
            <a:off x="3987445" y="3740461"/>
            <a:ext cx="2794355"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rPr>
              <a:t>Changes in the work</a:t>
            </a:r>
            <a:endParaRPr lang="en-US" sz="2400" kern="0" dirty="0">
              <a:solidFill>
                <a:prstClr val="white"/>
              </a:solidFill>
            </a:endParaRPr>
          </a:p>
        </p:txBody>
      </p:sp>
      <p:sp>
        <p:nvSpPr>
          <p:cNvPr id="15" name="Rectangle 14"/>
          <p:cNvSpPr/>
          <p:nvPr/>
        </p:nvSpPr>
        <p:spPr>
          <a:xfrm>
            <a:off x="4628602" y="6125726"/>
            <a:ext cx="2175597"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Weather Delays</a:t>
            </a:r>
            <a:endParaRPr lang="en-US" sz="2400" kern="0" dirty="0">
              <a:solidFill>
                <a:prstClr val="white"/>
              </a:solidFill>
            </a:endParaRPr>
          </a:p>
        </p:txBody>
      </p:sp>
      <p:sp>
        <p:nvSpPr>
          <p:cNvPr id="18" name="Rectangle 17"/>
          <p:cNvSpPr/>
          <p:nvPr/>
        </p:nvSpPr>
        <p:spPr>
          <a:xfrm>
            <a:off x="2244387" y="5191621"/>
            <a:ext cx="474200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Acceptance of Nonconforming Work</a:t>
            </a:r>
            <a:endParaRPr lang="en-US" sz="2400" kern="0" dirty="0">
              <a:solidFill>
                <a:prstClr val="white"/>
              </a:solidFill>
            </a:endParaRPr>
          </a:p>
        </p:txBody>
      </p:sp>
      <p:sp>
        <p:nvSpPr>
          <p:cNvPr id="19" name="Rectangle 18"/>
          <p:cNvSpPr/>
          <p:nvPr/>
        </p:nvSpPr>
        <p:spPr>
          <a:xfrm>
            <a:off x="531401" y="4729956"/>
            <a:ext cx="467788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Final Completion and Final Payment</a:t>
            </a:r>
            <a:endParaRPr lang="en-US" sz="2400" kern="0" dirty="0">
              <a:solidFill>
                <a:prstClr val="white"/>
              </a:solidFill>
            </a:endParaRPr>
          </a:p>
        </p:txBody>
      </p:sp>
      <p:sp>
        <p:nvSpPr>
          <p:cNvPr id="20" name="Rectangle 19"/>
          <p:cNvSpPr/>
          <p:nvPr/>
        </p:nvSpPr>
        <p:spPr>
          <a:xfrm>
            <a:off x="228901" y="4195816"/>
            <a:ext cx="3332964" cy="461665"/>
          </a:xfrm>
          <a:prstGeom prst="rect">
            <a:avLst/>
          </a:prstGeom>
        </p:spPr>
        <p:txBody>
          <a:bodyPr wrap="none">
            <a:spAutoFit/>
          </a:bodyPr>
          <a:lstStyle/>
          <a:p>
            <a:pPr lvl="0" algn="ctr" fontAlgn="auto">
              <a:spcBef>
                <a:spcPts val="0"/>
              </a:spcBef>
              <a:spcAft>
                <a:spcPts val="0"/>
              </a:spcAft>
              <a:defRPr/>
            </a:pPr>
            <a:r>
              <a:rPr lang="en-US" sz="2400" kern="0" dirty="0" smtClean="0">
                <a:solidFill>
                  <a:prstClr val="white"/>
                </a:solidFill>
                <a:latin typeface="Calibri"/>
              </a:rPr>
              <a:t>Applications for Payment</a:t>
            </a:r>
            <a:endParaRPr lang="en-US" sz="2400" kern="0" dirty="0">
              <a:solidFill>
                <a:prstClr val="white"/>
              </a:solidFill>
            </a:endParaRPr>
          </a:p>
        </p:txBody>
      </p:sp>
      <p:sp>
        <p:nvSpPr>
          <p:cNvPr id="21" name="Rectangle 20"/>
          <p:cNvSpPr/>
          <p:nvPr/>
        </p:nvSpPr>
        <p:spPr>
          <a:xfrm>
            <a:off x="612433" y="990601"/>
            <a:ext cx="3347391" cy="461665"/>
          </a:xfrm>
          <a:prstGeom prst="rect">
            <a:avLst/>
          </a:prstGeom>
        </p:spPr>
        <p:txBody>
          <a:bodyPr wrap="none">
            <a:spAutoFit/>
          </a:bodyPr>
          <a:lstStyle/>
          <a:p>
            <a:pPr lvl="0" algn="ctr" fontAlgn="auto">
              <a:spcBef>
                <a:spcPts val="0"/>
              </a:spcBef>
              <a:spcAft>
                <a:spcPts val="0"/>
              </a:spcAft>
              <a:defRPr/>
            </a:pPr>
            <a:r>
              <a:rPr lang="en-US" sz="2400" kern="0" dirty="0" smtClean="0">
                <a:solidFill>
                  <a:schemeClr val="bg1"/>
                </a:solidFill>
                <a:latin typeface="Calibri"/>
              </a:rPr>
              <a:t>The Contract Documents</a:t>
            </a:r>
            <a:endParaRPr lang="en-US" sz="2400" kern="0" dirty="0">
              <a:solidFill>
                <a:schemeClr val="bg1"/>
              </a:solidFill>
            </a:endParaRPr>
          </a:p>
        </p:txBody>
      </p:sp>
    </p:spTree>
    <p:extLst>
      <p:ext uri="{BB962C8B-B14F-4D97-AF65-F5344CB8AC3E}">
        <p14:creationId xmlns:p14="http://schemas.microsoft.com/office/powerpoint/2010/main" val="32600161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90" y="1143000"/>
            <a:ext cx="2358339" cy="584775"/>
          </a:xfrm>
          <a:prstGeom prst="rect">
            <a:avLst/>
          </a:prstGeom>
        </p:spPr>
        <p:txBody>
          <a:bodyPr wrap="none">
            <a:spAutoFit/>
          </a:bodyPr>
          <a:lstStyle/>
          <a:p>
            <a:pPr marL="342900" lvl="0" indent="-342900" algn="ctr" fontAlgn="auto">
              <a:spcBef>
                <a:spcPct val="20000"/>
              </a:spcBef>
              <a:spcAft>
                <a:spcPts val="0"/>
              </a:spcAft>
              <a:defRPr/>
            </a:pPr>
            <a:r>
              <a:rPr lang="en-US" sz="3200" b="1" dirty="0">
                <a:solidFill>
                  <a:srgbClr val="FF0000"/>
                </a:solidFill>
                <a:latin typeface="Calibri"/>
              </a:rPr>
              <a:t>The Contract</a:t>
            </a:r>
          </a:p>
        </p:txBody>
      </p:sp>
      <p:sp>
        <p:nvSpPr>
          <p:cNvPr id="3" name="Rectangle 2"/>
          <p:cNvSpPr/>
          <p:nvPr/>
        </p:nvSpPr>
        <p:spPr>
          <a:xfrm>
            <a:off x="838200" y="1746618"/>
            <a:ext cx="7315200" cy="461665"/>
          </a:xfrm>
          <a:prstGeom prst="rect">
            <a:avLst/>
          </a:prstGeom>
        </p:spPr>
        <p:txBody>
          <a:bodyPr wrap="square">
            <a:spAutoFit/>
          </a:bodyPr>
          <a:lstStyle/>
          <a:p>
            <a:pPr lvl="0"/>
            <a:r>
              <a:rPr lang="en-US" sz="2400" kern="0" dirty="0">
                <a:solidFill>
                  <a:prstClr val="white"/>
                </a:solidFill>
                <a:latin typeface="Calibri"/>
              </a:rPr>
              <a:t>What is </a:t>
            </a:r>
            <a:r>
              <a:rPr lang="en-US" sz="2400" kern="0" dirty="0" smtClean="0">
                <a:solidFill>
                  <a:prstClr val="white"/>
                </a:solidFill>
                <a:latin typeface="Calibri"/>
              </a:rPr>
              <a:t>the Contract?</a:t>
            </a:r>
            <a:endParaRPr lang="en-US" dirty="0">
              <a:solidFill>
                <a:prstClr val="black"/>
              </a:solidFill>
            </a:endParaRPr>
          </a:p>
        </p:txBody>
      </p:sp>
    </p:spTree>
    <p:extLst>
      <p:ext uri="{BB962C8B-B14F-4D97-AF65-F5344CB8AC3E}">
        <p14:creationId xmlns:p14="http://schemas.microsoft.com/office/powerpoint/2010/main" val="439333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90" y="1143000"/>
            <a:ext cx="2358339" cy="584775"/>
          </a:xfrm>
          <a:prstGeom prst="rect">
            <a:avLst/>
          </a:prstGeom>
        </p:spPr>
        <p:txBody>
          <a:bodyPr wrap="none">
            <a:spAutoFit/>
          </a:bodyPr>
          <a:lstStyle/>
          <a:p>
            <a:pPr marL="342900" lvl="0" indent="-342900" algn="ctr" fontAlgn="auto">
              <a:spcBef>
                <a:spcPct val="20000"/>
              </a:spcBef>
              <a:spcAft>
                <a:spcPts val="0"/>
              </a:spcAft>
              <a:defRPr/>
            </a:pPr>
            <a:r>
              <a:rPr lang="en-US" sz="3200" b="1" dirty="0">
                <a:solidFill>
                  <a:srgbClr val="FF0000"/>
                </a:solidFill>
                <a:latin typeface="Calibri"/>
              </a:rPr>
              <a:t>The Contract</a:t>
            </a:r>
          </a:p>
        </p:txBody>
      </p:sp>
      <p:sp>
        <p:nvSpPr>
          <p:cNvPr id="3" name="Rectangle 2"/>
          <p:cNvSpPr/>
          <p:nvPr/>
        </p:nvSpPr>
        <p:spPr>
          <a:xfrm>
            <a:off x="838200" y="1746618"/>
            <a:ext cx="7315200" cy="461665"/>
          </a:xfrm>
          <a:prstGeom prst="rect">
            <a:avLst/>
          </a:prstGeom>
        </p:spPr>
        <p:txBody>
          <a:bodyPr wrap="square">
            <a:spAutoFit/>
          </a:bodyPr>
          <a:lstStyle/>
          <a:p>
            <a:pPr lvl="0"/>
            <a:r>
              <a:rPr lang="en-US" sz="2400" kern="0" dirty="0">
                <a:solidFill>
                  <a:prstClr val="white"/>
                </a:solidFill>
                <a:latin typeface="Calibri"/>
              </a:rPr>
              <a:t>What is </a:t>
            </a:r>
            <a:r>
              <a:rPr lang="en-US" sz="2400" kern="0" dirty="0" smtClean="0">
                <a:solidFill>
                  <a:prstClr val="white"/>
                </a:solidFill>
                <a:latin typeface="Calibri"/>
              </a:rPr>
              <a:t>the Contract?</a:t>
            </a:r>
            <a:endParaRPr lang="en-US" dirty="0">
              <a:solidFill>
                <a:prstClr val="black"/>
              </a:solidFill>
            </a:endParaRPr>
          </a:p>
        </p:txBody>
      </p:sp>
      <p:sp>
        <p:nvSpPr>
          <p:cNvPr id="4" name="Rectangle 3"/>
          <p:cNvSpPr/>
          <p:nvPr/>
        </p:nvSpPr>
        <p:spPr>
          <a:xfrm>
            <a:off x="1414919" y="2211885"/>
            <a:ext cx="4572000" cy="830997"/>
          </a:xfrm>
          <a:prstGeom prst="rect">
            <a:avLst/>
          </a:prstGeom>
        </p:spPr>
        <p:txBody>
          <a:bodyPr>
            <a:spAutoFit/>
          </a:bodyPr>
          <a:lstStyle/>
          <a:p>
            <a:pPr marL="342900" lvl="0" indent="-342900">
              <a:buFont typeface="Wingdings" panose="05000000000000000000" pitchFamily="2" charset="2"/>
              <a:buChar char="§"/>
            </a:pPr>
            <a:r>
              <a:rPr lang="en-US" sz="2400" kern="0" dirty="0" smtClean="0">
                <a:solidFill>
                  <a:srgbClr val="00B050"/>
                </a:solidFill>
                <a:latin typeface="Calibri"/>
              </a:rPr>
              <a:t>The Contract Documents form the contract for construction.</a:t>
            </a:r>
            <a:endParaRPr lang="en-US" dirty="0">
              <a:solidFill>
                <a:srgbClr val="00B050"/>
              </a:solidFill>
            </a:endParaRPr>
          </a:p>
        </p:txBody>
      </p:sp>
    </p:spTree>
    <p:extLst>
      <p:ext uri="{BB962C8B-B14F-4D97-AF65-F5344CB8AC3E}">
        <p14:creationId xmlns:p14="http://schemas.microsoft.com/office/powerpoint/2010/main" val="2775243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90" y="1143000"/>
            <a:ext cx="2358339" cy="584775"/>
          </a:xfrm>
          <a:prstGeom prst="rect">
            <a:avLst/>
          </a:prstGeom>
        </p:spPr>
        <p:txBody>
          <a:bodyPr wrap="none">
            <a:spAutoFit/>
          </a:bodyPr>
          <a:lstStyle/>
          <a:p>
            <a:pPr marL="342900" lvl="0" indent="-342900" algn="ctr" fontAlgn="auto">
              <a:spcBef>
                <a:spcPct val="20000"/>
              </a:spcBef>
              <a:spcAft>
                <a:spcPts val="0"/>
              </a:spcAft>
              <a:defRPr/>
            </a:pPr>
            <a:r>
              <a:rPr lang="en-US" sz="3200" b="1" dirty="0">
                <a:solidFill>
                  <a:srgbClr val="FF0000"/>
                </a:solidFill>
                <a:latin typeface="Calibri"/>
              </a:rPr>
              <a:t>The Contract</a:t>
            </a:r>
          </a:p>
        </p:txBody>
      </p:sp>
      <p:pic>
        <p:nvPicPr>
          <p:cNvPr id="5" name="Picture 4" descr="C:\Users\Public\Documents\the con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27775"/>
            <a:ext cx="6705600" cy="132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038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2953</TotalTime>
  <Words>1792</Words>
  <Application>Microsoft Office PowerPoint</Application>
  <PresentationFormat>On-screen Show (4:3)</PresentationFormat>
  <Paragraphs>320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 Budget and Control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Burdett, Clint</dc:creator>
  <cp:lastModifiedBy>L. Vaughan</cp:lastModifiedBy>
  <cp:revision>65</cp:revision>
  <dcterms:created xsi:type="dcterms:W3CDTF">2017-07-21T12:55:50Z</dcterms:created>
  <dcterms:modified xsi:type="dcterms:W3CDTF">2017-10-31T19:58:16Z</dcterms:modified>
</cp:coreProperties>
</file>