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8" r:id="rId3"/>
    <p:sldId id="259" r:id="rId4"/>
    <p:sldId id="260" r:id="rId5"/>
    <p:sldId id="270" r:id="rId6"/>
    <p:sldId id="268" r:id="rId7"/>
    <p:sldId id="271" r:id="rId8"/>
    <p:sldId id="273" r:id="rId9"/>
    <p:sldId id="272" r:id="rId10"/>
    <p:sldId id="261" r:id="rId11"/>
    <p:sldId id="274" r:id="rId12"/>
    <p:sldId id="275" r:id="rId13"/>
    <p:sldId id="269" r:id="rId14"/>
    <p:sldId id="264" r:id="rId15"/>
    <p:sldId id="263" r:id="rId16"/>
    <p:sldId id="265" r:id="rId17"/>
    <p:sldId id="266" r:id="rId18"/>
  </p:sldIdLst>
  <p:sldSz cx="9144000" cy="6858000" type="screen4x3"/>
  <p:notesSz cx="9236075" cy="6950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58E24-B838-8FC5-DD7A-2F8308C92F35}"/>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DBED929A-79A1-15BE-2651-5DAC01CF6F7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1187AE8-176F-1BA1-6C87-1D0D386F9986}"/>
              </a:ext>
            </a:extLst>
          </p:cNvPr>
          <p:cNvSpPr>
            <a:spLocks noGrp="1"/>
          </p:cNvSpPr>
          <p:nvPr>
            <p:ph type="dt" sz="half" idx="10"/>
          </p:nvPr>
        </p:nvSpPr>
        <p:spPr/>
        <p:txBody>
          <a:bodyPr/>
          <a:lstStyle/>
          <a:p>
            <a:fld id="{CE424C01-DD68-4644-8798-14C6298D676C}" type="datetimeFigureOut">
              <a:rPr lang="en-US" smtClean="0"/>
              <a:t>2/8/2024</a:t>
            </a:fld>
            <a:endParaRPr lang="en-US" dirty="0"/>
          </a:p>
        </p:txBody>
      </p:sp>
      <p:sp>
        <p:nvSpPr>
          <p:cNvPr id="5" name="Footer Placeholder 4">
            <a:extLst>
              <a:ext uri="{FF2B5EF4-FFF2-40B4-BE49-F238E27FC236}">
                <a16:creationId xmlns:a16="http://schemas.microsoft.com/office/drawing/2014/main" id="{56786C5B-26A0-8321-F2EE-0F78AF3F406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4F0CCD7-A22B-A55B-890A-214F2C84DFBC}"/>
              </a:ext>
            </a:extLst>
          </p:cNvPr>
          <p:cNvSpPr>
            <a:spLocks noGrp="1"/>
          </p:cNvSpPr>
          <p:nvPr>
            <p:ph type="sldNum" sz="quarter" idx="12"/>
          </p:nvPr>
        </p:nvSpPr>
        <p:spPr/>
        <p:txBody>
          <a:bodyPr/>
          <a:lstStyle/>
          <a:p>
            <a:fld id="{D0C51AFD-C960-4787-8BB2-BB6694B7C019}" type="slidenum">
              <a:rPr lang="en-US" smtClean="0"/>
              <a:t>‹#›</a:t>
            </a:fld>
            <a:endParaRPr lang="en-US" dirty="0"/>
          </a:p>
        </p:txBody>
      </p:sp>
    </p:spTree>
    <p:extLst>
      <p:ext uri="{BB962C8B-B14F-4D97-AF65-F5344CB8AC3E}">
        <p14:creationId xmlns:p14="http://schemas.microsoft.com/office/powerpoint/2010/main" val="3346296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AFC4F-8E5C-8686-1CBB-5958098856A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B427D0-B9A3-38EE-0719-201766DB40A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435EF5-0D1F-6C5D-BAD6-5DDD3A91B7EF}"/>
              </a:ext>
            </a:extLst>
          </p:cNvPr>
          <p:cNvSpPr>
            <a:spLocks noGrp="1"/>
          </p:cNvSpPr>
          <p:nvPr>
            <p:ph type="dt" sz="half" idx="10"/>
          </p:nvPr>
        </p:nvSpPr>
        <p:spPr/>
        <p:txBody>
          <a:bodyPr/>
          <a:lstStyle/>
          <a:p>
            <a:fld id="{CE424C01-DD68-4644-8798-14C6298D676C}" type="datetimeFigureOut">
              <a:rPr lang="en-US" smtClean="0"/>
              <a:t>2/8/2024</a:t>
            </a:fld>
            <a:endParaRPr lang="en-US" dirty="0"/>
          </a:p>
        </p:txBody>
      </p:sp>
      <p:sp>
        <p:nvSpPr>
          <p:cNvPr id="5" name="Footer Placeholder 4">
            <a:extLst>
              <a:ext uri="{FF2B5EF4-FFF2-40B4-BE49-F238E27FC236}">
                <a16:creationId xmlns:a16="http://schemas.microsoft.com/office/drawing/2014/main" id="{421AFA6C-5407-79AA-5B45-D1559E668D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C621EC7-696E-31B8-B892-1E1EFC0B19BF}"/>
              </a:ext>
            </a:extLst>
          </p:cNvPr>
          <p:cNvSpPr>
            <a:spLocks noGrp="1"/>
          </p:cNvSpPr>
          <p:nvPr>
            <p:ph type="sldNum" sz="quarter" idx="12"/>
          </p:nvPr>
        </p:nvSpPr>
        <p:spPr/>
        <p:txBody>
          <a:bodyPr/>
          <a:lstStyle/>
          <a:p>
            <a:fld id="{D0C51AFD-C960-4787-8BB2-BB6694B7C019}" type="slidenum">
              <a:rPr lang="en-US" smtClean="0"/>
              <a:t>‹#›</a:t>
            </a:fld>
            <a:endParaRPr lang="en-US" dirty="0"/>
          </a:p>
        </p:txBody>
      </p:sp>
    </p:spTree>
    <p:extLst>
      <p:ext uri="{BB962C8B-B14F-4D97-AF65-F5344CB8AC3E}">
        <p14:creationId xmlns:p14="http://schemas.microsoft.com/office/powerpoint/2010/main" val="4006110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7CA6DC-6963-7EEC-2D0F-0819E445E61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34D14B-B9EF-B702-A8A7-5E6B768D066C}"/>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4BE804-DBCE-B99A-66D2-925AC03D17CD}"/>
              </a:ext>
            </a:extLst>
          </p:cNvPr>
          <p:cNvSpPr>
            <a:spLocks noGrp="1"/>
          </p:cNvSpPr>
          <p:nvPr>
            <p:ph type="dt" sz="half" idx="10"/>
          </p:nvPr>
        </p:nvSpPr>
        <p:spPr/>
        <p:txBody>
          <a:bodyPr/>
          <a:lstStyle/>
          <a:p>
            <a:fld id="{CE424C01-DD68-4644-8798-14C6298D676C}" type="datetimeFigureOut">
              <a:rPr lang="en-US" smtClean="0"/>
              <a:t>2/8/2024</a:t>
            </a:fld>
            <a:endParaRPr lang="en-US" dirty="0"/>
          </a:p>
        </p:txBody>
      </p:sp>
      <p:sp>
        <p:nvSpPr>
          <p:cNvPr id="5" name="Footer Placeholder 4">
            <a:extLst>
              <a:ext uri="{FF2B5EF4-FFF2-40B4-BE49-F238E27FC236}">
                <a16:creationId xmlns:a16="http://schemas.microsoft.com/office/drawing/2014/main" id="{F5B34AD2-A6F6-518B-FFBC-78E951CA1F4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33E39A6-A1B9-F090-5F11-00A91CA1BF9F}"/>
              </a:ext>
            </a:extLst>
          </p:cNvPr>
          <p:cNvSpPr>
            <a:spLocks noGrp="1"/>
          </p:cNvSpPr>
          <p:nvPr>
            <p:ph type="sldNum" sz="quarter" idx="12"/>
          </p:nvPr>
        </p:nvSpPr>
        <p:spPr/>
        <p:txBody>
          <a:bodyPr/>
          <a:lstStyle/>
          <a:p>
            <a:fld id="{D0C51AFD-C960-4787-8BB2-BB6694B7C019}" type="slidenum">
              <a:rPr lang="en-US" smtClean="0"/>
              <a:t>‹#›</a:t>
            </a:fld>
            <a:endParaRPr lang="en-US" dirty="0"/>
          </a:p>
        </p:txBody>
      </p:sp>
    </p:spTree>
    <p:extLst>
      <p:ext uri="{BB962C8B-B14F-4D97-AF65-F5344CB8AC3E}">
        <p14:creationId xmlns:p14="http://schemas.microsoft.com/office/powerpoint/2010/main" val="3844902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4BB6E-4A0A-9B81-D670-5034D22807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4120DC-0E49-BC3D-48D8-E480522DF5A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4B1740-F0D5-7B42-C186-837EE7A9E335}"/>
              </a:ext>
            </a:extLst>
          </p:cNvPr>
          <p:cNvSpPr>
            <a:spLocks noGrp="1"/>
          </p:cNvSpPr>
          <p:nvPr>
            <p:ph type="dt" sz="half" idx="10"/>
          </p:nvPr>
        </p:nvSpPr>
        <p:spPr/>
        <p:txBody>
          <a:bodyPr/>
          <a:lstStyle/>
          <a:p>
            <a:fld id="{CE424C01-DD68-4644-8798-14C6298D676C}" type="datetimeFigureOut">
              <a:rPr lang="en-US" smtClean="0"/>
              <a:t>2/8/2024</a:t>
            </a:fld>
            <a:endParaRPr lang="en-US" dirty="0"/>
          </a:p>
        </p:txBody>
      </p:sp>
      <p:sp>
        <p:nvSpPr>
          <p:cNvPr id="5" name="Footer Placeholder 4">
            <a:extLst>
              <a:ext uri="{FF2B5EF4-FFF2-40B4-BE49-F238E27FC236}">
                <a16:creationId xmlns:a16="http://schemas.microsoft.com/office/drawing/2014/main" id="{1DF62EBF-B45D-6927-4354-62FEEF899A6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6C2C2AB-083D-AB3A-B8C0-01D098461DAB}"/>
              </a:ext>
            </a:extLst>
          </p:cNvPr>
          <p:cNvSpPr>
            <a:spLocks noGrp="1"/>
          </p:cNvSpPr>
          <p:nvPr>
            <p:ph type="sldNum" sz="quarter" idx="12"/>
          </p:nvPr>
        </p:nvSpPr>
        <p:spPr/>
        <p:txBody>
          <a:bodyPr/>
          <a:lstStyle/>
          <a:p>
            <a:fld id="{D0C51AFD-C960-4787-8BB2-BB6694B7C019}" type="slidenum">
              <a:rPr lang="en-US" smtClean="0"/>
              <a:t>‹#›</a:t>
            </a:fld>
            <a:endParaRPr lang="en-US" dirty="0"/>
          </a:p>
        </p:txBody>
      </p:sp>
    </p:spTree>
    <p:extLst>
      <p:ext uri="{BB962C8B-B14F-4D97-AF65-F5344CB8AC3E}">
        <p14:creationId xmlns:p14="http://schemas.microsoft.com/office/powerpoint/2010/main" val="3881952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AE7BE-A178-31C6-5DF6-D71FD39845BE}"/>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9E4C9053-EF7B-40BB-2A46-DA471B349BA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1DCC74-EC0C-3700-9EB3-89C8B099953D}"/>
              </a:ext>
            </a:extLst>
          </p:cNvPr>
          <p:cNvSpPr>
            <a:spLocks noGrp="1"/>
          </p:cNvSpPr>
          <p:nvPr>
            <p:ph type="dt" sz="half" idx="10"/>
          </p:nvPr>
        </p:nvSpPr>
        <p:spPr/>
        <p:txBody>
          <a:bodyPr/>
          <a:lstStyle/>
          <a:p>
            <a:fld id="{CE424C01-DD68-4644-8798-14C6298D676C}" type="datetimeFigureOut">
              <a:rPr lang="en-US" smtClean="0"/>
              <a:t>2/8/2024</a:t>
            </a:fld>
            <a:endParaRPr lang="en-US" dirty="0"/>
          </a:p>
        </p:txBody>
      </p:sp>
      <p:sp>
        <p:nvSpPr>
          <p:cNvPr id="5" name="Footer Placeholder 4">
            <a:extLst>
              <a:ext uri="{FF2B5EF4-FFF2-40B4-BE49-F238E27FC236}">
                <a16:creationId xmlns:a16="http://schemas.microsoft.com/office/drawing/2014/main" id="{71C43DA8-936C-D391-63B9-1772A48F028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68D58EA-0089-E58D-CBB9-3933F6325C57}"/>
              </a:ext>
            </a:extLst>
          </p:cNvPr>
          <p:cNvSpPr>
            <a:spLocks noGrp="1"/>
          </p:cNvSpPr>
          <p:nvPr>
            <p:ph type="sldNum" sz="quarter" idx="12"/>
          </p:nvPr>
        </p:nvSpPr>
        <p:spPr/>
        <p:txBody>
          <a:bodyPr/>
          <a:lstStyle/>
          <a:p>
            <a:fld id="{D0C51AFD-C960-4787-8BB2-BB6694B7C019}" type="slidenum">
              <a:rPr lang="en-US" smtClean="0"/>
              <a:t>‹#›</a:t>
            </a:fld>
            <a:endParaRPr lang="en-US" dirty="0"/>
          </a:p>
        </p:txBody>
      </p:sp>
    </p:spTree>
    <p:extLst>
      <p:ext uri="{BB962C8B-B14F-4D97-AF65-F5344CB8AC3E}">
        <p14:creationId xmlns:p14="http://schemas.microsoft.com/office/powerpoint/2010/main" val="524608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2BD75-0D80-F948-D1D3-C6CFB90439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85411A-A842-5193-B18B-5EA8D364EE86}"/>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206D765-1794-B4D5-C86D-B9FB6A465920}"/>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24A7EB-3FB5-9607-01EE-1C6CA4F68D8D}"/>
              </a:ext>
            </a:extLst>
          </p:cNvPr>
          <p:cNvSpPr>
            <a:spLocks noGrp="1"/>
          </p:cNvSpPr>
          <p:nvPr>
            <p:ph type="dt" sz="half" idx="10"/>
          </p:nvPr>
        </p:nvSpPr>
        <p:spPr/>
        <p:txBody>
          <a:bodyPr/>
          <a:lstStyle/>
          <a:p>
            <a:fld id="{CE424C01-DD68-4644-8798-14C6298D676C}" type="datetimeFigureOut">
              <a:rPr lang="en-US" smtClean="0"/>
              <a:t>2/8/2024</a:t>
            </a:fld>
            <a:endParaRPr lang="en-US" dirty="0"/>
          </a:p>
        </p:txBody>
      </p:sp>
      <p:sp>
        <p:nvSpPr>
          <p:cNvPr id="6" name="Footer Placeholder 5">
            <a:extLst>
              <a:ext uri="{FF2B5EF4-FFF2-40B4-BE49-F238E27FC236}">
                <a16:creationId xmlns:a16="http://schemas.microsoft.com/office/drawing/2014/main" id="{2C9262C9-BAA6-590B-CF99-22539972404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50D59D-BAA7-319B-AE94-7D6C5C516091}"/>
              </a:ext>
            </a:extLst>
          </p:cNvPr>
          <p:cNvSpPr>
            <a:spLocks noGrp="1"/>
          </p:cNvSpPr>
          <p:nvPr>
            <p:ph type="sldNum" sz="quarter" idx="12"/>
          </p:nvPr>
        </p:nvSpPr>
        <p:spPr/>
        <p:txBody>
          <a:bodyPr/>
          <a:lstStyle/>
          <a:p>
            <a:fld id="{D0C51AFD-C960-4787-8BB2-BB6694B7C019}" type="slidenum">
              <a:rPr lang="en-US" smtClean="0"/>
              <a:t>‹#›</a:t>
            </a:fld>
            <a:endParaRPr lang="en-US" dirty="0"/>
          </a:p>
        </p:txBody>
      </p:sp>
    </p:spTree>
    <p:extLst>
      <p:ext uri="{BB962C8B-B14F-4D97-AF65-F5344CB8AC3E}">
        <p14:creationId xmlns:p14="http://schemas.microsoft.com/office/powerpoint/2010/main" val="1113804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3FF40-D2CB-37CF-6FD8-E442495C38CC}"/>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E1203CB-5BAC-65C1-74E3-C784A6CE83E6}"/>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C5A1A838-BBA8-BCDF-2238-8D40A7476899}"/>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6235DA-2D59-D8B8-19F0-6EA550B9E601}"/>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ABB49812-7D2B-8FAF-2170-38936B36150E}"/>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B600687-88A7-5570-4EA9-6542E815F482}"/>
              </a:ext>
            </a:extLst>
          </p:cNvPr>
          <p:cNvSpPr>
            <a:spLocks noGrp="1"/>
          </p:cNvSpPr>
          <p:nvPr>
            <p:ph type="dt" sz="half" idx="10"/>
          </p:nvPr>
        </p:nvSpPr>
        <p:spPr/>
        <p:txBody>
          <a:bodyPr/>
          <a:lstStyle/>
          <a:p>
            <a:fld id="{CE424C01-DD68-4644-8798-14C6298D676C}" type="datetimeFigureOut">
              <a:rPr lang="en-US" smtClean="0"/>
              <a:t>2/8/2024</a:t>
            </a:fld>
            <a:endParaRPr lang="en-US" dirty="0"/>
          </a:p>
        </p:txBody>
      </p:sp>
      <p:sp>
        <p:nvSpPr>
          <p:cNvPr id="8" name="Footer Placeholder 7">
            <a:extLst>
              <a:ext uri="{FF2B5EF4-FFF2-40B4-BE49-F238E27FC236}">
                <a16:creationId xmlns:a16="http://schemas.microsoft.com/office/drawing/2014/main" id="{26CFAF2C-5703-1BD0-BACC-556BC4B1353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7A0B35C-D380-A9AD-A076-12454F7FB329}"/>
              </a:ext>
            </a:extLst>
          </p:cNvPr>
          <p:cNvSpPr>
            <a:spLocks noGrp="1"/>
          </p:cNvSpPr>
          <p:nvPr>
            <p:ph type="sldNum" sz="quarter" idx="12"/>
          </p:nvPr>
        </p:nvSpPr>
        <p:spPr/>
        <p:txBody>
          <a:bodyPr/>
          <a:lstStyle/>
          <a:p>
            <a:fld id="{D0C51AFD-C960-4787-8BB2-BB6694B7C019}" type="slidenum">
              <a:rPr lang="en-US" smtClean="0"/>
              <a:t>‹#›</a:t>
            </a:fld>
            <a:endParaRPr lang="en-US" dirty="0"/>
          </a:p>
        </p:txBody>
      </p:sp>
    </p:spTree>
    <p:extLst>
      <p:ext uri="{BB962C8B-B14F-4D97-AF65-F5344CB8AC3E}">
        <p14:creationId xmlns:p14="http://schemas.microsoft.com/office/powerpoint/2010/main" val="1859643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A0510-CFB3-EB13-DD4A-ECE094195B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19CF7EC-453E-2B6B-6E0A-AD0DF190AB43}"/>
              </a:ext>
            </a:extLst>
          </p:cNvPr>
          <p:cNvSpPr>
            <a:spLocks noGrp="1"/>
          </p:cNvSpPr>
          <p:nvPr>
            <p:ph type="dt" sz="half" idx="10"/>
          </p:nvPr>
        </p:nvSpPr>
        <p:spPr/>
        <p:txBody>
          <a:bodyPr/>
          <a:lstStyle/>
          <a:p>
            <a:fld id="{CE424C01-DD68-4644-8798-14C6298D676C}" type="datetimeFigureOut">
              <a:rPr lang="en-US" smtClean="0"/>
              <a:t>2/8/2024</a:t>
            </a:fld>
            <a:endParaRPr lang="en-US" dirty="0"/>
          </a:p>
        </p:txBody>
      </p:sp>
      <p:sp>
        <p:nvSpPr>
          <p:cNvPr id="4" name="Footer Placeholder 3">
            <a:extLst>
              <a:ext uri="{FF2B5EF4-FFF2-40B4-BE49-F238E27FC236}">
                <a16:creationId xmlns:a16="http://schemas.microsoft.com/office/drawing/2014/main" id="{78254EBF-417E-0770-E708-B837A90FB34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D6C9B32-DCCD-C086-A39F-B42B8BC68CCB}"/>
              </a:ext>
            </a:extLst>
          </p:cNvPr>
          <p:cNvSpPr>
            <a:spLocks noGrp="1"/>
          </p:cNvSpPr>
          <p:nvPr>
            <p:ph type="sldNum" sz="quarter" idx="12"/>
          </p:nvPr>
        </p:nvSpPr>
        <p:spPr/>
        <p:txBody>
          <a:bodyPr/>
          <a:lstStyle/>
          <a:p>
            <a:fld id="{D0C51AFD-C960-4787-8BB2-BB6694B7C019}" type="slidenum">
              <a:rPr lang="en-US" smtClean="0"/>
              <a:t>‹#›</a:t>
            </a:fld>
            <a:endParaRPr lang="en-US" dirty="0"/>
          </a:p>
        </p:txBody>
      </p:sp>
    </p:spTree>
    <p:extLst>
      <p:ext uri="{BB962C8B-B14F-4D97-AF65-F5344CB8AC3E}">
        <p14:creationId xmlns:p14="http://schemas.microsoft.com/office/powerpoint/2010/main" val="2139456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1AF228-4E1A-9DFA-27EC-53A20157FC9C}"/>
              </a:ext>
            </a:extLst>
          </p:cNvPr>
          <p:cNvSpPr>
            <a:spLocks noGrp="1"/>
          </p:cNvSpPr>
          <p:nvPr>
            <p:ph type="dt" sz="half" idx="10"/>
          </p:nvPr>
        </p:nvSpPr>
        <p:spPr/>
        <p:txBody>
          <a:bodyPr/>
          <a:lstStyle/>
          <a:p>
            <a:fld id="{CE424C01-DD68-4644-8798-14C6298D676C}" type="datetimeFigureOut">
              <a:rPr lang="en-US" smtClean="0"/>
              <a:t>2/8/2024</a:t>
            </a:fld>
            <a:endParaRPr lang="en-US" dirty="0"/>
          </a:p>
        </p:txBody>
      </p:sp>
      <p:sp>
        <p:nvSpPr>
          <p:cNvPr id="3" name="Footer Placeholder 2">
            <a:extLst>
              <a:ext uri="{FF2B5EF4-FFF2-40B4-BE49-F238E27FC236}">
                <a16:creationId xmlns:a16="http://schemas.microsoft.com/office/drawing/2014/main" id="{D56EBDC1-589F-0A63-5918-62DB5F7C183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451824B-DB48-6D6B-D27C-D529FD1B560C}"/>
              </a:ext>
            </a:extLst>
          </p:cNvPr>
          <p:cNvSpPr>
            <a:spLocks noGrp="1"/>
          </p:cNvSpPr>
          <p:nvPr>
            <p:ph type="sldNum" sz="quarter" idx="12"/>
          </p:nvPr>
        </p:nvSpPr>
        <p:spPr/>
        <p:txBody>
          <a:bodyPr/>
          <a:lstStyle/>
          <a:p>
            <a:fld id="{D0C51AFD-C960-4787-8BB2-BB6694B7C019}" type="slidenum">
              <a:rPr lang="en-US" smtClean="0"/>
              <a:t>‹#›</a:t>
            </a:fld>
            <a:endParaRPr lang="en-US" dirty="0"/>
          </a:p>
        </p:txBody>
      </p:sp>
    </p:spTree>
    <p:extLst>
      <p:ext uri="{BB962C8B-B14F-4D97-AF65-F5344CB8AC3E}">
        <p14:creationId xmlns:p14="http://schemas.microsoft.com/office/powerpoint/2010/main" val="221934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78281-2423-1863-D7F5-49D29C03D07C}"/>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9C83DAFA-879E-B317-A9EB-95BF7825ABA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0B402D-B2E8-AC8C-ECD5-3D7D6321246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C97E12F-F17C-DBB2-F332-70BCF3E03D2B}"/>
              </a:ext>
            </a:extLst>
          </p:cNvPr>
          <p:cNvSpPr>
            <a:spLocks noGrp="1"/>
          </p:cNvSpPr>
          <p:nvPr>
            <p:ph type="dt" sz="half" idx="10"/>
          </p:nvPr>
        </p:nvSpPr>
        <p:spPr/>
        <p:txBody>
          <a:bodyPr/>
          <a:lstStyle/>
          <a:p>
            <a:fld id="{CE424C01-DD68-4644-8798-14C6298D676C}" type="datetimeFigureOut">
              <a:rPr lang="en-US" smtClean="0"/>
              <a:t>2/8/2024</a:t>
            </a:fld>
            <a:endParaRPr lang="en-US" dirty="0"/>
          </a:p>
        </p:txBody>
      </p:sp>
      <p:sp>
        <p:nvSpPr>
          <p:cNvPr id="6" name="Footer Placeholder 5">
            <a:extLst>
              <a:ext uri="{FF2B5EF4-FFF2-40B4-BE49-F238E27FC236}">
                <a16:creationId xmlns:a16="http://schemas.microsoft.com/office/drawing/2014/main" id="{4A6D01A7-C0D2-E796-58E5-CADC412E869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428C26B-CC40-310D-8C47-A07732391693}"/>
              </a:ext>
            </a:extLst>
          </p:cNvPr>
          <p:cNvSpPr>
            <a:spLocks noGrp="1"/>
          </p:cNvSpPr>
          <p:nvPr>
            <p:ph type="sldNum" sz="quarter" idx="12"/>
          </p:nvPr>
        </p:nvSpPr>
        <p:spPr/>
        <p:txBody>
          <a:bodyPr/>
          <a:lstStyle/>
          <a:p>
            <a:fld id="{D0C51AFD-C960-4787-8BB2-BB6694B7C019}" type="slidenum">
              <a:rPr lang="en-US" smtClean="0"/>
              <a:t>‹#›</a:t>
            </a:fld>
            <a:endParaRPr lang="en-US" dirty="0"/>
          </a:p>
        </p:txBody>
      </p:sp>
    </p:spTree>
    <p:extLst>
      <p:ext uri="{BB962C8B-B14F-4D97-AF65-F5344CB8AC3E}">
        <p14:creationId xmlns:p14="http://schemas.microsoft.com/office/powerpoint/2010/main" val="1386244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09B2A-8F08-EB0A-751E-976B1C002C66}"/>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C4E33BD4-599D-F140-9757-9EEF9885F2E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a:extLst>
              <a:ext uri="{FF2B5EF4-FFF2-40B4-BE49-F238E27FC236}">
                <a16:creationId xmlns:a16="http://schemas.microsoft.com/office/drawing/2014/main" id="{A0DBEB85-A318-C756-38DD-E674FD2FDC3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C430E12A-7F82-1310-37A6-408C0166DBD0}"/>
              </a:ext>
            </a:extLst>
          </p:cNvPr>
          <p:cNvSpPr>
            <a:spLocks noGrp="1"/>
          </p:cNvSpPr>
          <p:nvPr>
            <p:ph type="dt" sz="half" idx="10"/>
          </p:nvPr>
        </p:nvSpPr>
        <p:spPr/>
        <p:txBody>
          <a:bodyPr/>
          <a:lstStyle/>
          <a:p>
            <a:fld id="{CE424C01-DD68-4644-8798-14C6298D676C}" type="datetimeFigureOut">
              <a:rPr lang="en-US" smtClean="0"/>
              <a:t>2/8/2024</a:t>
            </a:fld>
            <a:endParaRPr lang="en-US" dirty="0"/>
          </a:p>
        </p:txBody>
      </p:sp>
      <p:sp>
        <p:nvSpPr>
          <p:cNvPr id="6" name="Footer Placeholder 5">
            <a:extLst>
              <a:ext uri="{FF2B5EF4-FFF2-40B4-BE49-F238E27FC236}">
                <a16:creationId xmlns:a16="http://schemas.microsoft.com/office/drawing/2014/main" id="{11EB7725-9DE3-C65F-C0AC-9308B985D7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0C7FC14-4661-EB28-F045-257C63E749C4}"/>
              </a:ext>
            </a:extLst>
          </p:cNvPr>
          <p:cNvSpPr>
            <a:spLocks noGrp="1"/>
          </p:cNvSpPr>
          <p:nvPr>
            <p:ph type="sldNum" sz="quarter" idx="12"/>
          </p:nvPr>
        </p:nvSpPr>
        <p:spPr/>
        <p:txBody>
          <a:bodyPr/>
          <a:lstStyle/>
          <a:p>
            <a:fld id="{D0C51AFD-C960-4787-8BB2-BB6694B7C019}" type="slidenum">
              <a:rPr lang="en-US" smtClean="0"/>
              <a:t>‹#›</a:t>
            </a:fld>
            <a:endParaRPr lang="en-US" dirty="0"/>
          </a:p>
        </p:txBody>
      </p:sp>
    </p:spTree>
    <p:extLst>
      <p:ext uri="{BB962C8B-B14F-4D97-AF65-F5344CB8AC3E}">
        <p14:creationId xmlns:p14="http://schemas.microsoft.com/office/powerpoint/2010/main" val="324751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509CD2-7A52-2148-6F25-AF3A8D950E5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6C51750-63E4-3C78-3109-3FE9221C3AA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53666D-6B82-92CE-6C2C-1FCA644228B8}"/>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424C01-DD68-4644-8798-14C6298D676C}" type="datetimeFigureOut">
              <a:rPr lang="en-US" smtClean="0"/>
              <a:t>2/8/2024</a:t>
            </a:fld>
            <a:endParaRPr lang="en-US" dirty="0"/>
          </a:p>
        </p:txBody>
      </p:sp>
      <p:sp>
        <p:nvSpPr>
          <p:cNvPr id="5" name="Footer Placeholder 4">
            <a:extLst>
              <a:ext uri="{FF2B5EF4-FFF2-40B4-BE49-F238E27FC236}">
                <a16:creationId xmlns:a16="http://schemas.microsoft.com/office/drawing/2014/main" id="{FB0C8FBF-90B0-89F4-FDC7-D4A189329CBE}"/>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E2A64C7-05E5-53B7-9AE5-066ED0E7116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0C51AFD-C960-4787-8BB2-BB6694B7C019}" type="slidenum">
              <a:rPr lang="en-US" smtClean="0"/>
              <a:t>‹#›</a:t>
            </a:fld>
            <a:endParaRPr lang="en-US" dirty="0"/>
          </a:p>
        </p:txBody>
      </p:sp>
    </p:spTree>
    <p:extLst>
      <p:ext uri="{BB962C8B-B14F-4D97-AF65-F5344CB8AC3E}">
        <p14:creationId xmlns:p14="http://schemas.microsoft.com/office/powerpoint/2010/main" val="2658485475"/>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dbsalley\AppData\Local\Microsoft\Windows\Temporary Internet Files\Content.Outlook\2GRG58NI\PPBanner.jpg">
            <a:extLst>
              <a:ext uri="{FF2B5EF4-FFF2-40B4-BE49-F238E27FC236}">
                <a16:creationId xmlns:a16="http://schemas.microsoft.com/office/drawing/2014/main" id="{416D1E50-F5E4-4AE1-A76F-D41551E8B05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5898156"/>
            <a:ext cx="6400800" cy="756566"/>
          </a:xfrm>
          <a:prstGeom prst="rect">
            <a:avLst/>
          </a:prstGeom>
          <a:noFill/>
          <a:extLst>
            <a:ext uri="{909E8E84-426E-40DD-AFC4-6F175D3DCCD1}">
              <a14:hiddenFill xmlns:a14="http://schemas.microsoft.com/office/drawing/2010/main">
                <a:solidFill>
                  <a:srgbClr val="FFFFFF"/>
                </a:solidFill>
              </a14:hiddenFill>
            </a:ext>
          </a:extLst>
        </p:spPr>
      </p:pic>
      <p:sp>
        <p:nvSpPr>
          <p:cNvPr id="6" name="Title 5">
            <a:extLst>
              <a:ext uri="{FF2B5EF4-FFF2-40B4-BE49-F238E27FC236}">
                <a16:creationId xmlns:a16="http://schemas.microsoft.com/office/drawing/2014/main" id="{CB948CE7-F285-1502-6673-C867CFDE407C}"/>
              </a:ext>
            </a:extLst>
          </p:cNvPr>
          <p:cNvSpPr>
            <a:spLocks noGrp="1"/>
          </p:cNvSpPr>
          <p:nvPr>
            <p:ph type="ctrTitle"/>
          </p:nvPr>
        </p:nvSpPr>
        <p:spPr>
          <a:xfrm>
            <a:off x="1143000" y="1122363"/>
            <a:ext cx="6858000" cy="1087437"/>
          </a:xfrm>
        </p:spPr>
        <p:txBody>
          <a:bodyPr/>
          <a:lstStyle/>
          <a:p>
            <a:r>
              <a:rPr lang="en-US" sz="4300" dirty="0">
                <a:solidFill>
                  <a:schemeClr val="accent1">
                    <a:lumMod val="75000"/>
                  </a:schemeClr>
                </a:solidFill>
                <a:latin typeface="Times New Roman" panose="02020603050405020304" pitchFamily="18" charset="0"/>
                <a:cs typeface="Times New Roman" panose="02020603050405020304" pitchFamily="18" charset="0"/>
              </a:rPr>
              <a:t>Sole Source Procurements</a:t>
            </a:r>
          </a:p>
        </p:txBody>
      </p:sp>
      <p:sp>
        <p:nvSpPr>
          <p:cNvPr id="7" name="Rectangle 6">
            <a:extLst>
              <a:ext uri="{FF2B5EF4-FFF2-40B4-BE49-F238E27FC236}">
                <a16:creationId xmlns:a16="http://schemas.microsoft.com/office/drawing/2014/main" id="{87C015CD-BB61-7052-06A5-8AC94F008959}"/>
              </a:ext>
            </a:extLst>
          </p:cNvPr>
          <p:cNvSpPr/>
          <p:nvPr/>
        </p:nvSpPr>
        <p:spPr>
          <a:xfrm>
            <a:off x="690562" y="3580496"/>
            <a:ext cx="8229600" cy="2308324"/>
          </a:xfrm>
          <a:prstGeom prst="rect">
            <a:avLst/>
          </a:prstGeom>
        </p:spPr>
        <p:txBody>
          <a:bodyPr wrap="square">
            <a:spAutoFit/>
          </a:bodyPr>
          <a:lstStyle/>
          <a:p>
            <a:pPr>
              <a:tabLst>
                <a:tab pos="3771900" algn="l"/>
              </a:tabLst>
            </a:pPr>
            <a:r>
              <a:rPr lang="en-US" sz="2000" b="1" dirty="0">
                <a:latin typeface="Footlight MT Light" panose="0204060206030A020304" pitchFamily="18" charset="0"/>
                <a:cs typeface="Times New Roman" panose="02020603050405020304" pitchFamily="18" charset="0"/>
              </a:rPr>
              <a:t>	</a:t>
            </a:r>
            <a:r>
              <a:rPr lang="en-US" sz="3600" dirty="0">
                <a:solidFill>
                  <a:srgbClr val="4472C4"/>
                </a:solidFill>
                <a:latin typeface="Garamond" panose="02020404030301010803" pitchFamily="18" charset="0"/>
                <a:ea typeface="+mj-ea"/>
                <a:cs typeface="Times New Roman" panose="02020603050405020304" pitchFamily="18" charset="0"/>
              </a:rPr>
              <a:t>February 8, 2024</a:t>
            </a:r>
            <a:endParaRPr lang="en-US" sz="3600" b="1" dirty="0">
              <a:solidFill>
                <a:schemeClr val="accent1">
                  <a:lumMod val="60000"/>
                  <a:lumOff val="40000"/>
                </a:schemeClr>
              </a:solidFill>
              <a:latin typeface="Garamond" panose="02020404030301010803" pitchFamily="18" charset="0"/>
              <a:cs typeface="Times New Roman" panose="02020603050405020304" pitchFamily="18" charset="0"/>
            </a:endParaRPr>
          </a:p>
          <a:p>
            <a:pPr>
              <a:spcAft>
                <a:spcPts val="0"/>
              </a:spcAft>
              <a:tabLst>
                <a:tab pos="3200400" algn="l"/>
              </a:tabLst>
            </a:pPr>
            <a:endParaRPr lang="en-US" sz="2000" b="1" dirty="0">
              <a:latin typeface="Footlight MT Light" panose="0204060206030A020304" pitchFamily="18" charset="0"/>
              <a:cs typeface="Times New Roman" panose="02020603050405020304" pitchFamily="18" charset="0"/>
            </a:endParaRPr>
          </a:p>
          <a:p>
            <a:pPr>
              <a:spcAft>
                <a:spcPts val="0"/>
              </a:spcAft>
              <a:tabLst>
                <a:tab pos="3200400" algn="l"/>
              </a:tabLst>
            </a:pPr>
            <a:r>
              <a:rPr lang="en-US" sz="3200" b="1" dirty="0">
                <a:solidFill>
                  <a:schemeClr val="accent1">
                    <a:lumMod val="60000"/>
                    <a:lumOff val="40000"/>
                  </a:schemeClr>
                </a:solidFill>
                <a:latin typeface="Garamond" panose="02020404030301010803" pitchFamily="18" charset="0"/>
                <a:cs typeface="Times New Roman" panose="02020603050405020304" pitchFamily="18" charset="0"/>
              </a:rPr>
              <a:t>	Ed Welch</a:t>
            </a:r>
          </a:p>
          <a:p>
            <a:pPr>
              <a:spcAft>
                <a:spcPts val="0"/>
              </a:spcAft>
              <a:tabLst>
                <a:tab pos="3200400" algn="l"/>
              </a:tabLst>
            </a:pPr>
            <a:r>
              <a:rPr lang="en-US" sz="2800" b="1" dirty="0">
                <a:solidFill>
                  <a:schemeClr val="accent1">
                    <a:lumMod val="60000"/>
                    <a:lumOff val="40000"/>
                  </a:schemeClr>
                </a:solidFill>
                <a:latin typeface="Garamond" panose="02020404030301010803" pitchFamily="18" charset="0"/>
                <a:cs typeface="Times New Roman" panose="02020603050405020304" pitchFamily="18" charset="0"/>
              </a:rPr>
              <a:t>	Audit Manager</a:t>
            </a:r>
          </a:p>
          <a:p>
            <a:pPr>
              <a:spcAft>
                <a:spcPts val="0"/>
              </a:spcAft>
              <a:tabLst>
                <a:tab pos="3200400" algn="l"/>
              </a:tabLst>
            </a:pPr>
            <a:r>
              <a:rPr lang="en-US" sz="2800" b="1" dirty="0">
                <a:solidFill>
                  <a:schemeClr val="accent1">
                    <a:lumMod val="60000"/>
                    <a:lumOff val="40000"/>
                  </a:schemeClr>
                </a:solidFill>
                <a:latin typeface="Garamond" panose="02020404030301010803" pitchFamily="18" charset="0"/>
                <a:cs typeface="Times New Roman" panose="02020603050405020304" pitchFamily="18" charset="0"/>
              </a:rPr>
              <a:t>	Audit &amp; Certification</a:t>
            </a:r>
          </a:p>
        </p:txBody>
      </p:sp>
    </p:spTree>
    <p:extLst>
      <p:ext uri="{BB962C8B-B14F-4D97-AF65-F5344CB8AC3E}">
        <p14:creationId xmlns:p14="http://schemas.microsoft.com/office/powerpoint/2010/main" val="3412537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154AE-0A2C-1BC1-0936-F2D94C23BEF9}"/>
              </a:ext>
            </a:extLst>
          </p:cNvPr>
          <p:cNvSpPr>
            <a:spLocks noGrp="1"/>
          </p:cNvSpPr>
          <p:nvPr>
            <p:ph type="title"/>
          </p:nvPr>
        </p:nvSpPr>
        <p:spPr>
          <a:xfrm>
            <a:off x="628650" y="365126"/>
            <a:ext cx="7886700" cy="777874"/>
          </a:xfrm>
        </p:spPr>
        <p:txBody>
          <a:bodyPr>
            <a:normAutofit/>
          </a:bodyPr>
          <a:lstStyle/>
          <a:p>
            <a:pPr algn="ctr"/>
            <a:r>
              <a:rPr lang="en-US" sz="3900" dirty="0">
                <a:solidFill>
                  <a:schemeClr val="accent1">
                    <a:lumMod val="75000"/>
                  </a:schemeClr>
                </a:solidFill>
                <a:latin typeface="Times New Roman" panose="02020603050405020304" pitchFamily="18" charset="0"/>
                <a:cs typeface="Times New Roman" panose="02020603050405020304" pitchFamily="18" charset="0"/>
              </a:rPr>
              <a:t>Public Notice</a:t>
            </a:r>
          </a:p>
        </p:txBody>
      </p:sp>
      <p:sp>
        <p:nvSpPr>
          <p:cNvPr id="3" name="Content Placeholder 2">
            <a:extLst>
              <a:ext uri="{FF2B5EF4-FFF2-40B4-BE49-F238E27FC236}">
                <a16:creationId xmlns:a16="http://schemas.microsoft.com/office/drawing/2014/main" id="{9F2FA667-74D4-5B5B-F164-460A6F46952D}"/>
              </a:ext>
            </a:extLst>
          </p:cNvPr>
          <p:cNvSpPr>
            <a:spLocks noGrp="1"/>
          </p:cNvSpPr>
          <p:nvPr>
            <p:ph idx="1"/>
          </p:nvPr>
        </p:nvSpPr>
        <p:spPr>
          <a:xfrm>
            <a:off x="628650" y="1143001"/>
            <a:ext cx="7981950" cy="4114800"/>
          </a:xfrm>
        </p:spPr>
        <p:txBody>
          <a:bodyPr>
            <a:normAutofit fontScale="77500" lnSpcReduction="20000"/>
          </a:bodyPr>
          <a:lstStyle/>
          <a:p>
            <a:pPr marL="0" marR="0" indent="0" algn="just">
              <a:lnSpc>
                <a:spcPct val="130000"/>
              </a:lnSpc>
              <a:spcAft>
                <a:spcPts val="800"/>
              </a:spcAft>
              <a:buNone/>
            </a:pPr>
            <a:r>
              <a:rPr kumimoji="0" lang="en-US" sz="2800" b="0" i="0" u="none" strike="noStrike" kern="1200" cap="none" spc="0" normalizeH="0" baseline="0" noProof="0" dirty="0">
                <a:ln>
                  <a:noFill/>
                </a:ln>
                <a:solidFill>
                  <a:srgbClr val="4472C4"/>
                </a:solidFill>
                <a:effectLst/>
                <a:uLnTx/>
                <a:uFillTx/>
                <a:latin typeface="Garamond" panose="02020404030301010803" pitchFamily="18" charset="0"/>
                <a:ea typeface="+mj-ea"/>
                <a:cs typeface="+mj-cs"/>
              </a:rPr>
              <a:t>SC Code Ann. </a:t>
            </a:r>
            <a:r>
              <a:rPr lang="en-US" sz="2800" dirty="0">
                <a:solidFill>
                  <a:schemeClr val="accent1">
                    <a:lumMod val="75000"/>
                  </a:schemeClr>
                </a:solidFill>
                <a:latin typeface="Times New Roman" panose="02020603050405020304" pitchFamily="18" charset="0"/>
                <a:cs typeface="Times New Roman" panose="02020603050405020304" pitchFamily="18" charset="0"/>
              </a:rPr>
              <a:t>§ </a:t>
            </a:r>
            <a:r>
              <a:rPr lang="en-US" sz="2800" dirty="0">
                <a:solidFill>
                  <a:srgbClr val="4472C4"/>
                </a:solidFill>
                <a:latin typeface="Garamond" panose="02020404030301010803" pitchFamily="18" charset="0"/>
                <a:ea typeface="+mj-ea"/>
                <a:cs typeface="+mj-cs"/>
              </a:rPr>
              <a:t>11-35-1560 (A). </a:t>
            </a:r>
            <a:r>
              <a:rPr lang="en-US" sz="2700" dirty="0">
                <a:solidFill>
                  <a:schemeClr val="accent1"/>
                </a:solidFill>
                <a:latin typeface="Garamond" panose="02020404030301010803" pitchFamily="18" charset="0"/>
              </a:rPr>
              <a:t>Sole Source contracts with a total potential value of greater than $50,000 must be posted in SCBO, except that public notice is not required if the chief procurement officer, after consultation with the head of the purchasing agency, determines in writing that award without such notice is in the best interest of the State.</a:t>
            </a:r>
          </a:p>
          <a:p>
            <a:pPr marL="0" indent="0" algn="just">
              <a:lnSpc>
                <a:spcPct val="130000"/>
              </a:lnSpc>
              <a:spcAft>
                <a:spcPts val="800"/>
              </a:spcAft>
              <a:buNone/>
            </a:pPr>
            <a:r>
              <a:rPr kumimoji="0" lang="en-US" sz="2400" b="0" i="0" u="none" strike="noStrike" kern="1200" cap="none" spc="0" normalizeH="0" baseline="0" noProof="0" dirty="0">
                <a:ln>
                  <a:noFill/>
                </a:ln>
                <a:solidFill>
                  <a:srgbClr val="4472C4"/>
                </a:solidFill>
                <a:effectLst/>
                <a:uLnTx/>
                <a:uFillTx/>
                <a:latin typeface="Garamond" panose="02020404030301010803" pitchFamily="18" charset="0"/>
                <a:ea typeface="+mj-ea"/>
                <a:cs typeface="+mj-cs"/>
              </a:rPr>
              <a:t>SC Code Ann. </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a:solidFill>
                  <a:srgbClr val="4472C4"/>
                </a:solidFill>
                <a:latin typeface="Garamond" panose="02020404030301010803" pitchFamily="18" charset="0"/>
                <a:ea typeface="+mj-ea"/>
                <a:cs typeface="+mj-cs"/>
              </a:rPr>
              <a:t>11-35-1560 (A).</a:t>
            </a:r>
            <a:r>
              <a:rPr lang="en-US" sz="2700" dirty="0">
                <a:solidFill>
                  <a:schemeClr val="accent1"/>
                </a:solidFill>
                <a:latin typeface="Garamond" panose="02020404030301010803" pitchFamily="18" charset="0"/>
              </a:rPr>
              <a:t>“The public notice must contain a statement of the right to protest under Section 11-35-4210 (1) and must be posted at least five business days before entering into a contract.  For contracts with a total potential value greater than $250,000, such notice must be posted at least ten business days before entering into a contract.”</a:t>
            </a:r>
          </a:p>
        </p:txBody>
      </p:sp>
      <p:pic>
        <p:nvPicPr>
          <p:cNvPr id="4" name="Picture 3">
            <a:extLst>
              <a:ext uri="{FF2B5EF4-FFF2-40B4-BE49-F238E27FC236}">
                <a16:creationId xmlns:a16="http://schemas.microsoft.com/office/drawing/2014/main" id="{97839AE7-C400-C084-6E6A-87B9B4FC44A5}"/>
              </a:ext>
            </a:extLst>
          </p:cNvPr>
          <p:cNvPicPr>
            <a:picLocks noChangeAspect="1"/>
          </p:cNvPicPr>
          <p:nvPr/>
        </p:nvPicPr>
        <p:blipFill>
          <a:blip r:embed="rId2"/>
          <a:stretch>
            <a:fillRect/>
          </a:stretch>
        </p:blipFill>
        <p:spPr>
          <a:xfrm>
            <a:off x="304800" y="5933914"/>
            <a:ext cx="6401355" cy="755970"/>
          </a:xfrm>
          <a:prstGeom prst="rect">
            <a:avLst/>
          </a:prstGeom>
        </p:spPr>
      </p:pic>
    </p:spTree>
    <p:extLst>
      <p:ext uri="{BB962C8B-B14F-4D97-AF65-F5344CB8AC3E}">
        <p14:creationId xmlns:p14="http://schemas.microsoft.com/office/powerpoint/2010/main" val="1828110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154AE-0A2C-1BC1-0936-F2D94C23BEF9}"/>
              </a:ext>
            </a:extLst>
          </p:cNvPr>
          <p:cNvSpPr>
            <a:spLocks noGrp="1"/>
          </p:cNvSpPr>
          <p:nvPr>
            <p:ph type="title"/>
          </p:nvPr>
        </p:nvSpPr>
        <p:spPr>
          <a:xfrm>
            <a:off x="628650" y="365126"/>
            <a:ext cx="7886700" cy="777874"/>
          </a:xfrm>
        </p:spPr>
        <p:txBody>
          <a:bodyPr>
            <a:normAutofit/>
          </a:bodyPr>
          <a:lstStyle/>
          <a:p>
            <a:pPr algn="ctr"/>
            <a:r>
              <a:rPr lang="en-US" sz="3900" dirty="0">
                <a:solidFill>
                  <a:schemeClr val="accent1">
                    <a:lumMod val="75000"/>
                  </a:schemeClr>
                </a:solidFill>
                <a:latin typeface="Times New Roman" panose="02020603050405020304" pitchFamily="18" charset="0"/>
                <a:cs typeface="Times New Roman" panose="02020603050405020304" pitchFamily="18" charset="0"/>
              </a:rPr>
              <a:t>Public Notice</a:t>
            </a:r>
          </a:p>
        </p:txBody>
      </p:sp>
      <p:sp>
        <p:nvSpPr>
          <p:cNvPr id="3" name="Content Placeholder 2">
            <a:extLst>
              <a:ext uri="{FF2B5EF4-FFF2-40B4-BE49-F238E27FC236}">
                <a16:creationId xmlns:a16="http://schemas.microsoft.com/office/drawing/2014/main" id="{9F2FA667-74D4-5B5B-F164-460A6F46952D}"/>
              </a:ext>
            </a:extLst>
          </p:cNvPr>
          <p:cNvSpPr>
            <a:spLocks noGrp="1"/>
          </p:cNvSpPr>
          <p:nvPr>
            <p:ph idx="1"/>
          </p:nvPr>
        </p:nvSpPr>
        <p:spPr>
          <a:xfrm>
            <a:off x="628650" y="1143000"/>
            <a:ext cx="7981950" cy="4724399"/>
          </a:xfrm>
        </p:spPr>
        <p:txBody>
          <a:bodyPr>
            <a:normAutofit/>
          </a:bodyPr>
          <a:lstStyle/>
          <a:p>
            <a:pPr marL="0" marR="0" indent="0" algn="just">
              <a:lnSpc>
                <a:spcPct val="130000"/>
              </a:lnSpc>
              <a:spcAft>
                <a:spcPts val="800"/>
              </a:spcAft>
              <a:buNone/>
            </a:pPr>
            <a:r>
              <a:rPr lang="en-US" sz="2700" dirty="0">
                <a:solidFill>
                  <a:schemeClr val="accent1"/>
                </a:solidFill>
                <a:latin typeface="Garamond" panose="02020404030301010803" pitchFamily="18" charset="0"/>
              </a:rPr>
              <a:t>SC Reg 19-445.2105 (D)(2) The public notice must include the written determination or how to obtain the written determination immediately upon request. </a:t>
            </a:r>
          </a:p>
          <a:p>
            <a:pPr marL="0" marR="0" indent="0" algn="just">
              <a:lnSpc>
                <a:spcPct val="130000"/>
              </a:lnSpc>
              <a:spcAft>
                <a:spcPts val="800"/>
              </a:spcAft>
              <a:buNone/>
            </a:pPr>
            <a:r>
              <a:rPr lang="en-US" dirty="0">
                <a:solidFill>
                  <a:schemeClr val="accent1"/>
                </a:solidFill>
                <a:latin typeface="Garamond" panose="02020404030301010803" pitchFamily="18" charset="0"/>
              </a:rPr>
              <a:t>A valid written determination requires that it be signed by the appropriate authority and be dated to demonstrate timeliness. Since Public Notice requires the written determination to be immediately available,  the written determination must be signed and dated prior to the date of the public notice.</a:t>
            </a:r>
          </a:p>
          <a:p>
            <a:pPr marL="0" marR="0" indent="0" algn="just">
              <a:lnSpc>
                <a:spcPct val="130000"/>
              </a:lnSpc>
              <a:spcAft>
                <a:spcPts val="800"/>
              </a:spcAft>
              <a:buNone/>
            </a:pPr>
            <a:endParaRPr lang="en-US" dirty="0">
              <a:solidFill>
                <a:schemeClr val="accent1"/>
              </a:solidFill>
              <a:latin typeface="Garamond" panose="02020404030301010803" pitchFamily="18" charset="0"/>
            </a:endParaRPr>
          </a:p>
        </p:txBody>
      </p:sp>
      <p:pic>
        <p:nvPicPr>
          <p:cNvPr id="4" name="Picture 3">
            <a:extLst>
              <a:ext uri="{FF2B5EF4-FFF2-40B4-BE49-F238E27FC236}">
                <a16:creationId xmlns:a16="http://schemas.microsoft.com/office/drawing/2014/main" id="{97839AE7-C400-C084-6E6A-87B9B4FC44A5}"/>
              </a:ext>
            </a:extLst>
          </p:cNvPr>
          <p:cNvPicPr>
            <a:picLocks noChangeAspect="1"/>
          </p:cNvPicPr>
          <p:nvPr/>
        </p:nvPicPr>
        <p:blipFill>
          <a:blip r:embed="rId2"/>
          <a:stretch>
            <a:fillRect/>
          </a:stretch>
        </p:blipFill>
        <p:spPr>
          <a:xfrm>
            <a:off x="304800" y="5933914"/>
            <a:ext cx="6401355" cy="755970"/>
          </a:xfrm>
          <a:prstGeom prst="rect">
            <a:avLst/>
          </a:prstGeom>
        </p:spPr>
      </p:pic>
    </p:spTree>
    <p:extLst>
      <p:ext uri="{BB962C8B-B14F-4D97-AF65-F5344CB8AC3E}">
        <p14:creationId xmlns:p14="http://schemas.microsoft.com/office/powerpoint/2010/main" val="246755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B57F4-11A0-89B4-7BFA-18CA9A1DC038}"/>
              </a:ext>
            </a:extLst>
          </p:cNvPr>
          <p:cNvSpPr>
            <a:spLocks noGrp="1"/>
          </p:cNvSpPr>
          <p:nvPr>
            <p:ph type="title"/>
          </p:nvPr>
        </p:nvSpPr>
        <p:spPr/>
        <p:txBody>
          <a:bodyPr>
            <a:normAutofit/>
          </a:bodyPr>
          <a:lstStyle/>
          <a:p>
            <a:pPr algn="ctr"/>
            <a:r>
              <a:rPr lang="en-US" sz="4000" dirty="0">
                <a:solidFill>
                  <a:schemeClr val="accent1">
                    <a:lumMod val="75000"/>
                  </a:schemeClr>
                </a:solidFill>
                <a:latin typeface="Times New Roman" panose="02020603050405020304" pitchFamily="18" charset="0"/>
                <a:cs typeface="Times New Roman" panose="02020603050405020304" pitchFamily="18" charset="0"/>
              </a:rPr>
              <a:t>Market Research or Public Notice</a:t>
            </a:r>
          </a:p>
        </p:txBody>
      </p:sp>
      <p:sp>
        <p:nvSpPr>
          <p:cNvPr id="3" name="Content Placeholder 2">
            <a:extLst>
              <a:ext uri="{FF2B5EF4-FFF2-40B4-BE49-F238E27FC236}">
                <a16:creationId xmlns:a16="http://schemas.microsoft.com/office/drawing/2014/main" id="{7C2EE2FD-0746-AD8A-7F2E-2F38F853A3EA}"/>
              </a:ext>
            </a:extLst>
          </p:cNvPr>
          <p:cNvSpPr>
            <a:spLocks noGrp="1"/>
          </p:cNvSpPr>
          <p:nvPr>
            <p:ph idx="1"/>
          </p:nvPr>
        </p:nvSpPr>
        <p:spPr>
          <a:xfrm>
            <a:off x="628650" y="1825625"/>
            <a:ext cx="7886700" cy="2746375"/>
          </a:xfrm>
        </p:spPr>
        <p:txBody>
          <a:bodyPr>
            <a:normAutofit lnSpcReduction="10000"/>
          </a:bodyPr>
          <a:lstStyle/>
          <a:p>
            <a:pPr marL="0" indent="0">
              <a:buNone/>
            </a:pPr>
            <a:r>
              <a:rPr kumimoji="0" lang="en-US" sz="2100" b="0" i="0" u="none" strike="noStrike" kern="1200" cap="none" spc="0" normalizeH="0" baseline="0" noProof="0" dirty="0">
                <a:ln>
                  <a:noFill/>
                </a:ln>
                <a:solidFill>
                  <a:srgbClr val="4472C4"/>
                </a:solidFill>
                <a:effectLst/>
                <a:uLnTx/>
                <a:uFillTx/>
                <a:latin typeface="Garamond" panose="02020404030301010803" pitchFamily="18" charset="0"/>
                <a:ea typeface="+mn-ea"/>
                <a:cs typeface="+mn-cs"/>
              </a:rPr>
              <a:t>Prior to the publication of the </a:t>
            </a:r>
            <a:r>
              <a:rPr lang="en-US" dirty="0">
                <a:solidFill>
                  <a:srgbClr val="4472C4"/>
                </a:solidFill>
                <a:latin typeface="Garamond" panose="02020404030301010803" pitchFamily="18" charset="0"/>
              </a:rPr>
              <a:t>Public Notice requirements, agencies sometimes published an intent to award as a sole source in an effort to identify additional suppliers.</a:t>
            </a:r>
          </a:p>
          <a:p>
            <a:pPr marL="0" indent="0">
              <a:buNone/>
            </a:pPr>
            <a:r>
              <a:rPr kumimoji="0" lang="en-US" sz="2100" b="0" i="0" u="none" strike="noStrike" kern="1200" cap="none" spc="0" normalizeH="0" baseline="0" noProof="0" dirty="0">
                <a:ln>
                  <a:noFill/>
                </a:ln>
                <a:solidFill>
                  <a:srgbClr val="4472C4"/>
                </a:solidFill>
                <a:effectLst/>
                <a:uLnTx/>
                <a:uFillTx/>
                <a:latin typeface="Garamond" panose="02020404030301010803" pitchFamily="18" charset="0"/>
                <a:ea typeface="+mn-ea"/>
                <a:cs typeface="+mn-cs"/>
              </a:rPr>
              <a:t>Advertising a sole source prior to obtaining the approved written determination, especially with a statement to the effect that the agency is attempting to </a:t>
            </a:r>
            <a:r>
              <a:rPr lang="en-US" dirty="0">
                <a:solidFill>
                  <a:srgbClr val="4472C4"/>
                </a:solidFill>
                <a:latin typeface="Garamond" panose="02020404030301010803" pitchFamily="18" charset="0"/>
              </a:rPr>
              <a:t>identify vendors that could meet the needs of the agency, </a:t>
            </a:r>
            <a:r>
              <a:rPr kumimoji="0" lang="en-US" sz="2100" b="0" i="0" u="none" strike="noStrike" kern="1200" cap="none" spc="0" normalizeH="0" baseline="0" noProof="0" dirty="0">
                <a:ln>
                  <a:noFill/>
                </a:ln>
                <a:solidFill>
                  <a:srgbClr val="4472C4"/>
                </a:solidFill>
                <a:effectLst/>
                <a:uLnTx/>
                <a:uFillTx/>
                <a:latin typeface="Garamond" panose="02020404030301010803" pitchFamily="18" charset="0"/>
                <a:ea typeface="+mn-ea"/>
                <a:cs typeface="+mn-cs"/>
              </a:rPr>
              <a:t>would amount to market research.</a:t>
            </a:r>
          </a:p>
          <a:p>
            <a:pPr marL="0" indent="0">
              <a:buNone/>
            </a:pPr>
            <a:r>
              <a:rPr lang="en-US" dirty="0">
                <a:solidFill>
                  <a:srgbClr val="4472C4"/>
                </a:solidFill>
                <a:latin typeface="Garamond" panose="02020404030301010803" pitchFamily="18" charset="0"/>
              </a:rPr>
              <a:t>Publication of intent to award with the intent to identify potential suppliers, does not satisfy the public notice requirement.</a:t>
            </a:r>
            <a:endParaRPr lang="en-US" dirty="0"/>
          </a:p>
        </p:txBody>
      </p:sp>
      <p:pic>
        <p:nvPicPr>
          <p:cNvPr id="4" name="Picture 3">
            <a:extLst>
              <a:ext uri="{FF2B5EF4-FFF2-40B4-BE49-F238E27FC236}">
                <a16:creationId xmlns:a16="http://schemas.microsoft.com/office/drawing/2014/main" id="{C0EE2094-9310-09AB-6098-0D89C703E9F2}"/>
              </a:ext>
            </a:extLst>
          </p:cNvPr>
          <p:cNvPicPr>
            <a:picLocks noChangeAspect="1"/>
          </p:cNvPicPr>
          <p:nvPr/>
        </p:nvPicPr>
        <p:blipFill>
          <a:blip r:embed="rId2"/>
          <a:stretch>
            <a:fillRect/>
          </a:stretch>
        </p:blipFill>
        <p:spPr>
          <a:xfrm>
            <a:off x="304800" y="5933914"/>
            <a:ext cx="6401355" cy="755970"/>
          </a:xfrm>
          <a:prstGeom prst="rect">
            <a:avLst/>
          </a:prstGeom>
        </p:spPr>
      </p:pic>
    </p:spTree>
    <p:extLst>
      <p:ext uri="{BB962C8B-B14F-4D97-AF65-F5344CB8AC3E}">
        <p14:creationId xmlns:p14="http://schemas.microsoft.com/office/powerpoint/2010/main" val="2559109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3910A-C454-5E05-F50F-E30845F3E722}"/>
              </a:ext>
            </a:extLst>
          </p:cNvPr>
          <p:cNvSpPr>
            <a:spLocks noGrp="1"/>
          </p:cNvSpPr>
          <p:nvPr>
            <p:ph type="title"/>
          </p:nvPr>
        </p:nvSpPr>
        <p:spPr>
          <a:xfrm>
            <a:off x="628650" y="609600"/>
            <a:ext cx="7886700" cy="838200"/>
          </a:xfrm>
        </p:spPr>
        <p:txBody>
          <a:bodyPr/>
          <a:lstStyle/>
          <a:p>
            <a:pPr algn="ctr"/>
            <a:r>
              <a:rPr lang="en-US" sz="3900" dirty="0">
                <a:solidFill>
                  <a:schemeClr val="accent1">
                    <a:lumMod val="75000"/>
                  </a:schemeClr>
                </a:solidFill>
                <a:latin typeface="Times New Roman" panose="02020603050405020304" pitchFamily="18" charset="0"/>
                <a:cs typeface="Times New Roman" panose="02020603050405020304" pitchFamily="18" charset="0"/>
              </a:rPr>
              <a:t>Transparency</a:t>
            </a:r>
          </a:p>
        </p:txBody>
      </p:sp>
      <p:sp>
        <p:nvSpPr>
          <p:cNvPr id="3" name="Content Placeholder 2">
            <a:extLst>
              <a:ext uri="{FF2B5EF4-FFF2-40B4-BE49-F238E27FC236}">
                <a16:creationId xmlns:a16="http://schemas.microsoft.com/office/drawing/2014/main" id="{A3465479-E799-CAD3-F88F-6472A305DCE4}"/>
              </a:ext>
            </a:extLst>
          </p:cNvPr>
          <p:cNvSpPr>
            <a:spLocks noGrp="1"/>
          </p:cNvSpPr>
          <p:nvPr>
            <p:ph idx="1"/>
          </p:nvPr>
        </p:nvSpPr>
        <p:spPr>
          <a:xfrm>
            <a:off x="628650" y="1447800"/>
            <a:ext cx="7886700" cy="4495800"/>
          </a:xfrm>
        </p:spPr>
        <p:txBody>
          <a:bodyPr>
            <a:normAutofit lnSpcReduction="10000"/>
          </a:bodyPr>
          <a:lstStyle/>
          <a:p>
            <a:pPr marL="0" indent="0" algn="just">
              <a:buNone/>
            </a:pPr>
            <a:r>
              <a:rPr lang="en-US" sz="2000" dirty="0">
                <a:solidFill>
                  <a:schemeClr val="accent1"/>
                </a:solidFill>
                <a:latin typeface="Garamond" panose="02020404030301010803" pitchFamily="18" charset="0"/>
              </a:rPr>
              <a:t>Per the Center for Strategic &amp; International Studies: </a:t>
            </a:r>
          </a:p>
          <a:p>
            <a:pPr marL="0" indent="0" algn="just">
              <a:buNone/>
            </a:pPr>
            <a:r>
              <a:rPr lang="en-US" sz="2000" b="1" dirty="0">
                <a:solidFill>
                  <a:schemeClr val="accent1"/>
                </a:solidFill>
                <a:latin typeface="Garamond" panose="02020404030301010803" pitchFamily="18" charset="0"/>
              </a:rPr>
              <a:t>Officials are responsible for their choices, ensuring they act in the public's best interest. An open and transparent way of procurement is paramount for any governmental framework. Allowing the public to see how responsible governmental officials are making decisions. It promotes fair competition by providing all suppliers with an equal opportunity. Non-competitive approaches often result in poor-quality goods and services. Transparency in procurement processes holds officials accountable for their decisions, allowing the public and oversight bodies to scrutinize procurement activities and ensure they align with the public's best interest.</a:t>
            </a:r>
          </a:p>
          <a:p>
            <a:pPr marL="0" indent="0" algn="just">
              <a:buNone/>
            </a:pPr>
            <a:r>
              <a:rPr lang="en-US" sz="2000" dirty="0">
                <a:solidFill>
                  <a:schemeClr val="accent1"/>
                </a:solidFill>
                <a:latin typeface="Garamond" panose="02020404030301010803" pitchFamily="18" charset="0"/>
              </a:rPr>
              <a:t>The intent of the public notice requirement is to provide transparency. The best way to achieve transparency is to include the written determination on the face of the SCBO ad or to provide a link to the written determination in the SCBO ad. Providing a contact phone number and/or e-mail address could be problematic in that it may delay access, and therefore would not meet the  transparency intent of the Code. </a:t>
            </a:r>
          </a:p>
        </p:txBody>
      </p:sp>
      <p:pic>
        <p:nvPicPr>
          <p:cNvPr id="4" name="Picture 3">
            <a:extLst>
              <a:ext uri="{FF2B5EF4-FFF2-40B4-BE49-F238E27FC236}">
                <a16:creationId xmlns:a16="http://schemas.microsoft.com/office/drawing/2014/main" id="{509738BC-C5C3-B7DD-09FB-8B5BC8A80842}"/>
              </a:ext>
            </a:extLst>
          </p:cNvPr>
          <p:cNvPicPr>
            <a:picLocks noChangeAspect="1"/>
          </p:cNvPicPr>
          <p:nvPr/>
        </p:nvPicPr>
        <p:blipFill>
          <a:blip r:embed="rId2"/>
          <a:stretch>
            <a:fillRect/>
          </a:stretch>
        </p:blipFill>
        <p:spPr>
          <a:xfrm>
            <a:off x="304800" y="5933914"/>
            <a:ext cx="6401355" cy="755970"/>
          </a:xfrm>
          <a:prstGeom prst="rect">
            <a:avLst/>
          </a:prstGeom>
        </p:spPr>
      </p:pic>
    </p:spTree>
    <p:extLst>
      <p:ext uri="{BB962C8B-B14F-4D97-AF65-F5344CB8AC3E}">
        <p14:creationId xmlns:p14="http://schemas.microsoft.com/office/powerpoint/2010/main" val="2406131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154AE-0A2C-1BC1-0936-F2D94C23BEF9}"/>
              </a:ext>
            </a:extLst>
          </p:cNvPr>
          <p:cNvSpPr>
            <a:spLocks noGrp="1"/>
          </p:cNvSpPr>
          <p:nvPr>
            <p:ph type="title"/>
          </p:nvPr>
        </p:nvSpPr>
        <p:spPr>
          <a:xfrm>
            <a:off x="628650" y="0"/>
            <a:ext cx="7886700" cy="1109743"/>
          </a:xfrm>
        </p:spPr>
        <p:txBody>
          <a:bodyPr>
            <a:normAutofit/>
          </a:bodyPr>
          <a:lstStyle/>
          <a:p>
            <a:pPr algn="ctr"/>
            <a:r>
              <a:rPr lang="en-US" sz="3900" dirty="0">
                <a:solidFill>
                  <a:schemeClr val="accent1">
                    <a:lumMod val="75000"/>
                  </a:schemeClr>
                </a:solidFill>
                <a:latin typeface="Times New Roman" panose="02020603050405020304" pitchFamily="18" charset="0"/>
                <a:cs typeface="Times New Roman" panose="02020603050405020304" pitchFamily="18" charset="0"/>
              </a:rPr>
              <a:t>Other Requirements</a:t>
            </a:r>
          </a:p>
        </p:txBody>
      </p:sp>
      <p:sp>
        <p:nvSpPr>
          <p:cNvPr id="3" name="Content Placeholder 2">
            <a:extLst>
              <a:ext uri="{FF2B5EF4-FFF2-40B4-BE49-F238E27FC236}">
                <a16:creationId xmlns:a16="http://schemas.microsoft.com/office/drawing/2014/main" id="{9F2FA667-74D4-5B5B-F164-460A6F46952D}"/>
              </a:ext>
            </a:extLst>
          </p:cNvPr>
          <p:cNvSpPr>
            <a:spLocks noGrp="1"/>
          </p:cNvSpPr>
          <p:nvPr>
            <p:ph idx="1"/>
          </p:nvPr>
        </p:nvSpPr>
        <p:spPr>
          <a:xfrm>
            <a:off x="628650" y="914400"/>
            <a:ext cx="7981950" cy="4833857"/>
          </a:xfrm>
        </p:spPr>
        <p:txBody>
          <a:bodyPr>
            <a:normAutofit fontScale="92500" lnSpcReduction="20000"/>
          </a:bodyPr>
          <a:lstStyle/>
          <a:p>
            <a:pPr marL="0" indent="0" algn="just">
              <a:lnSpc>
                <a:spcPct val="130000"/>
              </a:lnSpc>
              <a:spcAft>
                <a:spcPts val="800"/>
              </a:spcAft>
              <a:buNone/>
            </a:pPr>
            <a:r>
              <a:rPr kumimoji="0" lang="en-US" sz="2000" b="0" i="0" u="none" strike="noStrike" kern="1200" cap="none" spc="0" normalizeH="0" baseline="0" noProof="0" dirty="0">
                <a:ln>
                  <a:noFill/>
                </a:ln>
                <a:solidFill>
                  <a:srgbClr val="4472C4"/>
                </a:solidFill>
                <a:effectLst/>
                <a:uLnTx/>
                <a:uFillTx/>
                <a:latin typeface="Garamond" panose="02020404030301010803" pitchFamily="18" charset="0"/>
                <a:ea typeface="+mj-ea"/>
                <a:cs typeface="+mj-cs"/>
              </a:rPr>
              <a:t> SC Code </a:t>
            </a:r>
            <a:r>
              <a:rPr lang="en-US" sz="2000" dirty="0">
                <a:solidFill>
                  <a:srgbClr val="4472C4"/>
                </a:solidFill>
                <a:latin typeface="Garamond" panose="02020404030301010803" pitchFamily="18" charset="0"/>
                <a:ea typeface="+mj-ea"/>
                <a:cs typeface="+mj-cs"/>
              </a:rPr>
              <a:t>Section 44-107-30: </a:t>
            </a:r>
            <a:r>
              <a:rPr lang="en-US" sz="2000" dirty="0">
                <a:solidFill>
                  <a:schemeClr val="accent1"/>
                </a:solidFill>
                <a:latin typeface="Garamond" panose="02020404030301010803" pitchFamily="18" charset="0"/>
              </a:rPr>
              <a:t>The SC Drug-Free Workplace Act requires that persons receiving a grant or contract from a state agency for goods, construction, or services for a stated or estimated value of fifty thousand dollars or more certify to the state that they will implement and maintain a drug-free workplace program.</a:t>
            </a:r>
          </a:p>
          <a:p>
            <a:pPr marL="0" indent="0" algn="just">
              <a:lnSpc>
                <a:spcPct val="130000"/>
              </a:lnSpc>
              <a:spcAft>
                <a:spcPts val="800"/>
              </a:spcAft>
              <a:buNone/>
            </a:pPr>
            <a:r>
              <a:rPr lang="en-US" sz="2000" dirty="0">
                <a:solidFill>
                  <a:schemeClr val="accent1"/>
                </a:solidFill>
                <a:latin typeface="Garamond" panose="02020404030301010803" pitchFamily="18" charset="0"/>
              </a:rPr>
              <a:t>SC Code Ann. </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a:solidFill>
                  <a:srgbClr val="4472C4"/>
                </a:solidFill>
                <a:latin typeface="Garamond" panose="02020404030301010803" pitchFamily="18" charset="0"/>
                <a:ea typeface="+mj-ea"/>
                <a:cs typeface="+mj-cs"/>
              </a:rPr>
              <a:t>11-35-2440: Reporting Requirements requires that all governmental entities must submit quarterly a listing of all sole source procurements to MMO.  The submission must be made within 30 days of the end of the quarter. The record must contain: </a:t>
            </a:r>
          </a:p>
          <a:p>
            <a:pPr marL="457200" indent="-457200">
              <a:lnSpc>
                <a:spcPct val="130000"/>
              </a:lnSpc>
              <a:spcAft>
                <a:spcPts val="800"/>
              </a:spcAft>
              <a:buAutoNum type="arabicParenR"/>
            </a:pPr>
            <a:r>
              <a:rPr lang="en-US" sz="2000" dirty="0">
                <a:solidFill>
                  <a:srgbClr val="4472C4"/>
                </a:solidFill>
                <a:latin typeface="Garamond" panose="02020404030301010803" pitchFamily="18" charset="0"/>
                <a:ea typeface="+mj-ea"/>
                <a:cs typeface="+mj-cs"/>
              </a:rPr>
              <a:t>Each contractor’s name </a:t>
            </a:r>
          </a:p>
          <a:p>
            <a:pPr marL="457200" indent="-457200">
              <a:lnSpc>
                <a:spcPct val="130000"/>
              </a:lnSpc>
              <a:spcAft>
                <a:spcPts val="800"/>
              </a:spcAft>
              <a:buAutoNum type="arabicParenR"/>
            </a:pPr>
            <a:r>
              <a:rPr lang="en-US" sz="2000" dirty="0">
                <a:solidFill>
                  <a:srgbClr val="4472C4"/>
                </a:solidFill>
                <a:latin typeface="Garamond" panose="02020404030301010803" pitchFamily="18" charset="0"/>
                <a:ea typeface="+mj-ea"/>
                <a:cs typeface="+mj-cs"/>
              </a:rPr>
              <a:t>The amount and type of each contract. </a:t>
            </a:r>
          </a:p>
          <a:p>
            <a:pPr marL="457200" indent="-457200">
              <a:lnSpc>
                <a:spcPct val="130000"/>
              </a:lnSpc>
              <a:spcAft>
                <a:spcPts val="800"/>
              </a:spcAft>
              <a:buAutoNum type="arabicParenR"/>
            </a:pPr>
            <a:r>
              <a:rPr lang="en-US" sz="2000" dirty="0">
                <a:solidFill>
                  <a:srgbClr val="4472C4"/>
                </a:solidFill>
                <a:latin typeface="Garamond" panose="02020404030301010803" pitchFamily="18" charset="0"/>
                <a:ea typeface="+mj-ea"/>
                <a:cs typeface="+mj-cs"/>
              </a:rPr>
              <a:t>A listing of supplies, services, information technology, or construction procured under each contract.</a:t>
            </a:r>
          </a:p>
          <a:p>
            <a:pPr marL="0" indent="0">
              <a:lnSpc>
                <a:spcPct val="130000"/>
              </a:lnSpc>
              <a:spcAft>
                <a:spcPts val="800"/>
              </a:spcAft>
              <a:buNone/>
            </a:pPr>
            <a:endParaRPr lang="en-US" sz="2000" dirty="0">
              <a:solidFill>
                <a:srgbClr val="4472C4"/>
              </a:solidFill>
              <a:latin typeface="Garamond" panose="02020404030301010803" pitchFamily="18" charset="0"/>
              <a:ea typeface="+mj-ea"/>
              <a:cs typeface="+mj-cs"/>
            </a:endParaRPr>
          </a:p>
          <a:p>
            <a:pPr marL="0" indent="0">
              <a:lnSpc>
                <a:spcPct val="130000"/>
              </a:lnSpc>
              <a:spcAft>
                <a:spcPts val="800"/>
              </a:spcAft>
              <a:buNone/>
            </a:pPr>
            <a:endParaRPr lang="en-US" sz="2000" dirty="0">
              <a:solidFill>
                <a:schemeClr val="accent1"/>
              </a:solidFill>
              <a:latin typeface="Garamond" panose="02020404030301010803" pitchFamily="18" charset="0"/>
            </a:endParaRPr>
          </a:p>
          <a:p>
            <a:pPr marL="0" indent="0">
              <a:lnSpc>
                <a:spcPct val="130000"/>
              </a:lnSpc>
              <a:spcAft>
                <a:spcPts val="800"/>
              </a:spcAft>
              <a:buNone/>
            </a:pPr>
            <a:endParaRPr lang="en-US" sz="2000" dirty="0">
              <a:solidFill>
                <a:schemeClr val="accent1"/>
              </a:solidFill>
              <a:latin typeface="Garamond" panose="02020404030301010803" pitchFamily="18" charset="0"/>
            </a:endParaRPr>
          </a:p>
          <a:p>
            <a:pPr marL="0" indent="0">
              <a:buNone/>
            </a:pPr>
            <a:endParaRPr kumimoji="0" lang="en-US" sz="2000" b="0" i="0" u="none" strike="noStrike" kern="1200" cap="none" spc="0" normalizeH="0" baseline="0" noProof="0" dirty="0">
              <a:ln>
                <a:noFill/>
              </a:ln>
              <a:solidFill>
                <a:srgbClr val="4472C4"/>
              </a:solidFill>
              <a:effectLst/>
              <a:uLnTx/>
              <a:uFillTx/>
              <a:latin typeface="Garamond" panose="02020404030301010803" pitchFamily="18" charset="0"/>
              <a:ea typeface="+mj-ea"/>
              <a:cs typeface="+mj-cs"/>
            </a:endParaRPr>
          </a:p>
        </p:txBody>
      </p:sp>
      <p:pic>
        <p:nvPicPr>
          <p:cNvPr id="4" name="Picture 3">
            <a:extLst>
              <a:ext uri="{FF2B5EF4-FFF2-40B4-BE49-F238E27FC236}">
                <a16:creationId xmlns:a16="http://schemas.microsoft.com/office/drawing/2014/main" id="{97839AE7-C400-C084-6E6A-87B9B4FC44A5}"/>
              </a:ext>
            </a:extLst>
          </p:cNvPr>
          <p:cNvPicPr>
            <a:picLocks noChangeAspect="1"/>
          </p:cNvPicPr>
          <p:nvPr/>
        </p:nvPicPr>
        <p:blipFill>
          <a:blip r:embed="rId2"/>
          <a:stretch>
            <a:fillRect/>
          </a:stretch>
        </p:blipFill>
        <p:spPr>
          <a:xfrm>
            <a:off x="304800" y="5933914"/>
            <a:ext cx="6401355" cy="755970"/>
          </a:xfrm>
          <a:prstGeom prst="rect">
            <a:avLst/>
          </a:prstGeom>
        </p:spPr>
      </p:pic>
    </p:spTree>
    <p:extLst>
      <p:ext uri="{BB962C8B-B14F-4D97-AF65-F5344CB8AC3E}">
        <p14:creationId xmlns:p14="http://schemas.microsoft.com/office/powerpoint/2010/main" val="1029670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154AE-0A2C-1BC1-0936-F2D94C23BEF9}"/>
              </a:ext>
            </a:extLst>
          </p:cNvPr>
          <p:cNvSpPr>
            <a:spLocks noGrp="1"/>
          </p:cNvSpPr>
          <p:nvPr>
            <p:ph type="title"/>
          </p:nvPr>
        </p:nvSpPr>
        <p:spPr>
          <a:xfrm>
            <a:off x="628650" y="381000"/>
            <a:ext cx="7886700" cy="1143000"/>
          </a:xfrm>
        </p:spPr>
        <p:txBody>
          <a:bodyPr>
            <a:normAutofit fontScale="90000"/>
          </a:bodyPr>
          <a:lstStyle/>
          <a:p>
            <a:pPr algn="ctr"/>
            <a:r>
              <a:rPr lang="en-US" sz="3900" dirty="0">
                <a:solidFill>
                  <a:schemeClr val="accent1">
                    <a:lumMod val="75000"/>
                  </a:schemeClr>
                </a:solidFill>
                <a:latin typeface="Times New Roman" panose="02020603050405020304" pitchFamily="18" charset="0"/>
                <a:cs typeface="Times New Roman" panose="02020603050405020304" pitchFamily="18" charset="0"/>
              </a:rPr>
              <a:t>Cost &amp; Pricing Data </a:t>
            </a:r>
            <a:br>
              <a:rPr lang="en-US" sz="3900" dirty="0">
                <a:solidFill>
                  <a:schemeClr val="accent1">
                    <a:lumMod val="75000"/>
                  </a:schemeClr>
                </a:solidFill>
                <a:latin typeface="Times New Roman" panose="02020603050405020304" pitchFamily="18" charset="0"/>
                <a:cs typeface="Times New Roman" panose="02020603050405020304" pitchFamily="18" charset="0"/>
              </a:rPr>
            </a:br>
            <a:r>
              <a:rPr lang="en-US" sz="2700" dirty="0">
                <a:solidFill>
                  <a:schemeClr val="accent1">
                    <a:lumMod val="75000"/>
                  </a:schemeClr>
                </a:solidFill>
                <a:latin typeface="Times New Roman" panose="02020603050405020304" pitchFamily="18" charset="0"/>
                <a:cs typeface="Times New Roman" panose="02020603050405020304" pitchFamily="18" charset="0"/>
              </a:rPr>
              <a:t>SC Regs 19-445.2120 (B)(2)</a:t>
            </a:r>
            <a:br>
              <a:rPr lang="en-US" sz="2700" dirty="0">
                <a:solidFill>
                  <a:schemeClr val="accent1">
                    <a:lumMod val="75000"/>
                  </a:schemeClr>
                </a:solidFill>
                <a:latin typeface="Times New Roman" panose="02020603050405020304" pitchFamily="18" charset="0"/>
                <a:cs typeface="Times New Roman" panose="02020603050405020304" pitchFamily="18" charset="0"/>
              </a:rPr>
            </a:br>
            <a:endParaRPr lang="en-US" sz="2700"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F2FA667-74D4-5B5B-F164-460A6F46952D}"/>
              </a:ext>
            </a:extLst>
          </p:cNvPr>
          <p:cNvSpPr>
            <a:spLocks noGrp="1"/>
          </p:cNvSpPr>
          <p:nvPr>
            <p:ph idx="1"/>
          </p:nvPr>
        </p:nvSpPr>
        <p:spPr>
          <a:xfrm>
            <a:off x="628650" y="1709657"/>
            <a:ext cx="7981950" cy="3167143"/>
          </a:xfrm>
        </p:spPr>
        <p:txBody>
          <a:bodyPr>
            <a:normAutofit/>
          </a:bodyPr>
          <a:lstStyle/>
          <a:p>
            <a:pPr marL="0" indent="0" algn="just">
              <a:lnSpc>
                <a:spcPct val="130000"/>
              </a:lnSpc>
              <a:spcAft>
                <a:spcPts val="800"/>
              </a:spcAft>
              <a:buNone/>
            </a:pPr>
            <a:r>
              <a:rPr lang="en-US" sz="2000" dirty="0">
                <a:solidFill>
                  <a:schemeClr val="accent1"/>
                </a:solidFill>
                <a:latin typeface="Garamond" panose="02020404030301010803" pitchFamily="18" charset="0"/>
              </a:rPr>
              <a:t>Cost &amp; Pricing Data must be obtained for any sole source procurement that exceeds $500,000.  This requirement may be waived if the head of the using agency determines in writing that the price can be determined to be fair and reasonable without submission of cost or pricing data. </a:t>
            </a:r>
          </a:p>
          <a:p>
            <a:pPr marL="0" indent="0" algn="just">
              <a:lnSpc>
                <a:spcPct val="130000"/>
              </a:lnSpc>
              <a:spcAft>
                <a:spcPts val="800"/>
              </a:spcAft>
              <a:buNone/>
            </a:pPr>
            <a:r>
              <a:rPr lang="en-US" sz="2000" dirty="0">
                <a:solidFill>
                  <a:schemeClr val="accent1"/>
                </a:solidFill>
                <a:latin typeface="Garamond" panose="02020404030301010803" pitchFamily="18" charset="0"/>
              </a:rPr>
              <a:t>Appendix U of the Compendium provides instructions for submitting cost-price data. </a:t>
            </a:r>
          </a:p>
          <a:p>
            <a:pPr marL="0" indent="0">
              <a:buNone/>
            </a:pPr>
            <a:endParaRPr lang="en-US" sz="1700" dirty="0">
              <a:solidFill>
                <a:schemeClr val="accent1"/>
              </a:solidFill>
              <a:latin typeface="Garamond" panose="02020404030301010803" pitchFamily="18" charset="0"/>
            </a:endParaRPr>
          </a:p>
        </p:txBody>
      </p:sp>
      <p:pic>
        <p:nvPicPr>
          <p:cNvPr id="4" name="Picture 3">
            <a:extLst>
              <a:ext uri="{FF2B5EF4-FFF2-40B4-BE49-F238E27FC236}">
                <a16:creationId xmlns:a16="http://schemas.microsoft.com/office/drawing/2014/main" id="{97839AE7-C400-C084-6E6A-87B9B4FC44A5}"/>
              </a:ext>
            </a:extLst>
          </p:cNvPr>
          <p:cNvPicPr>
            <a:picLocks noChangeAspect="1"/>
          </p:cNvPicPr>
          <p:nvPr/>
        </p:nvPicPr>
        <p:blipFill>
          <a:blip r:embed="rId2"/>
          <a:stretch>
            <a:fillRect/>
          </a:stretch>
        </p:blipFill>
        <p:spPr>
          <a:xfrm>
            <a:off x="304800" y="5933914"/>
            <a:ext cx="6401355" cy="755970"/>
          </a:xfrm>
          <a:prstGeom prst="rect">
            <a:avLst/>
          </a:prstGeom>
        </p:spPr>
      </p:pic>
    </p:spTree>
    <p:extLst>
      <p:ext uri="{BB962C8B-B14F-4D97-AF65-F5344CB8AC3E}">
        <p14:creationId xmlns:p14="http://schemas.microsoft.com/office/powerpoint/2010/main" val="2247623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154AE-0A2C-1BC1-0936-F2D94C23BEF9}"/>
              </a:ext>
            </a:extLst>
          </p:cNvPr>
          <p:cNvSpPr>
            <a:spLocks noGrp="1"/>
          </p:cNvSpPr>
          <p:nvPr>
            <p:ph type="title"/>
          </p:nvPr>
        </p:nvSpPr>
        <p:spPr>
          <a:xfrm>
            <a:off x="628650" y="365126"/>
            <a:ext cx="7886700" cy="1158874"/>
          </a:xfrm>
        </p:spPr>
        <p:txBody>
          <a:bodyPr>
            <a:normAutofit/>
          </a:bodyPr>
          <a:lstStyle/>
          <a:p>
            <a:pPr algn="ctr"/>
            <a:r>
              <a:rPr lang="en-US" sz="3900" dirty="0">
                <a:solidFill>
                  <a:schemeClr val="accent1">
                    <a:lumMod val="75000"/>
                  </a:schemeClr>
                </a:solidFill>
                <a:latin typeface="Times New Roman" panose="02020603050405020304" pitchFamily="18" charset="0"/>
                <a:cs typeface="Times New Roman" panose="02020603050405020304" pitchFamily="18" charset="0"/>
              </a:rPr>
              <a:t>Compliance</a:t>
            </a:r>
            <a:br>
              <a:rPr lang="en-US" sz="3900" dirty="0">
                <a:solidFill>
                  <a:schemeClr val="accent1">
                    <a:lumMod val="75000"/>
                  </a:schemeClr>
                </a:solidFill>
                <a:latin typeface="Times New Roman" panose="02020603050405020304" pitchFamily="18" charset="0"/>
                <a:cs typeface="Times New Roman" panose="02020603050405020304" pitchFamily="18" charset="0"/>
              </a:rPr>
            </a:br>
            <a:r>
              <a:rPr lang="en-US" sz="2700" dirty="0">
                <a:solidFill>
                  <a:schemeClr val="accent1">
                    <a:lumMod val="75000"/>
                  </a:schemeClr>
                </a:solidFill>
                <a:latin typeface="Times New Roman" panose="02020603050405020304" pitchFamily="18" charset="0"/>
                <a:cs typeface="Times New Roman" panose="02020603050405020304" pitchFamily="18" charset="0"/>
              </a:rPr>
              <a:t>SC Code Ann. 11-35-1560 (c)  </a:t>
            </a:r>
          </a:p>
        </p:txBody>
      </p:sp>
      <p:sp>
        <p:nvSpPr>
          <p:cNvPr id="3" name="Content Placeholder 2">
            <a:extLst>
              <a:ext uri="{FF2B5EF4-FFF2-40B4-BE49-F238E27FC236}">
                <a16:creationId xmlns:a16="http://schemas.microsoft.com/office/drawing/2014/main" id="{9F2FA667-74D4-5B5B-F164-460A6F46952D}"/>
              </a:ext>
            </a:extLst>
          </p:cNvPr>
          <p:cNvSpPr>
            <a:spLocks noGrp="1"/>
          </p:cNvSpPr>
          <p:nvPr>
            <p:ph idx="1"/>
          </p:nvPr>
        </p:nvSpPr>
        <p:spPr>
          <a:xfrm>
            <a:off x="628650" y="1709657"/>
            <a:ext cx="7981950" cy="4038600"/>
          </a:xfrm>
        </p:spPr>
        <p:txBody>
          <a:bodyPr>
            <a:normAutofit/>
          </a:bodyPr>
          <a:lstStyle/>
          <a:p>
            <a:pPr marL="0" indent="0" algn="just">
              <a:lnSpc>
                <a:spcPct val="130000"/>
              </a:lnSpc>
              <a:spcAft>
                <a:spcPts val="800"/>
              </a:spcAft>
              <a:buNone/>
            </a:pPr>
            <a:r>
              <a:rPr kumimoji="0" lang="en-US" sz="2000" b="0" i="0" u="none" strike="noStrike" kern="1200" cap="none" spc="0" normalizeH="0" baseline="0" noProof="0" dirty="0">
                <a:ln>
                  <a:noFill/>
                </a:ln>
                <a:solidFill>
                  <a:srgbClr val="4472C4"/>
                </a:solidFill>
                <a:effectLst/>
                <a:uLnTx/>
                <a:uFillTx/>
                <a:latin typeface="Garamond" panose="02020404030301010803" pitchFamily="18" charset="0"/>
                <a:ea typeface="+mj-ea"/>
                <a:cs typeface="+mj-cs"/>
              </a:rPr>
              <a:t>“</a:t>
            </a:r>
            <a:r>
              <a:rPr lang="en-US" sz="2000" dirty="0">
                <a:solidFill>
                  <a:schemeClr val="accent1"/>
                </a:solidFill>
                <a:latin typeface="Garamond" panose="02020404030301010803" pitchFamily="18" charset="0"/>
              </a:rPr>
              <a:t>A violation of these regulations by a purchasing agency, upon recommendation of the Division of Procurement Services with approval of the majority of the board, must result in the temporary suspension, not to exceed one year, of the violating governmental body's ability to procure supplies, services, information technology, or construction items pursuant to this section.”</a:t>
            </a:r>
          </a:p>
          <a:p>
            <a:pPr marL="0" indent="0">
              <a:buNone/>
            </a:pPr>
            <a:endParaRPr lang="en-US" sz="2000" dirty="0">
              <a:solidFill>
                <a:schemeClr val="accent1"/>
              </a:solidFill>
              <a:latin typeface="Garamond" panose="02020404030301010803" pitchFamily="18" charset="0"/>
            </a:endParaRPr>
          </a:p>
        </p:txBody>
      </p:sp>
      <p:pic>
        <p:nvPicPr>
          <p:cNvPr id="4" name="Picture 3">
            <a:extLst>
              <a:ext uri="{FF2B5EF4-FFF2-40B4-BE49-F238E27FC236}">
                <a16:creationId xmlns:a16="http://schemas.microsoft.com/office/drawing/2014/main" id="{97839AE7-C400-C084-6E6A-87B9B4FC44A5}"/>
              </a:ext>
            </a:extLst>
          </p:cNvPr>
          <p:cNvPicPr>
            <a:picLocks noChangeAspect="1"/>
          </p:cNvPicPr>
          <p:nvPr/>
        </p:nvPicPr>
        <p:blipFill>
          <a:blip r:embed="rId2"/>
          <a:stretch>
            <a:fillRect/>
          </a:stretch>
        </p:blipFill>
        <p:spPr>
          <a:xfrm>
            <a:off x="304800" y="5933914"/>
            <a:ext cx="6401355" cy="755970"/>
          </a:xfrm>
          <a:prstGeom prst="rect">
            <a:avLst/>
          </a:prstGeom>
        </p:spPr>
      </p:pic>
    </p:spTree>
    <p:extLst>
      <p:ext uri="{BB962C8B-B14F-4D97-AF65-F5344CB8AC3E}">
        <p14:creationId xmlns:p14="http://schemas.microsoft.com/office/powerpoint/2010/main" val="600515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154AE-0A2C-1BC1-0936-F2D94C23BEF9}"/>
              </a:ext>
            </a:extLst>
          </p:cNvPr>
          <p:cNvSpPr>
            <a:spLocks noGrp="1"/>
          </p:cNvSpPr>
          <p:nvPr>
            <p:ph type="title"/>
          </p:nvPr>
        </p:nvSpPr>
        <p:spPr>
          <a:xfrm>
            <a:off x="628650" y="304800"/>
            <a:ext cx="7886700" cy="838200"/>
          </a:xfrm>
        </p:spPr>
        <p:txBody>
          <a:bodyPr>
            <a:normAutofit/>
          </a:bodyPr>
          <a:lstStyle/>
          <a:p>
            <a:pPr algn="ctr"/>
            <a:r>
              <a:rPr lang="en-US" sz="3900" dirty="0">
                <a:solidFill>
                  <a:schemeClr val="accent1">
                    <a:lumMod val="75000"/>
                  </a:schemeClr>
                </a:solidFill>
                <a:latin typeface="Times New Roman" panose="02020603050405020304" pitchFamily="18" charset="0"/>
                <a:cs typeface="Times New Roman" panose="02020603050405020304" pitchFamily="18" charset="0"/>
              </a:rPr>
              <a:t>Common Audit Findings</a:t>
            </a:r>
          </a:p>
        </p:txBody>
      </p:sp>
      <p:sp>
        <p:nvSpPr>
          <p:cNvPr id="3" name="Content Placeholder 2">
            <a:extLst>
              <a:ext uri="{FF2B5EF4-FFF2-40B4-BE49-F238E27FC236}">
                <a16:creationId xmlns:a16="http://schemas.microsoft.com/office/drawing/2014/main" id="{9F2FA667-74D4-5B5B-F164-460A6F46952D}"/>
              </a:ext>
            </a:extLst>
          </p:cNvPr>
          <p:cNvSpPr>
            <a:spLocks noGrp="1"/>
          </p:cNvSpPr>
          <p:nvPr>
            <p:ph idx="1"/>
          </p:nvPr>
        </p:nvSpPr>
        <p:spPr>
          <a:xfrm>
            <a:off x="628650" y="990601"/>
            <a:ext cx="7981950" cy="4876800"/>
          </a:xfrm>
        </p:spPr>
        <p:txBody>
          <a:bodyPr>
            <a:normAutofit fontScale="92500" lnSpcReduction="10000"/>
          </a:bodyPr>
          <a:lstStyle/>
          <a:p>
            <a:pPr>
              <a:lnSpc>
                <a:spcPct val="110000"/>
              </a:lnSpc>
              <a:spcBef>
                <a:spcPts val="0"/>
              </a:spcBef>
              <a:spcAft>
                <a:spcPts val="600"/>
              </a:spcAft>
              <a:buClrTx/>
            </a:pPr>
            <a:r>
              <a:rPr lang="en-US" sz="2600" dirty="0">
                <a:solidFill>
                  <a:schemeClr val="accent1"/>
                </a:solidFill>
                <a:latin typeface="Garamond" panose="02020404030301010803" pitchFamily="18" charset="0"/>
              </a:rPr>
              <a:t>Written determinations inadequate or not provided.</a:t>
            </a:r>
          </a:p>
          <a:p>
            <a:pPr>
              <a:lnSpc>
                <a:spcPct val="110000"/>
              </a:lnSpc>
              <a:spcBef>
                <a:spcPts val="0"/>
              </a:spcBef>
              <a:spcAft>
                <a:spcPts val="600"/>
              </a:spcAft>
            </a:pPr>
            <a:r>
              <a:rPr lang="en-US" sz="2600" dirty="0">
                <a:solidFill>
                  <a:schemeClr val="accent1"/>
                </a:solidFill>
                <a:latin typeface="Garamond" panose="02020404030301010803" pitchFamily="18" charset="0"/>
              </a:rPr>
              <a:t>Written determinations not properly approved (signed and dated)by authorized officials. </a:t>
            </a:r>
          </a:p>
          <a:p>
            <a:pPr>
              <a:lnSpc>
                <a:spcPct val="110000"/>
              </a:lnSpc>
              <a:spcBef>
                <a:spcPts val="0"/>
              </a:spcBef>
              <a:spcAft>
                <a:spcPts val="600"/>
              </a:spcAft>
            </a:pPr>
            <a:r>
              <a:rPr lang="en-US" sz="2600" dirty="0">
                <a:solidFill>
                  <a:schemeClr val="accent1"/>
                </a:solidFill>
                <a:latin typeface="Garamond" panose="02020404030301010803" pitchFamily="18" charset="0"/>
              </a:rPr>
              <a:t>Public Notice does not include immediate access to written determination.</a:t>
            </a:r>
          </a:p>
          <a:p>
            <a:pPr algn="just">
              <a:lnSpc>
                <a:spcPct val="110000"/>
              </a:lnSpc>
              <a:spcBef>
                <a:spcPts val="0"/>
              </a:spcBef>
              <a:spcAft>
                <a:spcPts val="600"/>
              </a:spcAft>
              <a:buClrTx/>
            </a:pPr>
            <a:r>
              <a:rPr lang="en-US" sz="2600" dirty="0">
                <a:solidFill>
                  <a:schemeClr val="accent1"/>
                </a:solidFill>
                <a:latin typeface="Garamond" panose="02020404030301010803" pitchFamily="18" charset="0"/>
              </a:rPr>
              <a:t>Public Notice not posted five business days before entering into a contract. Ten business days required for contracts greater than $250,000.</a:t>
            </a:r>
          </a:p>
          <a:p>
            <a:pPr algn="just">
              <a:lnSpc>
                <a:spcPct val="110000"/>
              </a:lnSpc>
              <a:spcBef>
                <a:spcPts val="0"/>
              </a:spcBef>
              <a:spcAft>
                <a:spcPts val="600"/>
              </a:spcAft>
              <a:buClrTx/>
            </a:pPr>
            <a:r>
              <a:rPr lang="en-US" sz="2600" dirty="0">
                <a:solidFill>
                  <a:schemeClr val="accent1"/>
                </a:solidFill>
                <a:latin typeface="Garamond" panose="02020404030301010803" pitchFamily="18" charset="0"/>
              </a:rPr>
              <a:t>Right to protest clause not included in public notice.</a:t>
            </a:r>
          </a:p>
          <a:p>
            <a:pPr algn="just">
              <a:lnSpc>
                <a:spcPct val="110000"/>
              </a:lnSpc>
              <a:spcBef>
                <a:spcPts val="0"/>
              </a:spcBef>
              <a:spcAft>
                <a:spcPts val="600"/>
              </a:spcAft>
              <a:buClrTx/>
            </a:pPr>
            <a:r>
              <a:rPr lang="en-US" sz="2600" dirty="0">
                <a:solidFill>
                  <a:schemeClr val="accent1"/>
                </a:solidFill>
                <a:latin typeface="Garamond" panose="02020404030301010803" pitchFamily="18" charset="0"/>
              </a:rPr>
              <a:t>Cost or pricing data not obtained or waived (11-35-1830).</a:t>
            </a:r>
          </a:p>
          <a:p>
            <a:pPr algn="just">
              <a:lnSpc>
                <a:spcPct val="110000"/>
              </a:lnSpc>
              <a:spcBef>
                <a:spcPts val="0"/>
              </a:spcBef>
              <a:spcAft>
                <a:spcPts val="600"/>
              </a:spcAft>
              <a:buClrTx/>
            </a:pPr>
            <a:r>
              <a:rPr lang="en-US" sz="2600" dirty="0">
                <a:solidFill>
                  <a:schemeClr val="accent1"/>
                </a:solidFill>
                <a:latin typeface="Garamond" panose="02020404030301010803" pitchFamily="18" charset="0"/>
              </a:rPr>
              <a:t>Sole Sources not reported to MMO or reported late.</a:t>
            </a:r>
          </a:p>
          <a:p>
            <a:pPr marL="0" indent="0">
              <a:buNone/>
            </a:pPr>
            <a:endParaRPr lang="en-US" sz="3900" dirty="0">
              <a:solidFill>
                <a:schemeClr val="accent1">
                  <a:lumMod val="75000"/>
                </a:schemeClr>
              </a:solidFill>
              <a:latin typeface="Times New Roman" panose="02020603050405020304" pitchFamily="18" charset="0"/>
              <a:ea typeface="+mj-ea"/>
              <a:cs typeface="Times New Roman" panose="02020603050405020304" pitchFamily="18" charset="0"/>
            </a:endParaRPr>
          </a:p>
        </p:txBody>
      </p:sp>
      <p:pic>
        <p:nvPicPr>
          <p:cNvPr id="4" name="Picture 3">
            <a:extLst>
              <a:ext uri="{FF2B5EF4-FFF2-40B4-BE49-F238E27FC236}">
                <a16:creationId xmlns:a16="http://schemas.microsoft.com/office/drawing/2014/main" id="{97839AE7-C400-C084-6E6A-87B9B4FC44A5}"/>
              </a:ext>
            </a:extLst>
          </p:cNvPr>
          <p:cNvPicPr>
            <a:picLocks noChangeAspect="1"/>
          </p:cNvPicPr>
          <p:nvPr/>
        </p:nvPicPr>
        <p:blipFill>
          <a:blip r:embed="rId2"/>
          <a:stretch>
            <a:fillRect/>
          </a:stretch>
        </p:blipFill>
        <p:spPr>
          <a:xfrm>
            <a:off x="304800" y="5933914"/>
            <a:ext cx="6401355" cy="755970"/>
          </a:xfrm>
          <a:prstGeom prst="rect">
            <a:avLst/>
          </a:prstGeom>
        </p:spPr>
      </p:pic>
    </p:spTree>
    <p:extLst>
      <p:ext uri="{BB962C8B-B14F-4D97-AF65-F5344CB8AC3E}">
        <p14:creationId xmlns:p14="http://schemas.microsoft.com/office/powerpoint/2010/main" val="234245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154AE-0A2C-1BC1-0936-F2D94C23BEF9}"/>
              </a:ext>
            </a:extLst>
          </p:cNvPr>
          <p:cNvSpPr>
            <a:spLocks noGrp="1"/>
          </p:cNvSpPr>
          <p:nvPr>
            <p:ph type="title"/>
          </p:nvPr>
        </p:nvSpPr>
        <p:spPr>
          <a:xfrm>
            <a:off x="628650" y="365126"/>
            <a:ext cx="7886700" cy="1397160"/>
          </a:xfrm>
        </p:spPr>
        <p:txBody>
          <a:bodyPr>
            <a:normAutofit/>
          </a:bodyPr>
          <a:lstStyle/>
          <a:p>
            <a:pPr algn="ctr"/>
            <a:r>
              <a:rPr lang="en-US" sz="4300" dirty="0">
                <a:solidFill>
                  <a:schemeClr val="accent1">
                    <a:lumMod val="75000"/>
                  </a:schemeClr>
                </a:solidFill>
                <a:latin typeface="Times New Roman" panose="02020603050405020304" pitchFamily="18" charset="0"/>
                <a:cs typeface="Times New Roman" panose="02020603050405020304" pitchFamily="18" charset="0"/>
              </a:rPr>
              <a:t>What is a Sole Source?</a:t>
            </a:r>
          </a:p>
        </p:txBody>
      </p:sp>
      <p:sp>
        <p:nvSpPr>
          <p:cNvPr id="3" name="Content Placeholder 2">
            <a:extLst>
              <a:ext uri="{FF2B5EF4-FFF2-40B4-BE49-F238E27FC236}">
                <a16:creationId xmlns:a16="http://schemas.microsoft.com/office/drawing/2014/main" id="{9F2FA667-74D4-5B5B-F164-460A6F46952D}"/>
              </a:ext>
            </a:extLst>
          </p:cNvPr>
          <p:cNvSpPr>
            <a:spLocks noGrp="1"/>
          </p:cNvSpPr>
          <p:nvPr>
            <p:ph idx="1"/>
          </p:nvPr>
        </p:nvSpPr>
        <p:spPr>
          <a:xfrm>
            <a:off x="628650" y="1762286"/>
            <a:ext cx="7886700" cy="3495514"/>
          </a:xfrm>
        </p:spPr>
        <p:txBody>
          <a:bodyPr>
            <a:normAutofit/>
          </a:bodyPr>
          <a:lstStyle/>
          <a:p>
            <a:pPr>
              <a:lnSpc>
                <a:spcPct val="110000"/>
              </a:lnSpc>
              <a:buFont typeface="Wingdings" panose="05000000000000000000" pitchFamily="2" charset="2"/>
              <a:buChar char="§"/>
            </a:pPr>
            <a:r>
              <a:rPr lang="en-US" dirty="0">
                <a:solidFill>
                  <a:schemeClr val="accent1"/>
                </a:solidFill>
                <a:latin typeface="Garamond" panose="02020404030301010803" pitchFamily="18" charset="0"/>
              </a:rPr>
              <a:t>A legitimate need that only a specific supply or service can meet.</a:t>
            </a:r>
          </a:p>
          <a:p>
            <a:pPr>
              <a:lnSpc>
                <a:spcPct val="110000"/>
              </a:lnSpc>
              <a:buFont typeface="Wingdings" panose="05000000000000000000" pitchFamily="2" charset="2"/>
              <a:buChar char="§"/>
            </a:pPr>
            <a:r>
              <a:rPr lang="en-US" dirty="0">
                <a:solidFill>
                  <a:schemeClr val="accent1"/>
                </a:solidFill>
                <a:latin typeface="Garamond" panose="02020404030301010803" pitchFamily="18" charset="0"/>
              </a:rPr>
              <a:t>Only one vendor can provide that specific supply or service.</a:t>
            </a:r>
          </a:p>
        </p:txBody>
      </p:sp>
      <p:pic>
        <p:nvPicPr>
          <p:cNvPr id="4" name="Picture 3">
            <a:extLst>
              <a:ext uri="{FF2B5EF4-FFF2-40B4-BE49-F238E27FC236}">
                <a16:creationId xmlns:a16="http://schemas.microsoft.com/office/drawing/2014/main" id="{97839AE7-C400-C084-6E6A-87B9B4FC44A5}"/>
              </a:ext>
            </a:extLst>
          </p:cNvPr>
          <p:cNvPicPr>
            <a:picLocks noChangeAspect="1"/>
          </p:cNvPicPr>
          <p:nvPr/>
        </p:nvPicPr>
        <p:blipFill>
          <a:blip r:embed="rId2"/>
          <a:stretch>
            <a:fillRect/>
          </a:stretch>
        </p:blipFill>
        <p:spPr>
          <a:xfrm>
            <a:off x="304800" y="5933914"/>
            <a:ext cx="6401355" cy="755970"/>
          </a:xfrm>
          <a:prstGeom prst="rect">
            <a:avLst/>
          </a:prstGeom>
        </p:spPr>
      </p:pic>
    </p:spTree>
    <p:extLst>
      <p:ext uri="{BB962C8B-B14F-4D97-AF65-F5344CB8AC3E}">
        <p14:creationId xmlns:p14="http://schemas.microsoft.com/office/powerpoint/2010/main" val="1706732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154AE-0A2C-1BC1-0936-F2D94C23BEF9}"/>
              </a:ext>
            </a:extLst>
          </p:cNvPr>
          <p:cNvSpPr>
            <a:spLocks noGrp="1"/>
          </p:cNvSpPr>
          <p:nvPr>
            <p:ph type="title"/>
          </p:nvPr>
        </p:nvSpPr>
        <p:spPr>
          <a:xfrm>
            <a:off x="633412" y="781372"/>
            <a:ext cx="7886700" cy="930274"/>
          </a:xfrm>
        </p:spPr>
        <p:txBody>
          <a:bodyPr>
            <a:normAutofit/>
          </a:bodyPr>
          <a:lstStyle/>
          <a:p>
            <a:pPr algn="ctr"/>
            <a:r>
              <a:rPr lang="en-US" sz="2400" dirty="0">
                <a:solidFill>
                  <a:schemeClr val="accent1">
                    <a:lumMod val="75000"/>
                  </a:schemeClr>
                </a:solidFill>
                <a:latin typeface="Times New Roman" panose="02020603050405020304" pitchFamily="18" charset="0"/>
                <a:cs typeface="Times New Roman" panose="02020603050405020304" pitchFamily="18" charset="0"/>
              </a:rPr>
              <a:t>SC Reg 19-445.2105 (B)</a:t>
            </a:r>
          </a:p>
        </p:txBody>
      </p:sp>
      <p:sp>
        <p:nvSpPr>
          <p:cNvPr id="3" name="Content Placeholder 2">
            <a:extLst>
              <a:ext uri="{FF2B5EF4-FFF2-40B4-BE49-F238E27FC236}">
                <a16:creationId xmlns:a16="http://schemas.microsoft.com/office/drawing/2014/main" id="{9F2FA667-74D4-5B5B-F164-460A6F46952D}"/>
              </a:ext>
            </a:extLst>
          </p:cNvPr>
          <p:cNvSpPr>
            <a:spLocks noGrp="1"/>
          </p:cNvSpPr>
          <p:nvPr>
            <p:ph idx="1"/>
          </p:nvPr>
        </p:nvSpPr>
        <p:spPr>
          <a:xfrm>
            <a:off x="628650" y="1838486"/>
            <a:ext cx="7886700" cy="3038314"/>
          </a:xfrm>
        </p:spPr>
        <p:txBody>
          <a:bodyPr>
            <a:normAutofit fontScale="55000" lnSpcReduction="20000"/>
          </a:bodyPr>
          <a:lstStyle/>
          <a:p>
            <a:pPr marL="0" marR="0" indent="0" algn="just">
              <a:lnSpc>
                <a:spcPct val="130000"/>
              </a:lnSpc>
              <a:spcAft>
                <a:spcPts val="800"/>
              </a:spcAft>
              <a:buNone/>
            </a:pPr>
            <a:r>
              <a:rPr lang="en-US" sz="3400" dirty="0">
                <a:solidFill>
                  <a:schemeClr val="accent1"/>
                </a:solidFill>
                <a:latin typeface="Garamond" panose="02020404030301010803" pitchFamily="18" charset="0"/>
              </a:rPr>
              <a:t>Sole Source procurement is not permissible unless there is only a single supplier.  The following are examples of circumstances which could necessitate sole source procurements.</a:t>
            </a:r>
          </a:p>
          <a:p>
            <a:pPr marL="514350" marR="0" lvl="0" indent="-514350">
              <a:lnSpc>
                <a:spcPct val="130000"/>
              </a:lnSpc>
              <a:spcAft>
                <a:spcPts val="0"/>
              </a:spcAft>
              <a:buClrTx/>
              <a:buSzPct val="120000"/>
              <a:buFont typeface="+mj-lt"/>
              <a:buAutoNum type="arabicParenR"/>
            </a:pPr>
            <a:r>
              <a:rPr lang="en-US" sz="3400" dirty="0">
                <a:solidFill>
                  <a:schemeClr val="accent1"/>
                </a:solidFill>
                <a:latin typeface="Garamond" panose="02020404030301010803" pitchFamily="18" charset="0"/>
              </a:rPr>
              <a:t>Where the compatibility of equipment, accessories, or replacement parts in the paramount consideration;</a:t>
            </a:r>
          </a:p>
          <a:p>
            <a:pPr marL="514350" marR="0" lvl="0" indent="-514350">
              <a:lnSpc>
                <a:spcPct val="130000"/>
              </a:lnSpc>
              <a:spcAft>
                <a:spcPts val="0"/>
              </a:spcAft>
              <a:buClrTx/>
              <a:buSzPct val="120000"/>
              <a:buFont typeface="+mj-lt"/>
              <a:buAutoNum type="arabicParenR"/>
            </a:pPr>
            <a:r>
              <a:rPr lang="en-US" sz="3400" dirty="0">
                <a:solidFill>
                  <a:schemeClr val="accent1"/>
                </a:solidFill>
                <a:latin typeface="Garamond" panose="02020404030301010803" pitchFamily="18" charset="0"/>
              </a:rPr>
              <a:t>Where a sole supplier’s item is needed for trial use or testing;</a:t>
            </a:r>
          </a:p>
          <a:p>
            <a:pPr marL="514350" marR="0" lvl="0" indent="-514350">
              <a:lnSpc>
                <a:spcPct val="130000"/>
              </a:lnSpc>
              <a:spcAft>
                <a:spcPts val="800"/>
              </a:spcAft>
              <a:buClrTx/>
              <a:buSzPct val="120000"/>
              <a:buFont typeface="+mj-lt"/>
              <a:buAutoNum type="arabicParenR"/>
            </a:pPr>
            <a:r>
              <a:rPr lang="en-US" sz="3400" dirty="0">
                <a:solidFill>
                  <a:schemeClr val="accent1"/>
                </a:solidFill>
                <a:latin typeface="Garamond" panose="02020404030301010803" pitchFamily="18" charset="0"/>
              </a:rPr>
              <a:t>Where the item is one of a kind;</a:t>
            </a:r>
          </a:p>
          <a:p>
            <a:pPr marL="0" indent="0">
              <a:buNone/>
            </a:pPr>
            <a:endParaRPr lang="en-US" sz="2800" dirty="0">
              <a:solidFill>
                <a:schemeClr val="accent1"/>
              </a:solidFill>
              <a:latin typeface="Garamond" panose="02020404030301010803" pitchFamily="18" charset="0"/>
            </a:endParaRPr>
          </a:p>
        </p:txBody>
      </p:sp>
      <p:pic>
        <p:nvPicPr>
          <p:cNvPr id="4" name="Picture 3">
            <a:extLst>
              <a:ext uri="{FF2B5EF4-FFF2-40B4-BE49-F238E27FC236}">
                <a16:creationId xmlns:a16="http://schemas.microsoft.com/office/drawing/2014/main" id="{97839AE7-C400-C084-6E6A-87B9B4FC44A5}"/>
              </a:ext>
            </a:extLst>
          </p:cNvPr>
          <p:cNvPicPr>
            <a:picLocks noChangeAspect="1"/>
          </p:cNvPicPr>
          <p:nvPr/>
        </p:nvPicPr>
        <p:blipFill>
          <a:blip r:embed="rId2"/>
          <a:stretch>
            <a:fillRect/>
          </a:stretch>
        </p:blipFill>
        <p:spPr>
          <a:xfrm>
            <a:off x="304800" y="5933914"/>
            <a:ext cx="6401355" cy="755970"/>
          </a:xfrm>
          <a:prstGeom prst="rect">
            <a:avLst/>
          </a:prstGeom>
        </p:spPr>
      </p:pic>
    </p:spTree>
    <p:extLst>
      <p:ext uri="{BB962C8B-B14F-4D97-AF65-F5344CB8AC3E}">
        <p14:creationId xmlns:p14="http://schemas.microsoft.com/office/powerpoint/2010/main" val="1183715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154AE-0A2C-1BC1-0936-F2D94C23BEF9}"/>
              </a:ext>
            </a:extLst>
          </p:cNvPr>
          <p:cNvSpPr>
            <a:spLocks noGrp="1"/>
          </p:cNvSpPr>
          <p:nvPr>
            <p:ph type="title"/>
          </p:nvPr>
        </p:nvSpPr>
        <p:spPr>
          <a:xfrm>
            <a:off x="628650" y="365126"/>
            <a:ext cx="7886700" cy="1158874"/>
          </a:xfrm>
        </p:spPr>
        <p:txBody>
          <a:bodyPr>
            <a:normAutofit fontScale="90000"/>
          </a:bodyPr>
          <a:lstStyle/>
          <a:p>
            <a:pPr algn="ctr"/>
            <a:r>
              <a:rPr lang="en-US" sz="4300" dirty="0">
                <a:solidFill>
                  <a:schemeClr val="accent1">
                    <a:lumMod val="75000"/>
                  </a:schemeClr>
                </a:solidFill>
                <a:latin typeface="Times New Roman" panose="02020603050405020304" pitchFamily="18" charset="0"/>
                <a:cs typeface="Times New Roman" panose="02020603050405020304" pitchFamily="18" charset="0"/>
              </a:rPr>
              <a:t>Written Determinations</a:t>
            </a:r>
            <a:br>
              <a:rPr lang="en-US" sz="4300" dirty="0">
                <a:solidFill>
                  <a:schemeClr val="accent1">
                    <a:lumMod val="75000"/>
                  </a:schemeClr>
                </a:solidFill>
                <a:latin typeface="Times New Roman" panose="02020603050405020304" pitchFamily="18" charset="0"/>
                <a:cs typeface="Times New Roman" panose="02020603050405020304" pitchFamily="18" charset="0"/>
              </a:rPr>
            </a:br>
            <a:r>
              <a:rPr lang="en-US" sz="4300" dirty="0">
                <a:solidFill>
                  <a:schemeClr val="accent1">
                    <a:lumMod val="75000"/>
                  </a:schemeClr>
                </a:solidFill>
                <a:latin typeface="Times New Roman" panose="02020603050405020304" pitchFamily="18" charset="0"/>
                <a:cs typeface="Times New Roman" panose="02020603050405020304" pitchFamily="18" charset="0"/>
              </a:rPr>
              <a:t> </a:t>
            </a:r>
            <a:r>
              <a:rPr lang="en-US" sz="2700" dirty="0">
                <a:solidFill>
                  <a:schemeClr val="accent1">
                    <a:lumMod val="75000"/>
                  </a:schemeClr>
                </a:solidFill>
                <a:latin typeface="Times New Roman" panose="02020603050405020304" pitchFamily="18" charset="0"/>
                <a:cs typeface="Times New Roman" panose="02020603050405020304" pitchFamily="18" charset="0"/>
              </a:rPr>
              <a:t>(MMO Form # 102)</a:t>
            </a:r>
          </a:p>
        </p:txBody>
      </p:sp>
      <p:sp>
        <p:nvSpPr>
          <p:cNvPr id="3" name="Content Placeholder 2">
            <a:extLst>
              <a:ext uri="{FF2B5EF4-FFF2-40B4-BE49-F238E27FC236}">
                <a16:creationId xmlns:a16="http://schemas.microsoft.com/office/drawing/2014/main" id="{9F2FA667-74D4-5B5B-F164-460A6F46952D}"/>
              </a:ext>
            </a:extLst>
          </p:cNvPr>
          <p:cNvSpPr>
            <a:spLocks noGrp="1"/>
          </p:cNvSpPr>
          <p:nvPr>
            <p:ph idx="1"/>
          </p:nvPr>
        </p:nvSpPr>
        <p:spPr>
          <a:xfrm>
            <a:off x="628650" y="1524000"/>
            <a:ext cx="7981950" cy="3733800"/>
          </a:xfrm>
        </p:spPr>
        <p:txBody>
          <a:bodyPr>
            <a:normAutofit fontScale="62500" lnSpcReduction="20000"/>
          </a:bodyPr>
          <a:lstStyle/>
          <a:p>
            <a:pPr marL="0" indent="0" algn="just">
              <a:lnSpc>
                <a:spcPct val="130000"/>
              </a:lnSpc>
              <a:spcAft>
                <a:spcPts val="800"/>
              </a:spcAft>
              <a:buClrTx/>
              <a:buNone/>
            </a:pPr>
            <a:r>
              <a:rPr kumimoji="0" lang="en-US" sz="2800" b="0" i="0" u="none" strike="noStrike" kern="1200" cap="none" spc="0" normalizeH="0" baseline="0" noProof="0" dirty="0">
                <a:ln>
                  <a:noFill/>
                </a:ln>
                <a:solidFill>
                  <a:srgbClr val="4472C4"/>
                </a:solidFill>
                <a:effectLst/>
                <a:uLnTx/>
                <a:uFillTx/>
                <a:latin typeface="Garamond" panose="02020404030301010803" pitchFamily="18" charset="0"/>
                <a:ea typeface="+mj-ea"/>
                <a:cs typeface="+mj-cs"/>
              </a:rPr>
              <a:t> </a:t>
            </a:r>
            <a:r>
              <a:rPr kumimoji="0" lang="en-US" sz="3500" b="1" i="0" u="none" strike="noStrike" kern="1200" cap="none" spc="0" normalizeH="0" baseline="0" noProof="0" dirty="0">
                <a:ln>
                  <a:noFill/>
                </a:ln>
                <a:solidFill>
                  <a:srgbClr val="4472C4"/>
                </a:solidFill>
                <a:effectLst/>
                <a:uLnTx/>
                <a:uFillTx/>
                <a:latin typeface="Garamond" panose="02020404030301010803" pitchFamily="18" charset="0"/>
                <a:ea typeface="+mj-ea"/>
                <a:cs typeface="+mj-cs"/>
              </a:rPr>
              <a:t>Step 1</a:t>
            </a:r>
            <a:r>
              <a:rPr kumimoji="0" lang="en-US" sz="3500" b="0" i="0" u="none" strike="noStrike" kern="1200" cap="none" spc="0" normalizeH="0" baseline="0" noProof="0" dirty="0">
                <a:ln>
                  <a:noFill/>
                </a:ln>
                <a:solidFill>
                  <a:srgbClr val="4472C4"/>
                </a:solidFill>
                <a:effectLst/>
                <a:uLnTx/>
                <a:uFillTx/>
                <a:latin typeface="Garamond" panose="02020404030301010803" pitchFamily="18" charset="0"/>
                <a:ea typeface="+mj-ea"/>
                <a:cs typeface="+mj-cs"/>
              </a:rPr>
              <a:t> </a:t>
            </a:r>
            <a:r>
              <a:rPr kumimoji="0" lang="en-US" sz="2800" b="0" i="0" u="none" strike="noStrike" kern="1200" cap="none" spc="0" normalizeH="0" baseline="0" noProof="0" dirty="0">
                <a:ln>
                  <a:noFill/>
                </a:ln>
                <a:solidFill>
                  <a:srgbClr val="4472C4"/>
                </a:solidFill>
                <a:effectLst/>
                <a:uLnTx/>
                <a:uFillTx/>
                <a:latin typeface="Garamond" panose="02020404030301010803" pitchFamily="18" charset="0"/>
                <a:ea typeface="+mj-ea"/>
                <a:cs typeface="+mj-cs"/>
              </a:rPr>
              <a:t>- </a:t>
            </a:r>
            <a:r>
              <a:rPr lang="en-US" sz="3500" dirty="0">
                <a:solidFill>
                  <a:schemeClr val="accent1"/>
                </a:solidFill>
                <a:latin typeface="Garamond" panose="02020404030301010803" pitchFamily="18" charset="0"/>
              </a:rPr>
              <a:t>Describe the Agency need.  The goal is to encourage open competition.</a:t>
            </a:r>
          </a:p>
          <a:p>
            <a:pPr marL="0" indent="0" algn="just">
              <a:lnSpc>
                <a:spcPct val="130000"/>
              </a:lnSpc>
              <a:spcAft>
                <a:spcPts val="800"/>
              </a:spcAft>
              <a:buClrTx/>
              <a:buNone/>
            </a:pPr>
            <a:r>
              <a:rPr lang="en-US" sz="3500" dirty="0">
                <a:solidFill>
                  <a:schemeClr val="accent1"/>
                </a:solidFill>
                <a:latin typeface="Garamond" panose="02020404030301010803" pitchFamily="18" charset="0"/>
              </a:rPr>
              <a:t>Describe the problem that you are trying to solve, not the product or service that solves the problem that you are trying to solve.  That is a solution.  </a:t>
            </a:r>
          </a:p>
          <a:p>
            <a:pPr marL="0" indent="0" algn="just">
              <a:lnSpc>
                <a:spcPct val="130000"/>
              </a:lnSpc>
              <a:spcAft>
                <a:spcPts val="800"/>
              </a:spcAft>
              <a:buClrTx/>
              <a:buNone/>
            </a:pPr>
            <a:r>
              <a:rPr lang="en-US" sz="3500" dirty="0">
                <a:solidFill>
                  <a:schemeClr val="accent1"/>
                </a:solidFill>
                <a:latin typeface="Garamond" panose="02020404030301010803" pitchFamily="18" charset="0"/>
              </a:rPr>
              <a:t>Where we see problems is when the written determination begins with solution or specific supply.  We have even seen where the agency put its name in this space…</a:t>
            </a:r>
          </a:p>
          <a:p>
            <a:pPr marL="0" indent="0">
              <a:buNone/>
            </a:pPr>
            <a:endParaRPr lang="en-US" sz="2800" dirty="0">
              <a:solidFill>
                <a:schemeClr val="accent1"/>
              </a:solidFill>
              <a:latin typeface="Garamond" panose="02020404030301010803" pitchFamily="18" charset="0"/>
            </a:endParaRPr>
          </a:p>
        </p:txBody>
      </p:sp>
      <p:pic>
        <p:nvPicPr>
          <p:cNvPr id="4" name="Picture 3">
            <a:extLst>
              <a:ext uri="{FF2B5EF4-FFF2-40B4-BE49-F238E27FC236}">
                <a16:creationId xmlns:a16="http://schemas.microsoft.com/office/drawing/2014/main" id="{97839AE7-C400-C084-6E6A-87B9B4FC44A5}"/>
              </a:ext>
            </a:extLst>
          </p:cNvPr>
          <p:cNvPicPr>
            <a:picLocks noChangeAspect="1"/>
          </p:cNvPicPr>
          <p:nvPr/>
        </p:nvPicPr>
        <p:blipFill>
          <a:blip r:embed="rId2"/>
          <a:stretch>
            <a:fillRect/>
          </a:stretch>
        </p:blipFill>
        <p:spPr>
          <a:xfrm>
            <a:off x="304800" y="5933914"/>
            <a:ext cx="6401355" cy="755970"/>
          </a:xfrm>
          <a:prstGeom prst="rect">
            <a:avLst/>
          </a:prstGeom>
        </p:spPr>
      </p:pic>
    </p:spTree>
    <p:extLst>
      <p:ext uri="{BB962C8B-B14F-4D97-AF65-F5344CB8AC3E}">
        <p14:creationId xmlns:p14="http://schemas.microsoft.com/office/powerpoint/2010/main" val="2254421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154AE-0A2C-1BC1-0936-F2D94C23BEF9}"/>
              </a:ext>
            </a:extLst>
          </p:cNvPr>
          <p:cNvSpPr>
            <a:spLocks noGrp="1"/>
          </p:cNvSpPr>
          <p:nvPr>
            <p:ph type="title"/>
          </p:nvPr>
        </p:nvSpPr>
        <p:spPr>
          <a:xfrm>
            <a:off x="628650" y="365126"/>
            <a:ext cx="7886700" cy="1158874"/>
          </a:xfrm>
        </p:spPr>
        <p:txBody>
          <a:bodyPr>
            <a:normAutofit fontScale="90000"/>
          </a:bodyPr>
          <a:lstStyle/>
          <a:p>
            <a:pPr algn="ctr"/>
            <a:r>
              <a:rPr lang="en-US" sz="4300" dirty="0">
                <a:solidFill>
                  <a:schemeClr val="accent1">
                    <a:lumMod val="75000"/>
                  </a:schemeClr>
                </a:solidFill>
                <a:latin typeface="Times New Roman" panose="02020603050405020304" pitchFamily="18" charset="0"/>
                <a:cs typeface="Times New Roman" panose="02020603050405020304" pitchFamily="18" charset="0"/>
              </a:rPr>
              <a:t>Written Determinations</a:t>
            </a:r>
            <a:br>
              <a:rPr lang="en-US" sz="4300" dirty="0">
                <a:solidFill>
                  <a:schemeClr val="accent1">
                    <a:lumMod val="75000"/>
                  </a:schemeClr>
                </a:solidFill>
                <a:latin typeface="Times New Roman" panose="02020603050405020304" pitchFamily="18" charset="0"/>
                <a:cs typeface="Times New Roman" panose="02020603050405020304" pitchFamily="18" charset="0"/>
              </a:rPr>
            </a:br>
            <a:r>
              <a:rPr lang="en-US" sz="4300" dirty="0">
                <a:solidFill>
                  <a:schemeClr val="accent1">
                    <a:lumMod val="75000"/>
                  </a:schemeClr>
                </a:solidFill>
                <a:latin typeface="Times New Roman" panose="02020603050405020304" pitchFamily="18" charset="0"/>
                <a:cs typeface="Times New Roman" panose="02020603050405020304" pitchFamily="18" charset="0"/>
              </a:rPr>
              <a:t> </a:t>
            </a:r>
            <a:r>
              <a:rPr lang="en-US" sz="2700" dirty="0">
                <a:solidFill>
                  <a:schemeClr val="accent1">
                    <a:lumMod val="75000"/>
                  </a:schemeClr>
                </a:solidFill>
                <a:latin typeface="Times New Roman" panose="02020603050405020304" pitchFamily="18" charset="0"/>
                <a:cs typeface="Times New Roman" panose="02020603050405020304" pitchFamily="18" charset="0"/>
              </a:rPr>
              <a:t>(MMO Form # 102)</a:t>
            </a:r>
          </a:p>
        </p:txBody>
      </p:sp>
      <p:sp>
        <p:nvSpPr>
          <p:cNvPr id="3" name="Content Placeholder 2">
            <a:extLst>
              <a:ext uri="{FF2B5EF4-FFF2-40B4-BE49-F238E27FC236}">
                <a16:creationId xmlns:a16="http://schemas.microsoft.com/office/drawing/2014/main" id="{9F2FA667-74D4-5B5B-F164-460A6F46952D}"/>
              </a:ext>
            </a:extLst>
          </p:cNvPr>
          <p:cNvSpPr>
            <a:spLocks noGrp="1"/>
          </p:cNvSpPr>
          <p:nvPr>
            <p:ph idx="1"/>
          </p:nvPr>
        </p:nvSpPr>
        <p:spPr>
          <a:xfrm>
            <a:off x="628650" y="1524000"/>
            <a:ext cx="7981950" cy="3124200"/>
          </a:xfrm>
        </p:spPr>
        <p:txBody>
          <a:bodyPr>
            <a:normAutofit/>
          </a:bodyPr>
          <a:lstStyle/>
          <a:p>
            <a:pPr marL="0" indent="0" algn="just">
              <a:lnSpc>
                <a:spcPct val="130000"/>
              </a:lnSpc>
              <a:spcAft>
                <a:spcPts val="800"/>
              </a:spcAft>
              <a:buClrTx/>
              <a:buNone/>
            </a:pPr>
            <a:r>
              <a:rPr lang="en-US" sz="3200" b="1" dirty="0">
                <a:solidFill>
                  <a:schemeClr val="accent1"/>
                </a:solidFill>
                <a:latin typeface="Garamond" panose="02020404030301010803" pitchFamily="18" charset="0"/>
              </a:rPr>
              <a:t>Step 2 </a:t>
            </a:r>
            <a:r>
              <a:rPr lang="en-US" sz="3200" dirty="0">
                <a:solidFill>
                  <a:schemeClr val="accent1"/>
                </a:solidFill>
                <a:latin typeface="Garamond" panose="02020404030301010803" pitchFamily="18" charset="0"/>
              </a:rPr>
              <a:t>– Describe the market research the Agency performed to determine the availability of products or services that would meet the Agency’s needs.</a:t>
            </a:r>
          </a:p>
          <a:p>
            <a:pPr marL="0" indent="0">
              <a:buNone/>
            </a:pPr>
            <a:endParaRPr lang="en-US" sz="2800" dirty="0">
              <a:solidFill>
                <a:schemeClr val="accent1"/>
              </a:solidFill>
              <a:latin typeface="Garamond" panose="02020404030301010803" pitchFamily="18" charset="0"/>
            </a:endParaRPr>
          </a:p>
        </p:txBody>
      </p:sp>
      <p:pic>
        <p:nvPicPr>
          <p:cNvPr id="4" name="Picture 3">
            <a:extLst>
              <a:ext uri="{FF2B5EF4-FFF2-40B4-BE49-F238E27FC236}">
                <a16:creationId xmlns:a16="http://schemas.microsoft.com/office/drawing/2014/main" id="{97839AE7-C400-C084-6E6A-87B9B4FC44A5}"/>
              </a:ext>
            </a:extLst>
          </p:cNvPr>
          <p:cNvPicPr>
            <a:picLocks noChangeAspect="1"/>
          </p:cNvPicPr>
          <p:nvPr/>
        </p:nvPicPr>
        <p:blipFill>
          <a:blip r:embed="rId2"/>
          <a:stretch>
            <a:fillRect/>
          </a:stretch>
        </p:blipFill>
        <p:spPr>
          <a:xfrm>
            <a:off x="304800" y="5933914"/>
            <a:ext cx="6401355" cy="755970"/>
          </a:xfrm>
          <a:prstGeom prst="rect">
            <a:avLst/>
          </a:prstGeom>
        </p:spPr>
      </p:pic>
    </p:spTree>
    <p:extLst>
      <p:ext uri="{BB962C8B-B14F-4D97-AF65-F5344CB8AC3E}">
        <p14:creationId xmlns:p14="http://schemas.microsoft.com/office/powerpoint/2010/main" val="3166629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6667E-112C-0FD0-8B03-41330B68EE3C}"/>
              </a:ext>
            </a:extLst>
          </p:cNvPr>
          <p:cNvSpPr>
            <a:spLocks noGrp="1"/>
          </p:cNvSpPr>
          <p:nvPr>
            <p:ph type="title"/>
          </p:nvPr>
        </p:nvSpPr>
        <p:spPr>
          <a:xfrm>
            <a:off x="704850" y="331790"/>
            <a:ext cx="7734300" cy="1006474"/>
          </a:xfrm>
        </p:spPr>
        <p:txBody>
          <a:bodyPr>
            <a:normAutofit/>
          </a:bodyPr>
          <a:lstStyle/>
          <a:p>
            <a:pPr algn="ctr"/>
            <a:r>
              <a:rPr lang="en-US" sz="3900" dirty="0">
                <a:solidFill>
                  <a:schemeClr val="accent1">
                    <a:lumMod val="75000"/>
                  </a:schemeClr>
                </a:solidFill>
                <a:latin typeface="Times New Roman" panose="02020603050405020304" pitchFamily="18" charset="0"/>
                <a:cs typeface="Times New Roman" panose="02020603050405020304" pitchFamily="18" charset="0"/>
              </a:rPr>
              <a:t>Market Research</a:t>
            </a:r>
            <a:br>
              <a:rPr lang="en-US" sz="3900" dirty="0">
                <a:solidFill>
                  <a:schemeClr val="accent1">
                    <a:lumMod val="75000"/>
                  </a:schemeClr>
                </a:solidFill>
                <a:latin typeface="Times New Roman" panose="02020603050405020304" pitchFamily="18" charset="0"/>
                <a:cs typeface="Times New Roman" panose="02020603050405020304" pitchFamily="18" charset="0"/>
              </a:rPr>
            </a:br>
            <a:r>
              <a:rPr lang="en-US" sz="2400" dirty="0">
                <a:solidFill>
                  <a:schemeClr val="accent1">
                    <a:lumMod val="75000"/>
                  </a:schemeClr>
                </a:solidFill>
                <a:latin typeface="Times New Roman" panose="02020603050405020304" pitchFamily="18" charset="0"/>
                <a:cs typeface="Times New Roman" panose="02020603050405020304" pitchFamily="18" charset="0"/>
              </a:rPr>
              <a:t>Per DPS Guidance</a:t>
            </a:r>
          </a:p>
        </p:txBody>
      </p:sp>
      <p:sp>
        <p:nvSpPr>
          <p:cNvPr id="3" name="Content Placeholder 2">
            <a:extLst>
              <a:ext uri="{FF2B5EF4-FFF2-40B4-BE49-F238E27FC236}">
                <a16:creationId xmlns:a16="http://schemas.microsoft.com/office/drawing/2014/main" id="{0F969F91-C50B-7BB5-B657-2D731EB115F9}"/>
              </a:ext>
            </a:extLst>
          </p:cNvPr>
          <p:cNvSpPr>
            <a:spLocks noGrp="1"/>
          </p:cNvSpPr>
          <p:nvPr>
            <p:ph idx="1"/>
          </p:nvPr>
        </p:nvSpPr>
        <p:spPr>
          <a:xfrm>
            <a:off x="628650" y="1333501"/>
            <a:ext cx="7886700" cy="4762499"/>
          </a:xfrm>
        </p:spPr>
        <p:txBody>
          <a:bodyPr>
            <a:normAutofit/>
          </a:bodyPr>
          <a:lstStyle/>
          <a:p>
            <a:pPr marL="0" indent="0" algn="just">
              <a:lnSpc>
                <a:spcPct val="130000"/>
              </a:lnSpc>
              <a:spcAft>
                <a:spcPts val="800"/>
              </a:spcAft>
              <a:buNone/>
            </a:pPr>
            <a:r>
              <a:rPr lang="en-US" sz="1600" dirty="0">
                <a:solidFill>
                  <a:schemeClr val="accent1"/>
                </a:solidFill>
                <a:latin typeface="Garamond" panose="02020404030301010803" pitchFamily="18" charset="0"/>
              </a:rPr>
              <a:t>“Market research is a process for gathering and analyzing data on industries, markets, and suppliers on key factors such as quality, delivery, cost, and other key performance indicators. This data allows for a clearer understanding of market forces, which allows a procurement professional to make the most appropriate decision regarding the procurement.”</a:t>
            </a:r>
          </a:p>
          <a:p>
            <a:pPr marL="0" indent="0">
              <a:buNone/>
            </a:pPr>
            <a:r>
              <a:rPr lang="en-US" sz="1600" b="1" dirty="0">
                <a:solidFill>
                  <a:schemeClr val="accent1"/>
                </a:solidFill>
                <a:latin typeface="Garamond" panose="02020404030301010803" pitchFamily="18" charset="0"/>
              </a:rPr>
              <a:t>Market Research:</a:t>
            </a:r>
          </a:p>
          <a:p>
            <a:pPr marL="342900" indent="-342900">
              <a:buFont typeface="+mj-lt"/>
              <a:buAutoNum type="arabicParenR"/>
            </a:pPr>
            <a:r>
              <a:rPr lang="en-US" sz="1600" dirty="0">
                <a:solidFill>
                  <a:schemeClr val="accent1"/>
                </a:solidFill>
                <a:latin typeface="Garamond" panose="02020404030301010803" pitchFamily="18" charset="0"/>
              </a:rPr>
              <a:t>Identifies available solutions in the market space</a:t>
            </a:r>
          </a:p>
          <a:p>
            <a:pPr marL="342900" indent="-342900">
              <a:buFont typeface="+mj-lt"/>
              <a:buAutoNum type="arabicParenR"/>
            </a:pPr>
            <a:r>
              <a:rPr lang="en-US" sz="1600" dirty="0">
                <a:solidFill>
                  <a:schemeClr val="accent1"/>
                </a:solidFill>
                <a:latin typeface="Garamond" panose="02020404030301010803" pitchFamily="18" charset="0"/>
              </a:rPr>
              <a:t>Identifies the suppliers in the market, and</a:t>
            </a:r>
          </a:p>
          <a:p>
            <a:pPr marL="342900" indent="-342900">
              <a:buFont typeface="+mj-lt"/>
              <a:buAutoNum type="arabicParenR"/>
            </a:pPr>
            <a:r>
              <a:rPr lang="en-US" sz="1600" dirty="0">
                <a:solidFill>
                  <a:schemeClr val="accent1"/>
                </a:solidFill>
                <a:latin typeface="Garamond" panose="02020404030301010803" pitchFamily="18" charset="0"/>
              </a:rPr>
              <a:t>Identifies industry characteristics such as pricing, contract terms and conditions, payment terms, financing, etc.</a:t>
            </a:r>
          </a:p>
          <a:p>
            <a:pPr marL="0" indent="0">
              <a:buNone/>
            </a:pPr>
            <a:r>
              <a:rPr lang="en-US" sz="1600" b="1" dirty="0">
                <a:solidFill>
                  <a:schemeClr val="accent1"/>
                </a:solidFill>
                <a:latin typeface="Garamond" panose="02020404030301010803" pitchFamily="18" charset="0"/>
              </a:rPr>
              <a:t>Based on your Market Research:</a:t>
            </a:r>
          </a:p>
          <a:p>
            <a:pPr marL="342900" indent="-342900">
              <a:buFont typeface="+mj-lt"/>
              <a:buAutoNum type="arabicParenR"/>
            </a:pPr>
            <a:r>
              <a:rPr lang="en-US" sz="1600" dirty="0">
                <a:solidFill>
                  <a:schemeClr val="accent1"/>
                </a:solidFill>
                <a:latin typeface="Garamond" panose="02020404030301010803" pitchFamily="18" charset="0"/>
              </a:rPr>
              <a:t>Is there a commercially available solutions or will customization be required?</a:t>
            </a:r>
          </a:p>
          <a:p>
            <a:pPr marL="342900" indent="-342900">
              <a:buFont typeface="+mj-lt"/>
              <a:buAutoNum type="arabicParenR"/>
            </a:pPr>
            <a:r>
              <a:rPr lang="en-US" sz="1600" dirty="0">
                <a:solidFill>
                  <a:schemeClr val="accent1"/>
                </a:solidFill>
                <a:latin typeface="Garamond" panose="02020404030301010803" pitchFamily="18" charset="0"/>
              </a:rPr>
              <a:t>Are there multiple vendors that can satisfy the agency’s need?</a:t>
            </a:r>
          </a:p>
          <a:p>
            <a:pPr marL="342900" indent="-342900">
              <a:buFont typeface="+mj-lt"/>
              <a:buAutoNum type="arabicParenR"/>
            </a:pPr>
            <a:r>
              <a:rPr lang="en-US" sz="1600" dirty="0">
                <a:solidFill>
                  <a:schemeClr val="accent1"/>
                </a:solidFill>
                <a:latin typeface="Garamond" panose="02020404030301010803" pitchFamily="18" charset="0"/>
              </a:rPr>
              <a:t>What terms and conditions are common in the market space?</a:t>
            </a:r>
            <a:endParaRPr lang="en-US" sz="1800" dirty="0">
              <a:solidFill>
                <a:srgbClr val="161616"/>
              </a:solidFill>
              <a:effectLst/>
              <a:latin typeface="Garamond" panose="02020404030301010803" pitchFamily="18" charset="0"/>
              <a:ea typeface="Arial" panose="020B0604020202020204" pitchFamily="34" charset="0"/>
            </a:endParaRPr>
          </a:p>
          <a:p>
            <a:pPr marL="0" indent="0">
              <a:buNone/>
            </a:pPr>
            <a:endParaRPr lang="en-US" sz="1600" b="1" dirty="0">
              <a:solidFill>
                <a:schemeClr val="accent1"/>
              </a:solidFill>
              <a:latin typeface="Garamond" panose="02020404030301010803" pitchFamily="18" charset="0"/>
            </a:endParaRPr>
          </a:p>
        </p:txBody>
      </p:sp>
      <p:pic>
        <p:nvPicPr>
          <p:cNvPr id="4" name="Picture 3">
            <a:extLst>
              <a:ext uri="{FF2B5EF4-FFF2-40B4-BE49-F238E27FC236}">
                <a16:creationId xmlns:a16="http://schemas.microsoft.com/office/drawing/2014/main" id="{F44656CA-7A1F-5C09-117A-8D12B5825ACE}"/>
              </a:ext>
            </a:extLst>
          </p:cNvPr>
          <p:cNvPicPr>
            <a:picLocks noChangeAspect="1"/>
          </p:cNvPicPr>
          <p:nvPr/>
        </p:nvPicPr>
        <p:blipFill>
          <a:blip r:embed="rId2"/>
          <a:stretch>
            <a:fillRect/>
          </a:stretch>
        </p:blipFill>
        <p:spPr>
          <a:xfrm>
            <a:off x="304800" y="5933914"/>
            <a:ext cx="6401355" cy="755970"/>
          </a:xfrm>
          <a:prstGeom prst="rect">
            <a:avLst/>
          </a:prstGeom>
        </p:spPr>
      </p:pic>
    </p:spTree>
    <p:extLst>
      <p:ext uri="{BB962C8B-B14F-4D97-AF65-F5344CB8AC3E}">
        <p14:creationId xmlns:p14="http://schemas.microsoft.com/office/powerpoint/2010/main" val="3151611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154AE-0A2C-1BC1-0936-F2D94C23BEF9}"/>
              </a:ext>
            </a:extLst>
          </p:cNvPr>
          <p:cNvSpPr>
            <a:spLocks noGrp="1"/>
          </p:cNvSpPr>
          <p:nvPr>
            <p:ph type="title"/>
          </p:nvPr>
        </p:nvSpPr>
        <p:spPr>
          <a:xfrm>
            <a:off x="628650" y="365126"/>
            <a:ext cx="7886700" cy="1158874"/>
          </a:xfrm>
        </p:spPr>
        <p:txBody>
          <a:bodyPr>
            <a:normAutofit fontScale="90000"/>
          </a:bodyPr>
          <a:lstStyle/>
          <a:p>
            <a:pPr algn="ctr"/>
            <a:r>
              <a:rPr lang="en-US" sz="4300" dirty="0">
                <a:solidFill>
                  <a:schemeClr val="accent1">
                    <a:lumMod val="75000"/>
                  </a:schemeClr>
                </a:solidFill>
                <a:latin typeface="Times New Roman" panose="02020603050405020304" pitchFamily="18" charset="0"/>
                <a:cs typeface="Times New Roman" panose="02020603050405020304" pitchFamily="18" charset="0"/>
              </a:rPr>
              <a:t>Written Determinations</a:t>
            </a:r>
            <a:br>
              <a:rPr lang="en-US" sz="4300" dirty="0">
                <a:solidFill>
                  <a:schemeClr val="accent1">
                    <a:lumMod val="75000"/>
                  </a:schemeClr>
                </a:solidFill>
                <a:latin typeface="Times New Roman" panose="02020603050405020304" pitchFamily="18" charset="0"/>
                <a:cs typeface="Times New Roman" panose="02020603050405020304" pitchFamily="18" charset="0"/>
              </a:rPr>
            </a:br>
            <a:r>
              <a:rPr lang="en-US" sz="4300" dirty="0">
                <a:solidFill>
                  <a:schemeClr val="accent1">
                    <a:lumMod val="75000"/>
                  </a:schemeClr>
                </a:solidFill>
                <a:latin typeface="Times New Roman" panose="02020603050405020304" pitchFamily="18" charset="0"/>
                <a:cs typeface="Times New Roman" panose="02020603050405020304" pitchFamily="18" charset="0"/>
              </a:rPr>
              <a:t> </a:t>
            </a:r>
            <a:r>
              <a:rPr lang="en-US" sz="2700" dirty="0">
                <a:solidFill>
                  <a:schemeClr val="accent1">
                    <a:lumMod val="75000"/>
                  </a:schemeClr>
                </a:solidFill>
                <a:latin typeface="Times New Roman" panose="02020603050405020304" pitchFamily="18" charset="0"/>
                <a:cs typeface="Times New Roman" panose="02020603050405020304" pitchFamily="18" charset="0"/>
              </a:rPr>
              <a:t>(MMO Form # 102)</a:t>
            </a:r>
          </a:p>
        </p:txBody>
      </p:sp>
      <p:sp>
        <p:nvSpPr>
          <p:cNvPr id="3" name="Content Placeholder 2">
            <a:extLst>
              <a:ext uri="{FF2B5EF4-FFF2-40B4-BE49-F238E27FC236}">
                <a16:creationId xmlns:a16="http://schemas.microsoft.com/office/drawing/2014/main" id="{9F2FA667-74D4-5B5B-F164-460A6F46952D}"/>
              </a:ext>
            </a:extLst>
          </p:cNvPr>
          <p:cNvSpPr>
            <a:spLocks noGrp="1"/>
          </p:cNvSpPr>
          <p:nvPr>
            <p:ph idx="1"/>
          </p:nvPr>
        </p:nvSpPr>
        <p:spPr>
          <a:xfrm>
            <a:off x="628650" y="1524000"/>
            <a:ext cx="7981950" cy="4191000"/>
          </a:xfrm>
        </p:spPr>
        <p:txBody>
          <a:bodyPr>
            <a:normAutofit fontScale="62500" lnSpcReduction="20000"/>
          </a:bodyPr>
          <a:lstStyle/>
          <a:p>
            <a:pPr marL="0" indent="0" algn="just">
              <a:lnSpc>
                <a:spcPct val="130000"/>
              </a:lnSpc>
              <a:spcAft>
                <a:spcPts val="800"/>
              </a:spcAft>
              <a:buClrTx/>
              <a:buNone/>
            </a:pPr>
            <a:r>
              <a:rPr lang="en-US" sz="4100" b="1" dirty="0">
                <a:solidFill>
                  <a:schemeClr val="accent1"/>
                </a:solidFill>
                <a:latin typeface="Garamond" panose="02020404030301010803" pitchFamily="18" charset="0"/>
              </a:rPr>
              <a:t>Step 3 </a:t>
            </a:r>
            <a:r>
              <a:rPr lang="en-US" sz="4100" dirty="0">
                <a:solidFill>
                  <a:schemeClr val="accent1"/>
                </a:solidFill>
                <a:latin typeface="Garamond" panose="02020404030301010803" pitchFamily="18" charset="0"/>
              </a:rPr>
              <a:t>– Describe the supplies, construction, information technology, and/or services Vendor will provide under the contract:</a:t>
            </a:r>
          </a:p>
          <a:p>
            <a:pPr marL="0" indent="0" algn="just">
              <a:lnSpc>
                <a:spcPct val="130000"/>
              </a:lnSpc>
              <a:spcAft>
                <a:spcPts val="800"/>
              </a:spcAft>
              <a:buClrTx/>
              <a:buNone/>
            </a:pPr>
            <a:r>
              <a:rPr lang="en-US" sz="4100" dirty="0">
                <a:solidFill>
                  <a:schemeClr val="accent1"/>
                </a:solidFill>
                <a:latin typeface="Garamond" panose="02020404030301010803" pitchFamily="18" charset="0"/>
              </a:rPr>
              <a:t>Based on what you found in your documented Market Research, you should have a pretty good idea of the types of products available in the market, the suppliers that can provide a solution that meets the agency’s need(s), price range, and terms and conditions.</a:t>
            </a:r>
          </a:p>
          <a:p>
            <a:pPr marL="0" indent="0">
              <a:buNone/>
            </a:pPr>
            <a:endParaRPr lang="en-US" sz="2800" dirty="0">
              <a:solidFill>
                <a:schemeClr val="accent1"/>
              </a:solidFill>
              <a:latin typeface="Garamond" panose="02020404030301010803" pitchFamily="18" charset="0"/>
            </a:endParaRPr>
          </a:p>
        </p:txBody>
      </p:sp>
      <p:pic>
        <p:nvPicPr>
          <p:cNvPr id="4" name="Picture 3">
            <a:extLst>
              <a:ext uri="{FF2B5EF4-FFF2-40B4-BE49-F238E27FC236}">
                <a16:creationId xmlns:a16="http://schemas.microsoft.com/office/drawing/2014/main" id="{97839AE7-C400-C084-6E6A-87B9B4FC44A5}"/>
              </a:ext>
            </a:extLst>
          </p:cNvPr>
          <p:cNvPicPr>
            <a:picLocks noChangeAspect="1"/>
          </p:cNvPicPr>
          <p:nvPr/>
        </p:nvPicPr>
        <p:blipFill>
          <a:blip r:embed="rId2"/>
          <a:stretch>
            <a:fillRect/>
          </a:stretch>
        </p:blipFill>
        <p:spPr>
          <a:xfrm>
            <a:off x="304800" y="5933914"/>
            <a:ext cx="6401355" cy="755970"/>
          </a:xfrm>
          <a:prstGeom prst="rect">
            <a:avLst/>
          </a:prstGeom>
        </p:spPr>
      </p:pic>
    </p:spTree>
    <p:extLst>
      <p:ext uri="{BB962C8B-B14F-4D97-AF65-F5344CB8AC3E}">
        <p14:creationId xmlns:p14="http://schemas.microsoft.com/office/powerpoint/2010/main" val="3300593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154AE-0A2C-1BC1-0936-F2D94C23BEF9}"/>
              </a:ext>
            </a:extLst>
          </p:cNvPr>
          <p:cNvSpPr>
            <a:spLocks noGrp="1"/>
          </p:cNvSpPr>
          <p:nvPr>
            <p:ph type="title"/>
          </p:nvPr>
        </p:nvSpPr>
        <p:spPr>
          <a:xfrm>
            <a:off x="628650" y="365126"/>
            <a:ext cx="7886700" cy="1158874"/>
          </a:xfrm>
        </p:spPr>
        <p:txBody>
          <a:bodyPr>
            <a:normAutofit fontScale="90000"/>
          </a:bodyPr>
          <a:lstStyle/>
          <a:p>
            <a:pPr algn="ctr"/>
            <a:r>
              <a:rPr lang="en-US" sz="4300" dirty="0">
                <a:solidFill>
                  <a:schemeClr val="accent1">
                    <a:lumMod val="75000"/>
                  </a:schemeClr>
                </a:solidFill>
                <a:latin typeface="Times New Roman" panose="02020603050405020304" pitchFamily="18" charset="0"/>
                <a:cs typeface="Times New Roman" panose="02020603050405020304" pitchFamily="18" charset="0"/>
              </a:rPr>
              <a:t>Written Determinations</a:t>
            </a:r>
            <a:br>
              <a:rPr lang="en-US" sz="4300" dirty="0">
                <a:solidFill>
                  <a:schemeClr val="accent1">
                    <a:lumMod val="75000"/>
                  </a:schemeClr>
                </a:solidFill>
                <a:latin typeface="Times New Roman" panose="02020603050405020304" pitchFamily="18" charset="0"/>
                <a:cs typeface="Times New Roman" panose="02020603050405020304" pitchFamily="18" charset="0"/>
              </a:rPr>
            </a:br>
            <a:r>
              <a:rPr lang="en-US" sz="4300" dirty="0">
                <a:solidFill>
                  <a:schemeClr val="accent1">
                    <a:lumMod val="75000"/>
                  </a:schemeClr>
                </a:solidFill>
                <a:latin typeface="Times New Roman" panose="02020603050405020304" pitchFamily="18" charset="0"/>
                <a:cs typeface="Times New Roman" panose="02020603050405020304" pitchFamily="18" charset="0"/>
              </a:rPr>
              <a:t> </a:t>
            </a:r>
            <a:r>
              <a:rPr lang="en-US" sz="2700" dirty="0">
                <a:solidFill>
                  <a:schemeClr val="accent1">
                    <a:lumMod val="75000"/>
                  </a:schemeClr>
                </a:solidFill>
                <a:latin typeface="Times New Roman" panose="02020603050405020304" pitchFamily="18" charset="0"/>
                <a:cs typeface="Times New Roman" panose="02020603050405020304" pitchFamily="18" charset="0"/>
              </a:rPr>
              <a:t>(MMO Form # 102)</a:t>
            </a:r>
          </a:p>
        </p:txBody>
      </p:sp>
      <p:sp>
        <p:nvSpPr>
          <p:cNvPr id="3" name="Content Placeholder 2">
            <a:extLst>
              <a:ext uri="{FF2B5EF4-FFF2-40B4-BE49-F238E27FC236}">
                <a16:creationId xmlns:a16="http://schemas.microsoft.com/office/drawing/2014/main" id="{9F2FA667-74D4-5B5B-F164-460A6F46952D}"/>
              </a:ext>
            </a:extLst>
          </p:cNvPr>
          <p:cNvSpPr>
            <a:spLocks noGrp="1"/>
          </p:cNvSpPr>
          <p:nvPr>
            <p:ph idx="1"/>
          </p:nvPr>
        </p:nvSpPr>
        <p:spPr>
          <a:xfrm>
            <a:off x="628650" y="1524000"/>
            <a:ext cx="7981950" cy="4191000"/>
          </a:xfrm>
        </p:spPr>
        <p:txBody>
          <a:bodyPr>
            <a:normAutofit fontScale="92500" lnSpcReduction="20000"/>
          </a:bodyPr>
          <a:lstStyle/>
          <a:p>
            <a:pPr marL="0" indent="0" algn="just">
              <a:lnSpc>
                <a:spcPct val="130000"/>
              </a:lnSpc>
              <a:spcAft>
                <a:spcPts val="800"/>
              </a:spcAft>
              <a:buClrTx/>
              <a:buNone/>
            </a:pPr>
            <a:r>
              <a:rPr lang="en-US" sz="3500" dirty="0">
                <a:solidFill>
                  <a:schemeClr val="accent1"/>
                </a:solidFill>
                <a:latin typeface="Garamond" panose="02020404030301010803" pitchFamily="18" charset="0"/>
              </a:rPr>
              <a:t>Step 4 – Provide a detailed explanation as to why no other vendor’s supplies, construction, information technology, and/or services will meet the need(s) of the Agency.</a:t>
            </a:r>
          </a:p>
          <a:p>
            <a:pPr marL="0" indent="0" algn="just">
              <a:lnSpc>
                <a:spcPct val="130000"/>
              </a:lnSpc>
              <a:spcAft>
                <a:spcPts val="800"/>
              </a:spcAft>
              <a:buClrTx/>
              <a:buNone/>
            </a:pPr>
            <a:r>
              <a:rPr lang="en-US" sz="3500" dirty="0">
                <a:solidFill>
                  <a:schemeClr val="accent1"/>
                </a:solidFill>
                <a:latin typeface="Garamond" panose="02020404030301010803" pitchFamily="18" charset="0"/>
              </a:rPr>
              <a:t>By this point, you should be able to articulate why only one solution is available and that it is only available from one supplier.</a:t>
            </a:r>
          </a:p>
          <a:p>
            <a:pPr marL="0" indent="0">
              <a:buNone/>
            </a:pPr>
            <a:endParaRPr lang="en-US" sz="2800" dirty="0">
              <a:solidFill>
                <a:schemeClr val="accent1"/>
              </a:solidFill>
              <a:latin typeface="Garamond" panose="02020404030301010803" pitchFamily="18" charset="0"/>
            </a:endParaRPr>
          </a:p>
        </p:txBody>
      </p:sp>
      <p:pic>
        <p:nvPicPr>
          <p:cNvPr id="4" name="Picture 3">
            <a:extLst>
              <a:ext uri="{FF2B5EF4-FFF2-40B4-BE49-F238E27FC236}">
                <a16:creationId xmlns:a16="http://schemas.microsoft.com/office/drawing/2014/main" id="{97839AE7-C400-C084-6E6A-87B9B4FC44A5}"/>
              </a:ext>
            </a:extLst>
          </p:cNvPr>
          <p:cNvPicPr>
            <a:picLocks noChangeAspect="1"/>
          </p:cNvPicPr>
          <p:nvPr/>
        </p:nvPicPr>
        <p:blipFill>
          <a:blip r:embed="rId2"/>
          <a:stretch>
            <a:fillRect/>
          </a:stretch>
        </p:blipFill>
        <p:spPr>
          <a:xfrm>
            <a:off x="304800" y="5933914"/>
            <a:ext cx="6401355" cy="755970"/>
          </a:xfrm>
          <a:prstGeom prst="rect">
            <a:avLst/>
          </a:prstGeom>
        </p:spPr>
      </p:pic>
    </p:spTree>
    <p:extLst>
      <p:ext uri="{BB962C8B-B14F-4D97-AF65-F5344CB8AC3E}">
        <p14:creationId xmlns:p14="http://schemas.microsoft.com/office/powerpoint/2010/main" val="4061480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154AE-0A2C-1BC1-0936-F2D94C23BEF9}"/>
              </a:ext>
            </a:extLst>
          </p:cNvPr>
          <p:cNvSpPr>
            <a:spLocks noGrp="1"/>
          </p:cNvSpPr>
          <p:nvPr>
            <p:ph type="title"/>
          </p:nvPr>
        </p:nvSpPr>
        <p:spPr>
          <a:xfrm>
            <a:off x="628650" y="365126"/>
            <a:ext cx="7886700" cy="1158874"/>
          </a:xfrm>
        </p:spPr>
        <p:txBody>
          <a:bodyPr>
            <a:normAutofit fontScale="90000"/>
          </a:bodyPr>
          <a:lstStyle/>
          <a:p>
            <a:pPr algn="ctr"/>
            <a:r>
              <a:rPr lang="en-US" sz="4300" dirty="0">
                <a:solidFill>
                  <a:schemeClr val="accent1">
                    <a:lumMod val="75000"/>
                  </a:schemeClr>
                </a:solidFill>
                <a:latin typeface="Times New Roman" panose="02020603050405020304" pitchFamily="18" charset="0"/>
                <a:cs typeface="Times New Roman" panose="02020603050405020304" pitchFamily="18" charset="0"/>
              </a:rPr>
              <a:t>Written Determinations</a:t>
            </a:r>
            <a:br>
              <a:rPr lang="en-US" sz="4300" dirty="0">
                <a:solidFill>
                  <a:schemeClr val="accent1">
                    <a:lumMod val="75000"/>
                  </a:schemeClr>
                </a:solidFill>
                <a:latin typeface="Times New Roman" panose="02020603050405020304" pitchFamily="18" charset="0"/>
                <a:cs typeface="Times New Roman" panose="02020603050405020304" pitchFamily="18" charset="0"/>
              </a:rPr>
            </a:br>
            <a:r>
              <a:rPr lang="en-US" sz="4300" dirty="0">
                <a:solidFill>
                  <a:schemeClr val="accent1">
                    <a:lumMod val="75000"/>
                  </a:schemeClr>
                </a:solidFill>
                <a:latin typeface="Times New Roman" panose="02020603050405020304" pitchFamily="18" charset="0"/>
                <a:cs typeface="Times New Roman" panose="02020603050405020304" pitchFamily="18" charset="0"/>
              </a:rPr>
              <a:t> </a:t>
            </a:r>
            <a:r>
              <a:rPr lang="en-US" sz="2700" dirty="0">
                <a:solidFill>
                  <a:schemeClr val="accent1">
                    <a:lumMod val="75000"/>
                  </a:schemeClr>
                </a:solidFill>
                <a:latin typeface="Times New Roman" panose="02020603050405020304" pitchFamily="18" charset="0"/>
                <a:cs typeface="Times New Roman" panose="02020603050405020304" pitchFamily="18" charset="0"/>
              </a:rPr>
              <a:t>(MMO Form # 102)</a:t>
            </a:r>
          </a:p>
        </p:txBody>
      </p:sp>
      <p:sp>
        <p:nvSpPr>
          <p:cNvPr id="3" name="Content Placeholder 2">
            <a:extLst>
              <a:ext uri="{FF2B5EF4-FFF2-40B4-BE49-F238E27FC236}">
                <a16:creationId xmlns:a16="http://schemas.microsoft.com/office/drawing/2014/main" id="{9F2FA667-74D4-5B5B-F164-460A6F46952D}"/>
              </a:ext>
            </a:extLst>
          </p:cNvPr>
          <p:cNvSpPr>
            <a:spLocks noGrp="1"/>
          </p:cNvSpPr>
          <p:nvPr>
            <p:ph idx="1"/>
          </p:nvPr>
        </p:nvSpPr>
        <p:spPr>
          <a:xfrm>
            <a:off x="628650" y="1524000"/>
            <a:ext cx="7981950" cy="4191000"/>
          </a:xfrm>
        </p:spPr>
        <p:txBody>
          <a:bodyPr>
            <a:normAutofit fontScale="92500" lnSpcReduction="20000"/>
          </a:bodyPr>
          <a:lstStyle/>
          <a:p>
            <a:pPr marL="0" indent="0" algn="just">
              <a:lnSpc>
                <a:spcPct val="130000"/>
              </a:lnSpc>
              <a:spcAft>
                <a:spcPts val="800"/>
              </a:spcAft>
              <a:buClrTx/>
              <a:buNone/>
            </a:pPr>
            <a:r>
              <a:rPr lang="en-US" sz="3500" dirty="0">
                <a:solidFill>
                  <a:schemeClr val="accent1"/>
                </a:solidFill>
                <a:latin typeface="Garamond" panose="02020404030301010803" pitchFamily="18" charset="0"/>
              </a:rPr>
              <a:t>The written determination must be signed and dated by the either the chief procurement officer, the agency head, or a designee of either officer above the level of procurement officer.  Per Regulation 19-445.2105 C. (2), the determination must be authorized prior to contract execution.</a:t>
            </a:r>
          </a:p>
          <a:p>
            <a:pPr marL="0" indent="0">
              <a:buNone/>
            </a:pPr>
            <a:endParaRPr lang="en-US" sz="2800" dirty="0">
              <a:solidFill>
                <a:schemeClr val="accent1"/>
              </a:solidFill>
              <a:latin typeface="Garamond" panose="02020404030301010803" pitchFamily="18" charset="0"/>
            </a:endParaRPr>
          </a:p>
        </p:txBody>
      </p:sp>
      <p:pic>
        <p:nvPicPr>
          <p:cNvPr id="4" name="Picture 3">
            <a:extLst>
              <a:ext uri="{FF2B5EF4-FFF2-40B4-BE49-F238E27FC236}">
                <a16:creationId xmlns:a16="http://schemas.microsoft.com/office/drawing/2014/main" id="{97839AE7-C400-C084-6E6A-87B9B4FC44A5}"/>
              </a:ext>
            </a:extLst>
          </p:cNvPr>
          <p:cNvPicPr>
            <a:picLocks noChangeAspect="1"/>
          </p:cNvPicPr>
          <p:nvPr/>
        </p:nvPicPr>
        <p:blipFill>
          <a:blip r:embed="rId2"/>
          <a:stretch>
            <a:fillRect/>
          </a:stretch>
        </p:blipFill>
        <p:spPr>
          <a:xfrm>
            <a:off x="304800" y="5933914"/>
            <a:ext cx="6401355" cy="755970"/>
          </a:xfrm>
          <a:prstGeom prst="rect">
            <a:avLst/>
          </a:prstGeom>
        </p:spPr>
      </p:pic>
    </p:spTree>
    <p:extLst>
      <p:ext uri="{BB962C8B-B14F-4D97-AF65-F5344CB8AC3E}">
        <p14:creationId xmlns:p14="http://schemas.microsoft.com/office/powerpoint/2010/main" val="19551209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3328</TotalTime>
  <Words>1476</Words>
  <Application>Microsoft Office PowerPoint</Application>
  <PresentationFormat>On-screen Show (4:3)</PresentationFormat>
  <Paragraphs>73</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Calibri Light</vt:lpstr>
      <vt:lpstr>Footlight MT Light</vt:lpstr>
      <vt:lpstr>Garamond</vt:lpstr>
      <vt:lpstr>Times New Roman</vt:lpstr>
      <vt:lpstr>Wingdings</vt:lpstr>
      <vt:lpstr>Office Theme</vt:lpstr>
      <vt:lpstr>Sole Source Procurements</vt:lpstr>
      <vt:lpstr>What is a Sole Source?</vt:lpstr>
      <vt:lpstr>SC Reg 19-445.2105 (B)</vt:lpstr>
      <vt:lpstr>Written Determinations  (MMO Form # 102)</vt:lpstr>
      <vt:lpstr>Written Determinations  (MMO Form # 102)</vt:lpstr>
      <vt:lpstr>Market Research Per DPS Guidance</vt:lpstr>
      <vt:lpstr>Written Determinations  (MMO Form # 102)</vt:lpstr>
      <vt:lpstr>Written Determinations  (MMO Form # 102)</vt:lpstr>
      <vt:lpstr>Written Determinations  (MMO Form # 102)</vt:lpstr>
      <vt:lpstr>Public Notice</vt:lpstr>
      <vt:lpstr>Public Notice</vt:lpstr>
      <vt:lpstr>Market Research or Public Notice</vt:lpstr>
      <vt:lpstr>Transparency</vt:lpstr>
      <vt:lpstr>Other Requirements</vt:lpstr>
      <vt:lpstr>Cost &amp; Pricing Data  SC Regs 19-445.2120 (B)(2) </vt:lpstr>
      <vt:lpstr>Compliance SC Code Ann. 11-35-1560 (c)  </vt:lpstr>
      <vt:lpstr>Common Audit Findings</vt:lpstr>
    </vt:vector>
  </TitlesOfParts>
  <Company>SC Budget and Control Board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Sole Source Determinations</dc:title>
  <dc:creator>CMilling</dc:creator>
  <cp:keywords>DPS Town Hall</cp:keywords>
  <cp:lastModifiedBy>Welch, Edward</cp:lastModifiedBy>
  <cp:revision>168</cp:revision>
  <cp:lastPrinted>2024-02-07T16:19:28Z</cp:lastPrinted>
  <dcterms:created xsi:type="dcterms:W3CDTF">2017-01-04T15:27:13Z</dcterms:created>
  <dcterms:modified xsi:type="dcterms:W3CDTF">2024-02-08T14:01:28Z</dcterms:modified>
</cp:coreProperties>
</file>