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07" r:id="rId1"/>
  </p:sldMasterIdLst>
  <p:notesMasterIdLst>
    <p:notesMasterId r:id="rId33"/>
  </p:notesMasterIdLst>
  <p:handoutMasterIdLst>
    <p:handoutMasterId r:id="rId34"/>
  </p:handoutMasterIdLst>
  <p:sldIdLst>
    <p:sldId id="256" r:id="rId2"/>
    <p:sldId id="420" r:id="rId3"/>
    <p:sldId id="429" r:id="rId4"/>
    <p:sldId id="430" r:id="rId5"/>
    <p:sldId id="389" r:id="rId6"/>
    <p:sldId id="426" r:id="rId7"/>
    <p:sldId id="390" r:id="rId8"/>
    <p:sldId id="431" r:id="rId9"/>
    <p:sldId id="432" r:id="rId10"/>
    <p:sldId id="433" r:id="rId11"/>
    <p:sldId id="434" r:id="rId12"/>
    <p:sldId id="435" r:id="rId13"/>
    <p:sldId id="436" r:id="rId14"/>
    <p:sldId id="437" r:id="rId15"/>
    <p:sldId id="438" r:id="rId16"/>
    <p:sldId id="397" r:id="rId17"/>
    <p:sldId id="448" r:id="rId18"/>
    <p:sldId id="439" r:id="rId19"/>
    <p:sldId id="442" r:id="rId20"/>
    <p:sldId id="449" r:id="rId21"/>
    <p:sldId id="441" r:id="rId22"/>
    <p:sldId id="416" r:id="rId23"/>
    <p:sldId id="440" r:id="rId24"/>
    <p:sldId id="443" r:id="rId25"/>
    <p:sldId id="418" r:id="rId26"/>
    <p:sldId id="444" r:id="rId27"/>
    <p:sldId id="427" r:id="rId28"/>
    <p:sldId id="445" r:id="rId29"/>
    <p:sldId id="446" r:id="rId30"/>
    <p:sldId id="447" r:id="rId31"/>
    <p:sldId id="359"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28">
          <p15:clr>
            <a:srgbClr val="A4A3A4"/>
          </p15:clr>
        </p15:guide>
        <p15:guide id="2" pos="282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26" autoAdjust="0"/>
  </p:normalViewPr>
  <p:slideViewPr>
    <p:cSldViewPr>
      <p:cViewPr varScale="1">
        <p:scale>
          <a:sx n="74" d="100"/>
          <a:sy n="74" d="100"/>
        </p:scale>
        <p:origin x="1133" y="67"/>
      </p:cViewPr>
      <p:guideLst>
        <p:guide orient="horz" pos="2160"/>
        <p:guide pos="2880"/>
      </p:guideLst>
    </p:cSldViewPr>
  </p:slideViewPr>
  <p:outlineViewPr>
    <p:cViewPr>
      <p:scale>
        <a:sx n="33" d="100"/>
        <a:sy n="33" d="100"/>
      </p:scale>
      <p:origin x="36" y="2218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24" d="100"/>
          <a:sy n="24" d="100"/>
        </p:scale>
        <p:origin x="-1092" y="-91"/>
      </p:cViewPr>
      <p:guideLst>
        <p:guide orient="horz" pos="2128"/>
        <p:guide pos="28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t" anchorCtr="0" compatLnSpc="1">
            <a:prstTxWarp prst="textNoShape">
              <a:avLst/>
            </a:prstTxWarp>
          </a:bodyPr>
          <a:lstStyle>
            <a:lvl1pPr defTabSz="938213">
              <a:defRPr sz="1000" i="1">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t" anchorCtr="0" compatLnSpc="1">
            <a:prstTxWarp prst="textNoShape">
              <a:avLst/>
            </a:prstTxWarp>
          </a:bodyPr>
          <a:lstStyle>
            <a:lvl1pPr algn="r" defTabSz="938213">
              <a:defRPr sz="1000" i="1">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b" anchorCtr="0" compatLnSpc="1">
            <a:prstTxWarp prst="textNoShape">
              <a:avLst/>
            </a:prstTxWarp>
          </a:bodyPr>
          <a:lstStyle>
            <a:lvl1pPr defTabSz="938213">
              <a:defRPr sz="1000" i="1">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b" anchorCtr="0" compatLnSpc="1">
            <a:prstTxWarp prst="textNoShape">
              <a:avLst/>
            </a:prstTxWarp>
          </a:bodyPr>
          <a:lstStyle>
            <a:lvl1pPr algn="r" defTabSz="938213">
              <a:defRPr sz="1000" i="1">
                <a:latin typeface="Times New Roman" panose="02020603050405020304" pitchFamily="18" charset="0"/>
              </a:defRPr>
            </a:lvl1pPr>
          </a:lstStyle>
          <a:p>
            <a:fld id="{E5C622ED-98AC-4CA0-8328-8625D57B8589}" type="slidenum">
              <a:rPr lang="en-US" altLang="en-US"/>
              <a:pPr/>
              <a:t>‹#›</a:t>
            </a:fld>
            <a:endParaRPr lang="en-US" altLang="en-US"/>
          </a:p>
        </p:txBody>
      </p:sp>
      <p:sp>
        <p:nvSpPr>
          <p:cNvPr id="53254" name="Rectangle 6"/>
          <p:cNvSpPr>
            <a:spLocks noChangeArrowheads="1"/>
          </p:cNvSpPr>
          <p:nvPr/>
        </p:nvSpPr>
        <p:spPr bwMode="auto">
          <a:xfrm>
            <a:off x="6402388" y="8750300"/>
            <a:ext cx="3889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431" tIns="46999" rIns="92431" bIns="46999" anchor="ctr">
            <a:spAutoFit/>
          </a:bodyPr>
          <a:lstStyle>
            <a:lvl1pPr defTabSz="938213">
              <a:defRPr>
                <a:solidFill>
                  <a:schemeClr val="tx1"/>
                </a:solidFill>
                <a:latin typeface="Tahoma" panose="020B0604030504040204" pitchFamily="34" charset="0"/>
              </a:defRPr>
            </a:lvl1pPr>
            <a:lvl2pPr marL="742950" indent="-285750" defTabSz="938213">
              <a:defRPr>
                <a:solidFill>
                  <a:schemeClr val="tx1"/>
                </a:solidFill>
                <a:latin typeface="Tahoma" panose="020B0604030504040204" pitchFamily="34" charset="0"/>
              </a:defRPr>
            </a:lvl2pPr>
            <a:lvl3pPr marL="1143000" indent="-228600" defTabSz="938213">
              <a:defRPr>
                <a:solidFill>
                  <a:schemeClr val="tx1"/>
                </a:solidFill>
                <a:latin typeface="Tahoma" panose="020B0604030504040204" pitchFamily="34" charset="0"/>
              </a:defRPr>
            </a:lvl3pPr>
            <a:lvl4pPr marL="1600200" indent="-228600" defTabSz="938213">
              <a:defRPr>
                <a:solidFill>
                  <a:schemeClr val="tx1"/>
                </a:solidFill>
                <a:latin typeface="Tahoma" panose="020B0604030504040204" pitchFamily="34" charset="0"/>
              </a:defRPr>
            </a:lvl4pPr>
            <a:lvl5pPr marL="2057400" indent="-228600" defTabSz="938213">
              <a:defRPr>
                <a:solidFill>
                  <a:schemeClr val="tx1"/>
                </a:solidFill>
                <a:latin typeface="Tahoma" panose="020B0604030504040204" pitchFamily="34" charset="0"/>
              </a:defRPr>
            </a:lvl5pPr>
            <a:lvl6pPr marL="2514600" indent="-228600" defTabSz="938213" eaLnBrk="0" fontAlgn="base" hangingPunct="0">
              <a:spcBef>
                <a:spcPct val="0"/>
              </a:spcBef>
              <a:spcAft>
                <a:spcPct val="0"/>
              </a:spcAft>
              <a:defRPr>
                <a:solidFill>
                  <a:schemeClr val="tx1"/>
                </a:solidFill>
                <a:latin typeface="Tahoma" panose="020B0604030504040204" pitchFamily="34" charset="0"/>
              </a:defRPr>
            </a:lvl6pPr>
            <a:lvl7pPr marL="2971800" indent="-228600" defTabSz="938213" eaLnBrk="0" fontAlgn="base" hangingPunct="0">
              <a:spcBef>
                <a:spcPct val="0"/>
              </a:spcBef>
              <a:spcAft>
                <a:spcPct val="0"/>
              </a:spcAft>
              <a:defRPr>
                <a:solidFill>
                  <a:schemeClr val="tx1"/>
                </a:solidFill>
                <a:latin typeface="Tahoma" panose="020B0604030504040204" pitchFamily="34" charset="0"/>
              </a:defRPr>
            </a:lvl7pPr>
            <a:lvl8pPr marL="3429000" indent="-228600" defTabSz="938213" eaLnBrk="0" fontAlgn="base" hangingPunct="0">
              <a:spcBef>
                <a:spcPct val="0"/>
              </a:spcBef>
              <a:spcAft>
                <a:spcPct val="0"/>
              </a:spcAft>
              <a:defRPr>
                <a:solidFill>
                  <a:schemeClr val="tx1"/>
                </a:solidFill>
                <a:latin typeface="Tahoma" panose="020B0604030504040204" pitchFamily="34" charset="0"/>
              </a:defRPr>
            </a:lvl8pPr>
            <a:lvl9pPr marL="3886200" indent="-228600" defTabSz="938213" eaLnBrk="0" fontAlgn="base" hangingPunct="0">
              <a:spcBef>
                <a:spcPct val="0"/>
              </a:spcBef>
              <a:spcAft>
                <a:spcPct val="0"/>
              </a:spcAft>
              <a:defRPr>
                <a:solidFill>
                  <a:schemeClr val="tx1"/>
                </a:solidFill>
                <a:latin typeface="Tahoma" panose="020B0604030504040204" pitchFamily="34" charset="0"/>
              </a:defRPr>
            </a:lvl9pPr>
          </a:lstStyle>
          <a:p>
            <a:pPr algn="r"/>
            <a:fld id="{6B373BD7-D611-4856-8A33-28A1CF758850}" type="slidenum">
              <a:rPr lang="en-US" altLang="en-US" sz="1400">
                <a:latin typeface="Times New Roman" panose="02020603050405020304" pitchFamily="18" charset="0"/>
              </a:rPr>
              <a:pPr algn="r"/>
              <a:t>‹#›</a:t>
            </a:fld>
            <a:endParaRPr lang="en-US" altLang="en-US" sz="1400">
              <a:latin typeface="Times New Roman" panose="02020603050405020304" pitchFamily="18" charset="0"/>
            </a:endParaRPr>
          </a:p>
        </p:txBody>
      </p:sp>
    </p:spTree>
    <p:extLst>
      <p:ext uri="{BB962C8B-B14F-4D97-AF65-F5344CB8AC3E}">
        <p14:creationId xmlns:p14="http://schemas.microsoft.com/office/powerpoint/2010/main" val="3910611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t" anchorCtr="0" compatLnSpc="1">
            <a:prstTxWarp prst="textNoShape">
              <a:avLst/>
            </a:prstTxWarp>
          </a:bodyPr>
          <a:lstStyle>
            <a:lvl1pPr defTabSz="938213">
              <a:defRPr sz="100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t" anchorCtr="0" compatLnSpc="1">
            <a:prstTxWarp prst="textNoShape">
              <a:avLst/>
            </a:prstTxWarp>
          </a:bodyPr>
          <a:lstStyle>
            <a:lvl1pPr algn="r" defTabSz="938213">
              <a:defRPr sz="100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b" anchorCtr="0" compatLnSpc="1">
            <a:prstTxWarp prst="textNoShape">
              <a:avLst/>
            </a:prstTxWarp>
          </a:bodyPr>
          <a:lstStyle>
            <a:lvl1pPr defTabSz="938213">
              <a:defRPr sz="100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800" tIns="0" rIns="18800" bIns="0" numCol="1" anchor="b" anchorCtr="0" compatLnSpc="1">
            <a:prstTxWarp prst="textNoShape">
              <a:avLst/>
            </a:prstTxWarp>
          </a:bodyPr>
          <a:lstStyle>
            <a:lvl1pPr algn="r" defTabSz="938213">
              <a:defRPr sz="1000" i="1">
                <a:latin typeface="Times New Roman" panose="02020603050405020304" pitchFamily="18" charset="0"/>
              </a:defRPr>
            </a:lvl1pPr>
          </a:lstStyle>
          <a:p>
            <a:fld id="{B4B0B992-644D-43C5-9FE1-A7D619579214}" type="slidenum">
              <a:rPr lang="en-US" altLang="en-US"/>
              <a:pPr/>
              <a:t>‹#›</a:t>
            </a:fld>
            <a:endParaRPr lang="en-US" altLang="en-US"/>
          </a:p>
        </p:txBody>
      </p:sp>
      <p:sp>
        <p:nvSpPr>
          <p:cNvPr id="2054" name="Rectangle 6"/>
          <p:cNvSpPr>
            <a:spLocks noGrp="1" noChangeArrowheads="1"/>
          </p:cNvSpPr>
          <p:nvPr>
            <p:ph type="body" sz="quarter" idx="3"/>
          </p:nvPr>
        </p:nvSpPr>
        <p:spPr bwMode="auto">
          <a:xfrm>
            <a:off x="914400" y="4343400"/>
            <a:ext cx="5029200" cy="411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31" tIns="46999" rIns="92431" bIns="46999"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871" name="Rectangle 7"/>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8" name="Rectangle 8"/>
          <p:cNvSpPr>
            <a:spLocks noChangeArrowheads="1"/>
          </p:cNvSpPr>
          <p:nvPr/>
        </p:nvSpPr>
        <p:spPr bwMode="auto">
          <a:xfrm>
            <a:off x="6402388" y="8750300"/>
            <a:ext cx="3889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431" tIns="46999" rIns="92431" bIns="46999" anchor="ctr">
            <a:spAutoFit/>
          </a:bodyPr>
          <a:lstStyle>
            <a:lvl1pPr defTabSz="938213">
              <a:defRPr>
                <a:solidFill>
                  <a:schemeClr val="tx1"/>
                </a:solidFill>
                <a:latin typeface="Tahoma" panose="020B0604030504040204" pitchFamily="34" charset="0"/>
              </a:defRPr>
            </a:lvl1pPr>
            <a:lvl2pPr marL="742950" indent="-285750" defTabSz="938213">
              <a:defRPr>
                <a:solidFill>
                  <a:schemeClr val="tx1"/>
                </a:solidFill>
                <a:latin typeface="Tahoma" panose="020B0604030504040204" pitchFamily="34" charset="0"/>
              </a:defRPr>
            </a:lvl2pPr>
            <a:lvl3pPr marL="1143000" indent="-228600" defTabSz="938213">
              <a:defRPr>
                <a:solidFill>
                  <a:schemeClr val="tx1"/>
                </a:solidFill>
                <a:latin typeface="Tahoma" panose="020B0604030504040204" pitchFamily="34" charset="0"/>
              </a:defRPr>
            </a:lvl3pPr>
            <a:lvl4pPr marL="1600200" indent="-228600" defTabSz="938213">
              <a:defRPr>
                <a:solidFill>
                  <a:schemeClr val="tx1"/>
                </a:solidFill>
                <a:latin typeface="Tahoma" panose="020B0604030504040204" pitchFamily="34" charset="0"/>
              </a:defRPr>
            </a:lvl4pPr>
            <a:lvl5pPr marL="2057400" indent="-228600" defTabSz="938213">
              <a:defRPr>
                <a:solidFill>
                  <a:schemeClr val="tx1"/>
                </a:solidFill>
                <a:latin typeface="Tahoma" panose="020B0604030504040204" pitchFamily="34" charset="0"/>
              </a:defRPr>
            </a:lvl5pPr>
            <a:lvl6pPr marL="2514600" indent="-228600" defTabSz="938213" eaLnBrk="0" fontAlgn="base" hangingPunct="0">
              <a:spcBef>
                <a:spcPct val="0"/>
              </a:spcBef>
              <a:spcAft>
                <a:spcPct val="0"/>
              </a:spcAft>
              <a:defRPr>
                <a:solidFill>
                  <a:schemeClr val="tx1"/>
                </a:solidFill>
                <a:latin typeface="Tahoma" panose="020B0604030504040204" pitchFamily="34" charset="0"/>
              </a:defRPr>
            </a:lvl6pPr>
            <a:lvl7pPr marL="2971800" indent="-228600" defTabSz="938213" eaLnBrk="0" fontAlgn="base" hangingPunct="0">
              <a:spcBef>
                <a:spcPct val="0"/>
              </a:spcBef>
              <a:spcAft>
                <a:spcPct val="0"/>
              </a:spcAft>
              <a:defRPr>
                <a:solidFill>
                  <a:schemeClr val="tx1"/>
                </a:solidFill>
                <a:latin typeface="Tahoma" panose="020B0604030504040204" pitchFamily="34" charset="0"/>
              </a:defRPr>
            </a:lvl7pPr>
            <a:lvl8pPr marL="3429000" indent="-228600" defTabSz="938213" eaLnBrk="0" fontAlgn="base" hangingPunct="0">
              <a:spcBef>
                <a:spcPct val="0"/>
              </a:spcBef>
              <a:spcAft>
                <a:spcPct val="0"/>
              </a:spcAft>
              <a:defRPr>
                <a:solidFill>
                  <a:schemeClr val="tx1"/>
                </a:solidFill>
                <a:latin typeface="Tahoma" panose="020B0604030504040204" pitchFamily="34" charset="0"/>
              </a:defRPr>
            </a:lvl8pPr>
            <a:lvl9pPr marL="3886200" indent="-228600" defTabSz="938213" eaLnBrk="0" fontAlgn="base" hangingPunct="0">
              <a:spcBef>
                <a:spcPct val="0"/>
              </a:spcBef>
              <a:spcAft>
                <a:spcPct val="0"/>
              </a:spcAft>
              <a:defRPr>
                <a:solidFill>
                  <a:schemeClr val="tx1"/>
                </a:solidFill>
                <a:latin typeface="Tahoma" panose="020B0604030504040204" pitchFamily="34" charset="0"/>
              </a:defRPr>
            </a:lvl9pPr>
          </a:lstStyle>
          <a:p>
            <a:pPr algn="r"/>
            <a:fld id="{F6690D62-18A8-4E1F-8A09-578DE338356D}" type="slidenum">
              <a:rPr lang="en-US" altLang="en-US" sz="1400">
                <a:latin typeface="Times New Roman" panose="02020603050405020304" pitchFamily="18" charset="0"/>
              </a:rPr>
              <a:pPr algn="r"/>
              <a:t>‹#›</a:t>
            </a:fld>
            <a:endParaRPr lang="en-US" altLang="en-US" sz="1400">
              <a:latin typeface="Times New Roman" panose="02020603050405020304" pitchFamily="18" charset="0"/>
            </a:endParaRPr>
          </a:p>
        </p:txBody>
      </p:sp>
    </p:spTree>
    <p:extLst>
      <p:ext uri="{BB962C8B-B14F-4D97-AF65-F5344CB8AC3E}">
        <p14:creationId xmlns:p14="http://schemas.microsoft.com/office/powerpoint/2010/main" val="3935247083"/>
      </p:ext>
    </p:extLst>
  </p:cSld>
  <p:clrMap bg1="lt1" tx1="dk1" bg2="lt2" tx2="dk2" accent1="accent1" accent2="accent2" accent3="accent3" accent4="accent4" accent5="accent5" accent6="accent6" hlink="hlink" folHlink="folHlink"/>
  <p:notesStyle>
    <a:lvl1pPr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5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1863"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97000"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2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lvl1pPr defTabSz="938213">
              <a:defRPr>
                <a:solidFill>
                  <a:schemeClr val="tx1"/>
                </a:solidFill>
                <a:latin typeface="Tahoma" panose="020B0604030504040204" pitchFamily="34" charset="0"/>
              </a:defRPr>
            </a:lvl1pPr>
            <a:lvl2pPr marL="742950" indent="-285750" defTabSz="938213">
              <a:defRPr>
                <a:solidFill>
                  <a:schemeClr val="tx1"/>
                </a:solidFill>
                <a:latin typeface="Tahoma" panose="020B0604030504040204" pitchFamily="34" charset="0"/>
              </a:defRPr>
            </a:lvl2pPr>
            <a:lvl3pPr marL="1143000" indent="-228600" defTabSz="938213">
              <a:defRPr>
                <a:solidFill>
                  <a:schemeClr val="tx1"/>
                </a:solidFill>
                <a:latin typeface="Tahoma" panose="020B0604030504040204" pitchFamily="34" charset="0"/>
              </a:defRPr>
            </a:lvl3pPr>
            <a:lvl4pPr marL="1600200" indent="-228600" defTabSz="938213">
              <a:defRPr>
                <a:solidFill>
                  <a:schemeClr val="tx1"/>
                </a:solidFill>
                <a:latin typeface="Tahoma" panose="020B0604030504040204" pitchFamily="34" charset="0"/>
              </a:defRPr>
            </a:lvl4pPr>
            <a:lvl5pPr marL="2057400" indent="-228600" defTabSz="938213">
              <a:defRPr>
                <a:solidFill>
                  <a:schemeClr val="tx1"/>
                </a:solidFill>
                <a:latin typeface="Tahoma" panose="020B0604030504040204" pitchFamily="34" charset="0"/>
              </a:defRPr>
            </a:lvl5pPr>
            <a:lvl6pPr marL="2514600" indent="-228600" defTabSz="938213" eaLnBrk="0" fontAlgn="base" hangingPunct="0">
              <a:spcBef>
                <a:spcPct val="0"/>
              </a:spcBef>
              <a:spcAft>
                <a:spcPct val="0"/>
              </a:spcAft>
              <a:defRPr>
                <a:solidFill>
                  <a:schemeClr val="tx1"/>
                </a:solidFill>
                <a:latin typeface="Tahoma" panose="020B0604030504040204" pitchFamily="34" charset="0"/>
              </a:defRPr>
            </a:lvl6pPr>
            <a:lvl7pPr marL="2971800" indent="-228600" defTabSz="938213" eaLnBrk="0" fontAlgn="base" hangingPunct="0">
              <a:spcBef>
                <a:spcPct val="0"/>
              </a:spcBef>
              <a:spcAft>
                <a:spcPct val="0"/>
              </a:spcAft>
              <a:defRPr>
                <a:solidFill>
                  <a:schemeClr val="tx1"/>
                </a:solidFill>
                <a:latin typeface="Tahoma" panose="020B0604030504040204" pitchFamily="34" charset="0"/>
              </a:defRPr>
            </a:lvl7pPr>
            <a:lvl8pPr marL="3429000" indent="-228600" defTabSz="938213" eaLnBrk="0" fontAlgn="base" hangingPunct="0">
              <a:spcBef>
                <a:spcPct val="0"/>
              </a:spcBef>
              <a:spcAft>
                <a:spcPct val="0"/>
              </a:spcAft>
              <a:defRPr>
                <a:solidFill>
                  <a:schemeClr val="tx1"/>
                </a:solidFill>
                <a:latin typeface="Tahoma" panose="020B0604030504040204" pitchFamily="34" charset="0"/>
              </a:defRPr>
            </a:lvl8pPr>
            <a:lvl9pPr marL="3886200" indent="-228600" defTabSz="938213" eaLnBrk="0" fontAlgn="base" hangingPunct="0">
              <a:spcBef>
                <a:spcPct val="0"/>
              </a:spcBef>
              <a:spcAft>
                <a:spcPct val="0"/>
              </a:spcAft>
              <a:defRPr>
                <a:solidFill>
                  <a:schemeClr val="tx1"/>
                </a:solidFill>
                <a:latin typeface="Tahoma" panose="020B0604030504040204" pitchFamily="34" charset="0"/>
              </a:defRPr>
            </a:lvl9pPr>
          </a:lstStyle>
          <a:p>
            <a:fld id="{C7E89BFF-78F0-4341-981A-E22E11059AE4}" type="slidenum">
              <a:rPr lang="en-US" altLang="en-US">
                <a:latin typeface="Times New Roman" panose="02020603050405020304" pitchFamily="18" charset="0"/>
              </a:rPr>
              <a:pPr/>
              <a:t>1</a:t>
            </a:fld>
            <a:endParaRPr lang="en-US" altLang="en-US">
              <a:latin typeface="Times New Roman" panose="02020603050405020304" pitchFamily="18" charset="0"/>
            </a:endParaRPr>
          </a:p>
        </p:txBody>
      </p:sp>
      <p:sp>
        <p:nvSpPr>
          <p:cNvPr id="37891" name="Rectangle 2"/>
          <p:cNvSpPr>
            <a:spLocks noGrp="1" noChangeArrowheads="1"/>
          </p:cNvSpPr>
          <p:nvPr>
            <p:ph type="body" idx="1"/>
          </p:nvPr>
        </p:nvSpPr>
        <p:spPr>
          <a:noFill/>
        </p:spPr>
        <p:txBody>
          <a:bodyPr/>
          <a:lstStyle/>
          <a:p>
            <a:endParaRPr lang="en-US" altLang="en-US"/>
          </a:p>
        </p:txBody>
      </p:sp>
      <p:sp>
        <p:nvSpPr>
          <p:cNvPr id="37892" name="Rectangle 3"/>
          <p:cNvSpPr>
            <a:spLocks noGrp="1" noRot="1" noChangeAspect="1" noChangeArrowheads="1" noTextEdit="1"/>
          </p:cNvSpPr>
          <p:nvPr>
            <p:ph type="sldImg"/>
          </p:nvPr>
        </p:nvSpPr>
        <p:spPr>
          <a:xfrm>
            <a:off x="1150938" y="690563"/>
            <a:ext cx="4556125" cy="3417887"/>
          </a:xfrm>
          <a:ln cap="flat"/>
        </p:spPr>
      </p:sp>
    </p:spTree>
    <p:extLst>
      <p:ext uri="{BB962C8B-B14F-4D97-AF65-F5344CB8AC3E}">
        <p14:creationId xmlns:p14="http://schemas.microsoft.com/office/powerpoint/2010/main" val="2393606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10</a:t>
            </a:fld>
            <a:endParaRPr lang="en-US" altLang="en-US"/>
          </a:p>
        </p:txBody>
      </p:sp>
    </p:spTree>
    <p:extLst>
      <p:ext uri="{BB962C8B-B14F-4D97-AF65-F5344CB8AC3E}">
        <p14:creationId xmlns:p14="http://schemas.microsoft.com/office/powerpoint/2010/main" val="1633543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11</a:t>
            </a:fld>
            <a:endParaRPr lang="en-US" altLang="en-US"/>
          </a:p>
        </p:txBody>
      </p:sp>
    </p:spTree>
    <p:extLst>
      <p:ext uri="{BB962C8B-B14F-4D97-AF65-F5344CB8AC3E}">
        <p14:creationId xmlns:p14="http://schemas.microsoft.com/office/powerpoint/2010/main" val="3190400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12</a:t>
            </a:fld>
            <a:endParaRPr lang="en-US" altLang="en-US"/>
          </a:p>
        </p:txBody>
      </p:sp>
    </p:spTree>
    <p:extLst>
      <p:ext uri="{BB962C8B-B14F-4D97-AF65-F5344CB8AC3E}">
        <p14:creationId xmlns:p14="http://schemas.microsoft.com/office/powerpoint/2010/main" val="1869169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13</a:t>
            </a:fld>
            <a:endParaRPr lang="en-US" altLang="en-US"/>
          </a:p>
        </p:txBody>
      </p:sp>
    </p:spTree>
    <p:extLst>
      <p:ext uri="{BB962C8B-B14F-4D97-AF65-F5344CB8AC3E}">
        <p14:creationId xmlns:p14="http://schemas.microsoft.com/office/powerpoint/2010/main" val="1182057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14</a:t>
            </a:fld>
            <a:endParaRPr lang="en-US" altLang="en-US"/>
          </a:p>
        </p:txBody>
      </p:sp>
    </p:spTree>
    <p:extLst>
      <p:ext uri="{BB962C8B-B14F-4D97-AF65-F5344CB8AC3E}">
        <p14:creationId xmlns:p14="http://schemas.microsoft.com/office/powerpoint/2010/main" val="1411015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15</a:t>
            </a:fld>
            <a:endParaRPr lang="en-US" altLang="en-US"/>
          </a:p>
        </p:txBody>
      </p:sp>
    </p:spTree>
    <p:extLst>
      <p:ext uri="{BB962C8B-B14F-4D97-AF65-F5344CB8AC3E}">
        <p14:creationId xmlns:p14="http://schemas.microsoft.com/office/powerpoint/2010/main" val="3685595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11-35-1510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16</a:t>
            </a:fld>
            <a:endParaRPr lang="en-US" altLang="en-US"/>
          </a:p>
        </p:txBody>
      </p:sp>
    </p:spTree>
    <p:extLst>
      <p:ext uri="{BB962C8B-B14F-4D97-AF65-F5344CB8AC3E}">
        <p14:creationId xmlns:p14="http://schemas.microsoft.com/office/powerpoint/2010/main" val="1312615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11-35-1510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17</a:t>
            </a:fld>
            <a:endParaRPr lang="en-US" altLang="en-US"/>
          </a:p>
        </p:txBody>
      </p:sp>
    </p:spTree>
    <p:extLst>
      <p:ext uri="{BB962C8B-B14F-4D97-AF65-F5344CB8AC3E}">
        <p14:creationId xmlns:p14="http://schemas.microsoft.com/office/powerpoint/2010/main" val="395109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11-35-3005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18</a:t>
            </a:fld>
            <a:endParaRPr lang="en-US" altLang="en-US"/>
          </a:p>
        </p:txBody>
      </p:sp>
    </p:spTree>
    <p:extLst>
      <p:ext uri="{BB962C8B-B14F-4D97-AF65-F5344CB8AC3E}">
        <p14:creationId xmlns:p14="http://schemas.microsoft.com/office/powerpoint/2010/main" val="36538418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Design-Bid-Build designated as appropriate for any project except guaranteed energy performance </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19</a:t>
            </a:fld>
            <a:endParaRPr lang="en-US" altLang="en-US"/>
          </a:p>
        </p:txBody>
      </p:sp>
    </p:spTree>
    <p:extLst>
      <p:ext uri="{BB962C8B-B14F-4D97-AF65-F5344CB8AC3E}">
        <p14:creationId xmlns:p14="http://schemas.microsoft.com/office/powerpoint/2010/main" val="407998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11-35-1510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a:t>
            </a:fld>
            <a:endParaRPr lang="en-US" altLang="en-US"/>
          </a:p>
        </p:txBody>
      </p:sp>
    </p:spTree>
    <p:extLst>
      <p:ext uri="{BB962C8B-B14F-4D97-AF65-F5344CB8AC3E}">
        <p14:creationId xmlns:p14="http://schemas.microsoft.com/office/powerpoint/2010/main" val="39765602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Design-Bid-Build designated as appropriate for any project except guaranteed energy performance </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20</a:t>
            </a:fld>
            <a:endParaRPr lang="en-US" altLang="en-US"/>
          </a:p>
        </p:txBody>
      </p:sp>
    </p:spTree>
    <p:extLst>
      <p:ext uri="{BB962C8B-B14F-4D97-AF65-F5344CB8AC3E}">
        <p14:creationId xmlns:p14="http://schemas.microsoft.com/office/powerpoint/2010/main" val="2333534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11-35-3015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21</a:t>
            </a:fld>
            <a:endParaRPr lang="en-US" altLang="en-US"/>
          </a:p>
        </p:txBody>
      </p:sp>
    </p:spTree>
    <p:extLst>
      <p:ext uri="{BB962C8B-B14F-4D97-AF65-F5344CB8AC3E}">
        <p14:creationId xmlns:p14="http://schemas.microsoft.com/office/powerpoint/2010/main" val="9516605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11-35-3020:</a:t>
            </a:r>
          </a:p>
          <a:p>
            <a:pPr marL="171450" indent="-171450">
              <a:buFont typeface="Arial" panose="020B0604020202020204" pitchFamily="34" charset="0"/>
              <a:buChar char="•"/>
            </a:pPr>
            <a:r>
              <a:rPr lang="en-US" dirty="0"/>
              <a:t>Subcontractor listing </a:t>
            </a:r>
          </a:p>
          <a:p>
            <a:pPr marL="171450" indent="-171450">
              <a:buFont typeface="Arial" panose="020B0604020202020204" pitchFamily="34" charset="0"/>
              <a:buChar char="•"/>
            </a:pPr>
            <a:r>
              <a:rPr lang="en-US" dirty="0"/>
              <a:t>Award notice</a:t>
            </a:r>
          </a:p>
          <a:p>
            <a:pPr marL="636588" lvl="1" indent="-171450">
              <a:buFont typeface="Courier New" panose="02070309020205020404" pitchFamily="49" charset="0"/>
              <a:buChar char="o"/>
            </a:pPr>
            <a:r>
              <a:rPr lang="en-US" dirty="0"/>
              <a:t>Announce location in invitation</a:t>
            </a:r>
          </a:p>
          <a:p>
            <a:pPr marL="636588" lvl="1" indent="-171450">
              <a:buFont typeface="Courier New" panose="02070309020205020404" pitchFamily="49" charset="0"/>
              <a:buChar char="o"/>
            </a:pPr>
            <a:r>
              <a:rPr lang="en-US" dirty="0"/>
              <a:t>Announce location and date at bid opening</a:t>
            </a:r>
          </a:p>
          <a:p>
            <a:pPr marL="171450" lvl="0" indent="-171450">
              <a:buFont typeface="Arial" panose="020B0604020202020204" pitchFamily="34" charset="0"/>
              <a:buChar char="•"/>
            </a:pPr>
            <a:r>
              <a:rPr lang="en-US" dirty="0"/>
              <a:t>Negotiations after Unsuccessful Competitive Sealed Bidding (11-35-1540)</a:t>
            </a:r>
          </a:p>
          <a:p>
            <a:pPr marL="0" lvl="0" indent="0">
              <a:buFont typeface="Arial" panose="020B0604020202020204" pitchFamily="34" charset="0"/>
              <a:buNone/>
            </a:pPr>
            <a:r>
              <a:rPr lang="en-US" dirty="0"/>
              <a:t>11-35-3023 Prequalification</a:t>
            </a:r>
          </a:p>
          <a:p>
            <a:pPr marL="0" lvl="0" indent="0">
              <a:buFont typeface="Arial" panose="020B0604020202020204" pitchFamily="34" charset="0"/>
              <a:buNone/>
            </a:pPr>
            <a:r>
              <a:rPr lang="en-US" dirty="0"/>
              <a:t>11-35-3030(1) Bid Security &amp; Performance &amp; Payment Bonds</a:t>
            </a:r>
          </a:p>
          <a:p>
            <a:pPr marL="0" lvl="0" indent="0">
              <a:buFont typeface="Arial" panose="020B0604020202020204" pitchFamily="34" charset="0"/>
              <a:buNone/>
            </a:pPr>
            <a:r>
              <a:rPr lang="en-US" dirty="0"/>
              <a:t>Contract Change Orders – 11-35-3060 &amp; 11-35-3070 (compare 11-35-2060)</a:t>
            </a:r>
          </a:p>
          <a:p>
            <a:pPr marL="0" lvl="0" indent="0">
              <a:buFont typeface="Arial" panose="020B0604020202020204" pitchFamily="34" charset="0"/>
              <a:buNone/>
            </a:pPr>
            <a:r>
              <a:rPr lang="en-US" dirty="0"/>
              <a:t>Contract form – 11-35-3040 &amp; Reg. 19-445-2145E</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22</a:t>
            </a:fld>
            <a:endParaRPr lang="en-US" altLang="en-US"/>
          </a:p>
        </p:txBody>
      </p:sp>
    </p:spTree>
    <p:extLst>
      <p:ext uri="{BB962C8B-B14F-4D97-AF65-F5344CB8AC3E}">
        <p14:creationId xmlns:p14="http://schemas.microsoft.com/office/powerpoint/2010/main" val="564054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11-35-3020:</a:t>
            </a:r>
          </a:p>
          <a:p>
            <a:pPr marL="171450" indent="-171450">
              <a:buFont typeface="Arial" panose="020B0604020202020204" pitchFamily="34" charset="0"/>
              <a:buChar char="•"/>
            </a:pPr>
            <a:r>
              <a:rPr lang="en-US" dirty="0"/>
              <a:t>Subcontractor listing </a:t>
            </a:r>
          </a:p>
          <a:p>
            <a:pPr marL="171450" indent="-171450">
              <a:buFont typeface="Arial" panose="020B0604020202020204" pitchFamily="34" charset="0"/>
              <a:buChar char="•"/>
            </a:pPr>
            <a:r>
              <a:rPr lang="en-US" dirty="0"/>
              <a:t>Award notice</a:t>
            </a:r>
          </a:p>
          <a:p>
            <a:pPr marL="636588" lvl="1" indent="-171450">
              <a:buFont typeface="Courier New" panose="02070309020205020404" pitchFamily="49" charset="0"/>
              <a:buChar char="o"/>
            </a:pPr>
            <a:r>
              <a:rPr lang="en-US" dirty="0"/>
              <a:t>Announce location in invitation</a:t>
            </a:r>
          </a:p>
          <a:p>
            <a:pPr marL="636588" lvl="1" indent="-171450">
              <a:buFont typeface="Courier New" panose="02070309020205020404" pitchFamily="49" charset="0"/>
              <a:buChar char="o"/>
            </a:pPr>
            <a:r>
              <a:rPr lang="en-US" dirty="0"/>
              <a:t>Announce location and date at bid opening</a:t>
            </a:r>
          </a:p>
          <a:p>
            <a:pPr marL="171450" lvl="0" indent="-171450">
              <a:buFont typeface="Arial" panose="020B0604020202020204" pitchFamily="34" charset="0"/>
              <a:buChar char="•"/>
            </a:pPr>
            <a:r>
              <a:rPr lang="en-US" dirty="0"/>
              <a:t>Negotiations after Unsuccessful Competitive Sealed Bidding (11-35-1540)</a:t>
            </a:r>
          </a:p>
          <a:p>
            <a:pPr marL="0" lvl="0" indent="0">
              <a:buFont typeface="Arial" panose="020B0604020202020204" pitchFamily="34" charset="0"/>
              <a:buNone/>
            </a:pPr>
            <a:r>
              <a:rPr lang="en-US" dirty="0"/>
              <a:t>11-35-3023 Prequalification</a:t>
            </a:r>
          </a:p>
          <a:p>
            <a:pPr marL="0" lvl="0" indent="0">
              <a:buFont typeface="Arial" panose="020B0604020202020204" pitchFamily="34" charset="0"/>
              <a:buNone/>
            </a:pPr>
            <a:r>
              <a:rPr lang="en-US" dirty="0"/>
              <a:t>11-35-3030(1) Bid Security &amp; Performance &amp; Payment Bonds</a:t>
            </a:r>
          </a:p>
          <a:p>
            <a:pPr marL="0" lvl="0" indent="0">
              <a:buFont typeface="Arial" panose="020B0604020202020204" pitchFamily="34" charset="0"/>
              <a:buNone/>
            </a:pPr>
            <a:r>
              <a:rPr lang="en-US" dirty="0"/>
              <a:t>Contract Change Orders – 11-35-3060 &amp; 11-35-3070 (compare 11-35-2060)</a:t>
            </a:r>
          </a:p>
          <a:p>
            <a:pPr marL="0" lvl="0" indent="0">
              <a:buFont typeface="Arial" panose="020B0604020202020204" pitchFamily="34" charset="0"/>
              <a:buNone/>
            </a:pPr>
            <a:r>
              <a:rPr lang="en-US" dirty="0"/>
              <a:t>Contract form – 11-35-3040 &amp; Reg. 19-445-2145E</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23</a:t>
            </a:fld>
            <a:endParaRPr lang="en-US" altLang="en-US"/>
          </a:p>
        </p:txBody>
      </p:sp>
    </p:spTree>
    <p:extLst>
      <p:ext uri="{BB962C8B-B14F-4D97-AF65-F5344CB8AC3E}">
        <p14:creationId xmlns:p14="http://schemas.microsoft.com/office/powerpoint/2010/main" val="15983860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11-35-3020:</a:t>
            </a:r>
          </a:p>
          <a:p>
            <a:pPr marL="171450" indent="-171450">
              <a:buFont typeface="Arial" panose="020B0604020202020204" pitchFamily="34" charset="0"/>
              <a:buChar char="•"/>
            </a:pPr>
            <a:r>
              <a:rPr lang="en-US" dirty="0"/>
              <a:t>Subcontractor listing </a:t>
            </a:r>
          </a:p>
          <a:p>
            <a:pPr marL="171450" indent="-171450">
              <a:buFont typeface="Arial" panose="020B0604020202020204" pitchFamily="34" charset="0"/>
              <a:buChar char="•"/>
            </a:pPr>
            <a:r>
              <a:rPr lang="en-US" dirty="0"/>
              <a:t>Award notice</a:t>
            </a:r>
          </a:p>
          <a:p>
            <a:pPr marL="636588" lvl="1" indent="-171450">
              <a:buFont typeface="Courier New" panose="02070309020205020404" pitchFamily="49" charset="0"/>
              <a:buChar char="o"/>
            </a:pPr>
            <a:r>
              <a:rPr lang="en-US" dirty="0"/>
              <a:t>Announce location in invitation</a:t>
            </a:r>
          </a:p>
          <a:p>
            <a:pPr marL="636588" lvl="1" indent="-171450">
              <a:buFont typeface="Courier New" panose="02070309020205020404" pitchFamily="49" charset="0"/>
              <a:buChar char="o"/>
            </a:pPr>
            <a:r>
              <a:rPr lang="en-US" dirty="0"/>
              <a:t>Announce location and date at bid opening</a:t>
            </a:r>
          </a:p>
          <a:p>
            <a:pPr marL="171450" lvl="0" indent="-171450">
              <a:buFont typeface="Arial" panose="020B0604020202020204" pitchFamily="34" charset="0"/>
              <a:buChar char="•"/>
            </a:pPr>
            <a:r>
              <a:rPr lang="en-US" dirty="0"/>
              <a:t>Negotiations after Unsuccessful Competitive Sealed Bidding (11-35-1540)</a:t>
            </a:r>
          </a:p>
          <a:p>
            <a:pPr marL="0" lvl="0" indent="0">
              <a:buFont typeface="Arial" panose="020B0604020202020204" pitchFamily="34" charset="0"/>
              <a:buNone/>
            </a:pPr>
            <a:r>
              <a:rPr lang="en-US" dirty="0"/>
              <a:t>11-35-3023 Prequalification</a:t>
            </a:r>
          </a:p>
          <a:p>
            <a:pPr marL="0" lvl="0" indent="0">
              <a:buFont typeface="Arial" panose="020B0604020202020204" pitchFamily="34" charset="0"/>
              <a:buNone/>
            </a:pPr>
            <a:r>
              <a:rPr lang="en-US" dirty="0"/>
              <a:t>11-35-3030(1) Bid Security &amp; Performance &amp; Payment Bonds</a:t>
            </a:r>
          </a:p>
          <a:p>
            <a:pPr marL="0" lvl="0" indent="0">
              <a:buFont typeface="Arial" panose="020B0604020202020204" pitchFamily="34" charset="0"/>
              <a:buNone/>
            </a:pPr>
            <a:r>
              <a:rPr lang="en-US" dirty="0"/>
              <a:t>Contract Change Orders – 11-35-3060 &amp; 11-35-3070 (compare 11-35-2060)</a:t>
            </a:r>
          </a:p>
          <a:p>
            <a:pPr marL="0" lvl="0" indent="0">
              <a:buFont typeface="Arial" panose="020B0604020202020204" pitchFamily="34" charset="0"/>
              <a:buNone/>
            </a:pPr>
            <a:r>
              <a:rPr lang="en-US" dirty="0"/>
              <a:t>Contract form – 11-35-3040 &amp; Reg. 19-445-2145E</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24</a:t>
            </a:fld>
            <a:endParaRPr lang="en-US" altLang="en-US"/>
          </a:p>
        </p:txBody>
      </p:sp>
    </p:spTree>
    <p:extLst>
      <p:ext uri="{BB962C8B-B14F-4D97-AF65-F5344CB8AC3E}">
        <p14:creationId xmlns:p14="http://schemas.microsoft.com/office/powerpoint/2010/main" val="2826657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11-35-3023 Prequalification</a:t>
            </a:r>
          </a:p>
          <a:p>
            <a:pPr marL="0" lvl="0" indent="0">
              <a:buFont typeface="Arial" panose="020B0604020202020204" pitchFamily="34" charset="0"/>
              <a:buNone/>
            </a:pPr>
            <a:r>
              <a:rPr lang="en-US" dirty="0"/>
              <a:t>11-35-3024</a:t>
            </a:r>
          </a:p>
          <a:p>
            <a:pPr marL="171450" lvl="0" indent="-171450">
              <a:buFont typeface="Arial" panose="020B0604020202020204" pitchFamily="34" charset="0"/>
              <a:buChar char="•"/>
            </a:pPr>
            <a:r>
              <a:rPr lang="en-US" dirty="0"/>
              <a:t>Prequalify per 11-35-3023</a:t>
            </a:r>
          </a:p>
          <a:p>
            <a:pPr marL="171450" lvl="0" indent="-171450">
              <a:buFont typeface="Arial" panose="020B0604020202020204" pitchFamily="34" charset="0"/>
              <a:buChar char="•"/>
            </a:pPr>
            <a:r>
              <a:rPr lang="en-US" dirty="0"/>
              <a:t>Short list proposals</a:t>
            </a:r>
          </a:p>
          <a:p>
            <a:pPr marL="171450" lvl="0" indent="-171450">
              <a:buFont typeface="Arial" panose="020B0604020202020204" pitchFamily="34" charset="0"/>
              <a:buChar char="•"/>
            </a:pPr>
            <a:r>
              <a:rPr lang="en-US" dirty="0"/>
              <a:t>Stipends</a:t>
            </a:r>
          </a:p>
          <a:p>
            <a:pPr marL="171450" lvl="0" indent="-171450">
              <a:buFont typeface="Arial" panose="020B0604020202020204" pitchFamily="34" charset="0"/>
              <a:buChar char="•"/>
            </a:pPr>
            <a:r>
              <a:rPr lang="en-US" dirty="0"/>
              <a:t>Evaluation Factors</a:t>
            </a:r>
          </a:p>
          <a:p>
            <a:pPr marL="171450" lvl="0" indent="-171450">
              <a:buFont typeface="Arial" panose="020B0604020202020204" pitchFamily="34" charset="0"/>
              <a:buChar char="•"/>
            </a:pPr>
            <a:r>
              <a:rPr lang="en-US" dirty="0"/>
              <a:t>Independent peer reviewer</a:t>
            </a:r>
          </a:p>
          <a:p>
            <a:pPr marL="171450" lvl="0" indent="-171450">
              <a:buFont typeface="Arial" panose="020B0604020202020204" pitchFamily="34" charset="0"/>
              <a:buChar char="•"/>
            </a:pPr>
            <a:r>
              <a:rPr lang="en-US" dirty="0"/>
              <a:t>OSE must oversee the evaluation process when factors other than price are considered</a:t>
            </a:r>
          </a:p>
          <a:p>
            <a:pPr marL="0" lvl="0" indent="0">
              <a:buFont typeface="Arial" panose="020B0604020202020204" pitchFamily="34" charset="0"/>
              <a:buNone/>
            </a:pPr>
            <a:r>
              <a:rPr lang="en-US" dirty="0"/>
              <a:t>11-35-3030 Performance &amp; Payment Bonds</a:t>
            </a:r>
          </a:p>
          <a:p>
            <a:pPr marL="0" lvl="0" indent="0">
              <a:buFont typeface="Arial" panose="020B0604020202020204" pitchFamily="34" charset="0"/>
              <a:buNone/>
            </a:pPr>
            <a:r>
              <a:rPr lang="en-US" dirty="0"/>
              <a:t>Contract Change Orders – 11-35-3060 &amp; 11-35-3070 (compare 11-35-2060)</a:t>
            </a:r>
          </a:p>
          <a:p>
            <a:pPr marL="0" lvl="0" indent="0">
              <a:buFont typeface="Arial" panose="020B0604020202020204" pitchFamily="34" charset="0"/>
              <a:buNone/>
            </a:pPr>
            <a:r>
              <a:rPr lang="en-US" dirty="0"/>
              <a:t>Contract form – 11-35-3040 &amp; Reg. 19-445-2145E</a:t>
            </a:r>
          </a:p>
          <a:p>
            <a:endParaRPr lang="en-US" dirty="0"/>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25</a:t>
            </a:fld>
            <a:endParaRPr lang="en-US" altLang="en-US"/>
          </a:p>
        </p:txBody>
      </p:sp>
    </p:spTree>
    <p:extLst>
      <p:ext uri="{BB962C8B-B14F-4D97-AF65-F5344CB8AC3E}">
        <p14:creationId xmlns:p14="http://schemas.microsoft.com/office/powerpoint/2010/main" val="3633485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t>11-35-3023 Prequalification</a:t>
            </a:r>
          </a:p>
          <a:p>
            <a:pPr marL="0" lvl="0" indent="0">
              <a:buFont typeface="Arial" panose="020B0604020202020204" pitchFamily="34" charset="0"/>
              <a:buNone/>
            </a:pPr>
            <a:r>
              <a:rPr lang="en-US" dirty="0"/>
              <a:t>11-35-3024</a:t>
            </a:r>
          </a:p>
          <a:p>
            <a:pPr marL="171450" lvl="0" indent="-171450">
              <a:buFont typeface="Arial" panose="020B0604020202020204" pitchFamily="34" charset="0"/>
              <a:buChar char="•"/>
            </a:pPr>
            <a:r>
              <a:rPr lang="en-US" dirty="0"/>
              <a:t>Prequalify per 11-35-3023</a:t>
            </a:r>
          </a:p>
          <a:p>
            <a:pPr marL="171450" lvl="0" indent="-171450">
              <a:buFont typeface="Arial" panose="020B0604020202020204" pitchFamily="34" charset="0"/>
              <a:buChar char="•"/>
            </a:pPr>
            <a:r>
              <a:rPr lang="en-US" dirty="0"/>
              <a:t>Short list proposals</a:t>
            </a:r>
          </a:p>
          <a:p>
            <a:pPr marL="171450" lvl="0" indent="-171450">
              <a:buFont typeface="Arial" panose="020B0604020202020204" pitchFamily="34" charset="0"/>
              <a:buChar char="•"/>
            </a:pPr>
            <a:r>
              <a:rPr lang="en-US" dirty="0"/>
              <a:t>Stipends</a:t>
            </a:r>
          </a:p>
          <a:p>
            <a:pPr marL="171450" lvl="0" indent="-171450">
              <a:buFont typeface="Arial" panose="020B0604020202020204" pitchFamily="34" charset="0"/>
              <a:buChar char="•"/>
            </a:pPr>
            <a:r>
              <a:rPr lang="en-US" dirty="0"/>
              <a:t>Evaluation Factors</a:t>
            </a:r>
          </a:p>
          <a:p>
            <a:pPr marL="171450" lvl="0" indent="-171450">
              <a:buFont typeface="Arial" panose="020B0604020202020204" pitchFamily="34" charset="0"/>
              <a:buChar char="•"/>
            </a:pPr>
            <a:r>
              <a:rPr lang="en-US" dirty="0"/>
              <a:t>Independent peer reviewer</a:t>
            </a:r>
          </a:p>
          <a:p>
            <a:pPr marL="171450" lvl="0" indent="-171450">
              <a:buFont typeface="Arial" panose="020B0604020202020204" pitchFamily="34" charset="0"/>
              <a:buChar char="•"/>
            </a:pPr>
            <a:r>
              <a:rPr lang="en-US" dirty="0"/>
              <a:t>OSE must oversee the evaluation process when factors other than price are considered</a:t>
            </a:r>
          </a:p>
          <a:p>
            <a:pPr marL="0" lvl="0" indent="0">
              <a:buFont typeface="Arial" panose="020B0604020202020204" pitchFamily="34" charset="0"/>
              <a:buNone/>
            </a:pPr>
            <a:r>
              <a:rPr lang="en-US" dirty="0"/>
              <a:t>11-35-3030 Performance &amp; Payment Bonds</a:t>
            </a:r>
          </a:p>
          <a:p>
            <a:pPr marL="0" lvl="0" indent="0">
              <a:buFont typeface="Arial" panose="020B0604020202020204" pitchFamily="34" charset="0"/>
              <a:buNone/>
            </a:pPr>
            <a:r>
              <a:rPr lang="en-US" dirty="0"/>
              <a:t>Contract Change Orders – 11-35-3060 &amp; 11-35-3070 (compare 11-35-2060)</a:t>
            </a:r>
          </a:p>
          <a:p>
            <a:pPr marL="0" lvl="0" indent="0">
              <a:buFont typeface="Arial" panose="020B0604020202020204" pitchFamily="34" charset="0"/>
              <a:buNone/>
            </a:pPr>
            <a:r>
              <a:rPr lang="en-US" dirty="0"/>
              <a:t>Contract form – 11-35-3040 &amp; Reg. 19-445-2145E</a:t>
            </a:r>
          </a:p>
          <a:p>
            <a:endParaRPr lang="en-US" dirty="0"/>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26</a:t>
            </a:fld>
            <a:endParaRPr lang="en-US" altLang="en-US"/>
          </a:p>
        </p:txBody>
      </p:sp>
    </p:spTree>
    <p:extLst>
      <p:ext uri="{BB962C8B-B14F-4D97-AF65-F5344CB8AC3E}">
        <p14:creationId xmlns:p14="http://schemas.microsoft.com/office/powerpoint/2010/main" val="2566387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11-35-3220</a:t>
            </a:r>
          </a:p>
          <a:p>
            <a:r>
              <a:rPr lang="en-US" dirty="0"/>
              <a:t>11-35-3230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27</a:t>
            </a:fld>
            <a:endParaRPr lang="en-US" altLang="en-US"/>
          </a:p>
        </p:txBody>
      </p:sp>
    </p:spTree>
    <p:extLst>
      <p:ext uri="{BB962C8B-B14F-4D97-AF65-F5344CB8AC3E}">
        <p14:creationId xmlns:p14="http://schemas.microsoft.com/office/powerpoint/2010/main" val="17916886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11-35-3305 – Indefinite Quantity Contracts</a:t>
            </a:r>
          </a:p>
          <a:p>
            <a:r>
              <a:rPr lang="en-US" dirty="0"/>
              <a:t>11-35-3310 = 11-35-3220 &amp; 3230</a:t>
            </a:r>
          </a:p>
          <a:p>
            <a:r>
              <a:rPr lang="en-US" dirty="0"/>
              <a:t>11-35-3320 = 11-35-1530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28</a:t>
            </a:fld>
            <a:endParaRPr lang="en-US" altLang="en-US"/>
          </a:p>
        </p:txBody>
      </p:sp>
    </p:spTree>
    <p:extLst>
      <p:ext uri="{BB962C8B-B14F-4D97-AF65-F5344CB8AC3E}">
        <p14:creationId xmlns:p14="http://schemas.microsoft.com/office/powerpoint/2010/main" val="9855508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11-35-3305 – Indefinite Quantity Contracts</a:t>
            </a:r>
          </a:p>
          <a:p>
            <a:r>
              <a:rPr lang="en-US" dirty="0"/>
              <a:t>11-35-3310 = 11-35-3220 &amp; 3230</a:t>
            </a:r>
          </a:p>
          <a:p>
            <a:r>
              <a:rPr lang="en-US" dirty="0"/>
              <a:t>11-35-3320 = 11-35-1530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29</a:t>
            </a:fld>
            <a:endParaRPr lang="en-US" altLang="en-US"/>
          </a:p>
        </p:txBody>
      </p:sp>
    </p:spTree>
    <p:extLst>
      <p:ext uri="{BB962C8B-B14F-4D97-AF65-F5344CB8AC3E}">
        <p14:creationId xmlns:p14="http://schemas.microsoft.com/office/powerpoint/2010/main" val="280594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11-35-1510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3</a:t>
            </a:fld>
            <a:endParaRPr lang="en-US" altLang="en-US"/>
          </a:p>
        </p:txBody>
      </p:sp>
    </p:spTree>
    <p:extLst>
      <p:ext uri="{BB962C8B-B14F-4D97-AF65-F5344CB8AC3E}">
        <p14:creationId xmlns:p14="http://schemas.microsoft.com/office/powerpoint/2010/main" val="9353118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11-35-3305 – Indefinite Quantity Contracts</a:t>
            </a:r>
          </a:p>
          <a:p>
            <a:r>
              <a:rPr lang="en-US" dirty="0"/>
              <a:t>11-35-3310 = 11-35-3220 &amp; 3230</a:t>
            </a:r>
          </a:p>
          <a:p>
            <a:r>
              <a:rPr lang="en-US" dirty="0"/>
              <a:t>11-35-3320 = 11-35-1530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30</a:t>
            </a:fld>
            <a:endParaRPr lang="en-US" altLang="en-US"/>
          </a:p>
        </p:txBody>
      </p:sp>
    </p:spTree>
    <p:extLst>
      <p:ext uri="{BB962C8B-B14F-4D97-AF65-F5344CB8AC3E}">
        <p14:creationId xmlns:p14="http://schemas.microsoft.com/office/powerpoint/2010/main" val="873807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11-35-1510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4</a:t>
            </a:fld>
            <a:endParaRPr lang="en-US" altLang="en-US"/>
          </a:p>
        </p:txBody>
      </p:sp>
    </p:spTree>
    <p:extLst>
      <p:ext uri="{BB962C8B-B14F-4D97-AF65-F5344CB8AC3E}">
        <p14:creationId xmlns:p14="http://schemas.microsoft.com/office/powerpoint/2010/main" val="2858451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11-35-1510 – 10+</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5</a:t>
            </a:fld>
            <a:endParaRPr lang="en-US" altLang="en-US"/>
          </a:p>
        </p:txBody>
      </p:sp>
    </p:spTree>
    <p:extLst>
      <p:ext uri="{BB962C8B-B14F-4D97-AF65-F5344CB8AC3E}">
        <p14:creationId xmlns:p14="http://schemas.microsoft.com/office/powerpoint/2010/main" val="1684113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11-35-3015</a:t>
            </a:r>
          </a:p>
          <a:p>
            <a:endParaRPr lang="en-US" dirty="0"/>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6</a:t>
            </a:fld>
            <a:endParaRPr lang="en-US" altLang="en-US"/>
          </a:p>
        </p:txBody>
      </p:sp>
    </p:spTree>
    <p:extLst>
      <p:ext uri="{BB962C8B-B14F-4D97-AF65-F5344CB8AC3E}">
        <p14:creationId xmlns:p14="http://schemas.microsoft.com/office/powerpoint/2010/main" val="1224099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7</a:t>
            </a:fld>
            <a:endParaRPr lang="en-US" altLang="en-US"/>
          </a:p>
        </p:txBody>
      </p:sp>
    </p:spTree>
    <p:extLst>
      <p:ext uri="{BB962C8B-B14F-4D97-AF65-F5344CB8AC3E}">
        <p14:creationId xmlns:p14="http://schemas.microsoft.com/office/powerpoint/2010/main" val="188388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8</a:t>
            </a:fld>
            <a:endParaRPr lang="en-US" altLang="en-US"/>
          </a:p>
        </p:txBody>
      </p:sp>
    </p:spTree>
    <p:extLst>
      <p:ext uri="{BB962C8B-B14F-4D97-AF65-F5344CB8AC3E}">
        <p14:creationId xmlns:p14="http://schemas.microsoft.com/office/powerpoint/2010/main" val="759651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r>
              <a:rPr lang="en-US" dirty="0"/>
              <a:t>See 11-35-1525 through 11-35-1570</a:t>
            </a:r>
          </a:p>
          <a:p>
            <a:r>
              <a:rPr lang="en-US" dirty="0"/>
              <a:t>See 11-35-3010, 3015 and Reg 19-445.2145</a:t>
            </a:r>
          </a:p>
        </p:txBody>
      </p:sp>
      <p:sp>
        <p:nvSpPr>
          <p:cNvPr id="4" name="Slide Number Placeholder 3"/>
          <p:cNvSpPr>
            <a:spLocks noGrp="1"/>
          </p:cNvSpPr>
          <p:nvPr>
            <p:ph type="sldNum" sz="quarter" idx="5"/>
          </p:nvPr>
        </p:nvSpPr>
        <p:spPr/>
        <p:txBody>
          <a:bodyPr/>
          <a:lstStyle/>
          <a:p>
            <a:fld id="{B4B0B992-644D-43C5-9FE1-A7D619579214}" type="slidenum">
              <a:rPr lang="en-US" altLang="en-US" smtClean="0"/>
              <a:pPr/>
              <a:t>9</a:t>
            </a:fld>
            <a:endParaRPr lang="en-US" altLang="en-US"/>
          </a:p>
        </p:txBody>
      </p:sp>
    </p:spTree>
    <p:extLst>
      <p:ext uri="{BB962C8B-B14F-4D97-AF65-F5344CB8AC3E}">
        <p14:creationId xmlns:p14="http://schemas.microsoft.com/office/powerpoint/2010/main" val="664225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E3CE5FB-7E6C-4E4D-8352-08E3412C6031}" type="slidenum">
              <a:rPr lang="en-US" altLang="en-US" smtClean="0"/>
              <a:pPr/>
              <a:t>‹#›</a:t>
            </a:fld>
            <a:endParaRPr lang="en-US" altLang="en-US"/>
          </a:p>
        </p:txBody>
      </p:sp>
    </p:spTree>
    <p:extLst>
      <p:ext uri="{BB962C8B-B14F-4D97-AF65-F5344CB8AC3E}">
        <p14:creationId xmlns:p14="http://schemas.microsoft.com/office/powerpoint/2010/main" val="127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9FA0324-425D-4A57-A44C-143160BD7D2B}" type="slidenum">
              <a:rPr lang="en-US" altLang="en-US" smtClean="0"/>
              <a:pPr/>
              <a:t>‹#›</a:t>
            </a:fld>
            <a:endParaRPr lang="en-US" altLang="en-US"/>
          </a:p>
        </p:txBody>
      </p:sp>
    </p:spTree>
    <p:extLst>
      <p:ext uri="{BB962C8B-B14F-4D97-AF65-F5344CB8AC3E}">
        <p14:creationId xmlns:p14="http://schemas.microsoft.com/office/powerpoint/2010/main" val="422773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CE2C923-1ACD-4969-B52A-721AF9F60C63}" type="slidenum">
              <a:rPr lang="en-US" altLang="en-US" smtClean="0"/>
              <a:pPr/>
              <a:t>‹#›</a:t>
            </a:fld>
            <a:endParaRPr lang="en-US" altLang="en-US"/>
          </a:p>
        </p:txBody>
      </p:sp>
    </p:spTree>
    <p:extLst>
      <p:ext uri="{BB962C8B-B14F-4D97-AF65-F5344CB8AC3E}">
        <p14:creationId xmlns:p14="http://schemas.microsoft.com/office/powerpoint/2010/main" val="3040976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192A7F1-B280-4613-A1C4-7BF31AC3F694}" type="slidenum">
              <a:rPr lang="en-US" altLang="en-US" smtClean="0"/>
              <a:pPr/>
              <a:t>‹#›</a:t>
            </a:fld>
            <a:endParaRPr lang="en-US" altLang="en-US"/>
          </a:p>
        </p:txBody>
      </p:sp>
    </p:spTree>
    <p:extLst>
      <p:ext uri="{BB962C8B-B14F-4D97-AF65-F5344CB8AC3E}">
        <p14:creationId xmlns:p14="http://schemas.microsoft.com/office/powerpoint/2010/main" val="252508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498E009-96E4-4031-8101-EE225527CBC3}" type="slidenum">
              <a:rPr lang="en-US" altLang="en-US" smtClean="0"/>
              <a:pPr/>
              <a:t>‹#›</a:t>
            </a:fld>
            <a:endParaRPr lang="en-US" altLang="en-US"/>
          </a:p>
        </p:txBody>
      </p:sp>
    </p:spTree>
    <p:extLst>
      <p:ext uri="{BB962C8B-B14F-4D97-AF65-F5344CB8AC3E}">
        <p14:creationId xmlns:p14="http://schemas.microsoft.com/office/powerpoint/2010/main" val="425523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9A8683E-95A8-484F-B0ED-34940D9C1518}" type="slidenum">
              <a:rPr lang="en-US" altLang="en-US" smtClean="0"/>
              <a:pPr/>
              <a:t>‹#›</a:t>
            </a:fld>
            <a:endParaRPr lang="en-US" altLang="en-US"/>
          </a:p>
        </p:txBody>
      </p:sp>
    </p:spTree>
    <p:extLst>
      <p:ext uri="{BB962C8B-B14F-4D97-AF65-F5344CB8AC3E}">
        <p14:creationId xmlns:p14="http://schemas.microsoft.com/office/powerpoint/2010/main" val="281380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8E7EB32C-350C-4B5C-90C7-602EF0B578A5}" type="slidenum">
              <a:rPr lang="en-US" altLang="en-US" smtClean="0"/>
              <a:pPr/>
              <a:t>‹#›</a:t>
            </a:fld>
            <a:endParaRPr lang="en-US" altLang="en-US"/>
          </a:p>
        </p:txBody>
      </p:sp>
    </p:spTree>
    <p:extLst>
      <p:ext uri="{BB962C8B-B14F-4D97-AF65-F5344CB8AC3E}">
        <p14:creationId xmlns:p14="http://schemas.microsoft.com/office/powerpoint/2010/main" val="14394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85A6084-BBA6-45EB-9F3A-430034B35548}" type="slidenum">
              <a:rPr lang="en-US" altLang="en-US" smtClean="0"/>
              <a:pPr/>
              <a:t>‹#›</a:t>
            </a:fld>
            <a:endParaRPr lang="en-US" altLang="en-US"/>
          </a:p>
        </p:txBody>
      </p:sp>
    </p:spTree>
    <p:extLst>
      <p:ext uri="{BB962C8B-B14F-4D97-AF65-F5344CB8AC3E}">
        <p14:creationId xmlns:p14="http://schemas.microsoft.com/office/powerpoint/2010/main" val="1305469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84F583A0-F0B7-41BD-852E-4BA344C605D9}" type="slidenum">
              <a:rPr lang="en-US" altLang="en-US" smtClean="0"/>
              <a:pPr/>
              <a:t>‹#›</a:t>
            </a:fld>
            <a:endParaRPr lang="en-US" altLang="en-US"/>
          </a:p>
        </p:txBody>
      </p:sp>
    </p:spTree>
    <p:extLst>
      <p:ext uri="{BB962C8B-B14F-4D97-AF65-F5344CB8AC3E}">
        <p14:creationId xmlns:p14="http://schemas.microsoft.com/office/powerpoint/2010/main" val="370908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A18BE30-A23D-4EC9-A4C3-4111380F4E69}" type="slidenum">
              <a:rPr lang="en-US" altLang="en-US" smtClean="0"/>
              <a:pPr/>
              <a:t>‹#›</a:t>
            </a:fld>
            <a:endParaRPr lang="en-US" altLang="en-US"/>
          </a:p>
        </p:txBody>
      </p:sp>
    </p:spTree>
    <p:extLst>
      <p:ext uri="{BB962C8B-B14F-4D97-AF65-F5344CB8AC3E}">
        <p14:creationId xmlns:p14="http://schemas.microsoft.com/office/powerpoint/2010/main" val="363190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BFA8A73-DA94-4AE8-BB09-F3734635E7E9}" type="slidenum">
              <a:rPr lang="en-US" altLang="en-US" smtClean="0"/>
              <a:pPr/>
              <a:t>‹#›</a:t>
            </a:fld>
            <a:endParaRPr lang="en-US" altLang="en-US"/>
          </a:p>
        </p:txBody>
      </p:sp>
    </p:spTree>
    <p:extLst>
      <p:ext uri="{BB962C8B-B14F-4D97-AF65-F5344CB8AC3E}">
        <p14:creationId xmlns:p14="http://schemas.microsoft.com/office/powerpoint/2010/main" val="197367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C410C-878C-4519-B5AD-7E78A47DED03}" type="slidenum">
              <a:rPr lang="en-US" altLang="en-US" smtClean="0"/>
              <a:pPr/>
              <a:t>‹#›</a:t>
            </a:fld>
            <a:endParaRPr lang="en-US" altLang="en-US"/>
          </a:p>
        </p:txBody>
      </p:sp>
    </p:spTree>
    <p:extLst>
      <p:ext uri="{BB962C8B-B14F-4D97-AF65-F5344CB8AC3E}">
        <p14:creationId xmlns:p14="http://schemas.microsoft.com/office/powerpoint/2010/main" val="4070230349"/>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rocurement.sc.gov/"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914400"/>
            <a:ext cx="7772400" cy="1470025"/>
          </a:xfrm>
          <a:noFill/>
        </p:spPr>
        <p:txBody>
          <a:bodyPr lIns="47625" tIns="25400" rIns="47625" bIns="25400">
            <a:normAutofit fontScale="90000"/>
          </a:bodyPr>
          <a:lstStyle/>
          <a:p>
            <a:pPr eaLnBrk="1" hangingPunct="1"/>
            <a:r>
              <a:rPr lang="en-US" altLang="en-US" dirty="0"/>
              <a:t>SOUTH CAROLINA</a:t>
            </a:r>
            <a:br>
              <a:rPr lang="en-US" altLang="en-US" dirty="0"/>
            </a:br>
            <a:r>
              <a:rPr lang="en-US" altLang="en-US" dirty="0"/>
              <a:t>PROCUREMENT CODE</a:t>
            </a:r>
            <a:br>
              <a:rPr lang="en-US" altLang="en-US" dirty="0"/>
            </a:br>
            <a:r>
              <a:rPr lang="en-US" altLang="en-US" dirty="0"/>
              <a:t>ARTICLE 5 vs. ARTICLES 9 &amp; 10</a:t>
            </a:r>
          </a:p>
        </p:txBody>
      </p:sp>
      <p:sp>
        <p:nvSpPr>
          <p:cNvPr id="3075" name="Rectangle 3"/>
          <p:cNvSpPr>
            <a:spLocks noGrp="1" noChangeArrowheads="1"/>
          </p:cNvSpPr>
          <p:nvPr>
            <p:ph type="subTitle" idx="1"/>
          </p:nvPr>
        </p:nvSpPr>
        <p:spPr>
          <a:xfrm>
            <a:off x="612843" y="2552700"/>
            <a:ext cx="7924800" cy="1752600"/>
          </a:xfrm>
          <a:noFill/>
        </p:spPr>
        <p:txBody>
          <a:bodyPr lIns="47625" tIns="25400" rIns="47625" bIns="25400">
            <a:normAutofit lnSpcReduction="10000"/>
          </a:bodyPr>
          <a:lstStyle/>
          <a:p>
            <a:pPr eaLnBrk="1" hangingPunct="1"/>
            <a:r>
              <a:rPr kumimoji="0" lang="en-US" sz="4000" b="0" i="0" u="none" strike="noStrike" kern="1200" cap="none" spc="0" normalizeH="0" baseline="0" noProof="0" dirty="0">
                <a:ln>
                  <a:noFill/>
                </a:ln>
                <a:solidFill>
                  <a:prstClr val="black"/>
                </a:solidFill>
                <a:effectLst/>
                <a:uLnTx/>
                <a:uFillTx/>
                <a:latin typeface="Calibri"/>
                <a:ea typeface="+mj-ea"/>
                <a:cs typeface="+mj-cs"/>
              </a:rPr>
              <a:t>or</a:t>
            </a:r>
            <a:br>
              <a:rPr kumimoji="0" lang="en-US" sz="4000" b="0" i="0" u="none" strike="noStrike" kern="1200" cap="none" spc="0" normalizeH="0" baseline="0" noProof="0" dirty="0">
                <a:ln>
                  <a:noFill/>
                </a:ln>
                <a:solidFill>
                  <a:prstClr val="black"/>
                </a:solidFill>
                <a:effectLst/>
                <a:uLnTx/>
                <a:uFillTx/>
                <a:latin typeface="Calibri"/>
                <a:ea typeface="+mj-ea"/>
                <a:cs typeface="+mj-cs"/>
              </a:rPr>
            </a:br>
            <a:r>
              <a:rPr kumimoji="0" lang="en-US" sz="4000" b="0" i="0" u="none" strike="noStrike" kern="1200" cap="none" spc="0" normalizeH="0" baseline="0" noProof="0" dirty="0">
                <a:ln>
                  <a:noFill/>
                </a:ln>
                <a:solidFill>
                  <a:prstClr val="black"/>
                </a:solidFill>
                <a:effectLst/>
                <a:uLnTx/>
                <a:uFillTx/>
                <a:latin typeface="Calibri"/>
                <a:ea typeface="+mj-ea"/>
                <a:cs typeface="+mj-cs"/>
              </a:rPr>
              <a:t>Article 5 + Article 9 and</a:t>
            </a:r>
            <a:br>
              <a:rPr kumimoji="0" lang="en-US" sz="4000" b="0" i="0" u="none" strike="noStrike" kern="1200" cap="none" spc="0" normalizeH="0" baseline="0" noProof="0" dirty="0">
                <a:ln>
                  <a:noFill/>
                </a:ln>
                <a:solidFill>
                  <a:prstClr val="black"/>
                </a:solidFill>
                <a:effectLst/>
                <a:uLnTx/>
                <a:uFillTx/>
                <a:latin typeface="Calibri"/>
                <a:ea typeface="+mj-ea"/>
                <a:cs typeface="+mj-cs"/>
              </a:rPr>
            </a:br>
            <a:r>
              <a:rPr kumimoji="0" lang="en-US" sz="4000" b="0" i="0" u="none" strike="noStrike" kern="1200" cap="none" spc="0" normalizeH="0" baseline="0" noProof="0" dirty="0">
                <a:ln>
                  <a:noFill/>
                </a:ln>
                <a:solidFill>
                  <a:prstClr val="black"/>
                </a:solidFill>
                <a:effectLst/>
                <a:uLnTx/>
                <a:uFillTx/>
                <a:latin typeface="Calibri"/>
                <a:ea typeface="+mj-ea"/>
                <a:cs typeface="+mj-cs"/>
              </a:rPr>
              <a:t>Article 5 + Article 9 + Article 10</a:t>
            </a:r>
            <a:endParaRPr lang="en-US" altLang="en-US" dirty="0"/>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15F3B753-E29B-445E-9D4A-11908093CEE2}"/>
              </a:ext>
            </a:extLst>
          </p:cNvPr>
          <p:cNvPicPr>
            <a:picLocks noChangeAspect="1"/>
          </p:cNvPicPr>
          <p:nvPr/>
        </p:nvPicPr>
        <p:blipFill>
          <a:blip r:embed="rId4"/>
          <a:stretch>
            <a:fillRect/>
          </a:stretch>
        </p:blipFill>
        <p:spPr>
          <a:xfrm>
            <a:off x="7656500" y="5638800"/>
            <a:ext cx="877900" cy="877900"/>
          </a:xfrm>
          <a:prstGeom prst="rect">
            <a:avLst/>
          </a:prstGeom>
        </p:spPr>
      </p:pic>
    </p:spTree>
  </p:cSld>
  <p:clrMapOvr>
    <a:masterClrMapping/>
  </p:clrMapOvr>
  <p:transition>
    <p:blinds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lnSpcReduction="100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11‑35‑1529.</a:t>
            </a:r>
            <a:r>
              <a:rPr lang="en-US" sz="3200" dirty="0">
                <a:effectLst/>
                <a:latin typeface="Times New Roman" panose="02020603050405020304" pitchFamily="18" charset="0"/>
                <a:ea typeface="Calibri" panose="020F0502020204030204" pitchFamily="34" charset="0"/>
              </a:rPr>
              <a:t> Competitive online bidding.</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Conditions for Use. When the </a:t>
            </a:r>
            <a:r>
              <a:rPr lang="en-US" sz="3200" b="1" dirty="0">
                <a:effectLst/>
                <a:latin typeface="Times New Roman" panose="02020603050405020304" pitchFamily="18" charset="0"/>
                <a:ea typeface="Calibri" panose="020F0502020204030204" pitchFamily="34" charset="0"/>
              </a:rPr>
              <a:t>procurement officer determines in writing</a:t>
            </a:r>
            <a:r>
              <a:rPr lang="en-US" sz="3200" dirty="0">
                <a:effectLst/>
                <a:latin typeface="Times New Roman" panose="02020603050405020304" pitchFamily="18" charset="0"/>
                <a:ea typeface="Calibri" panose="020F0502020204030204" pitchFamily="34" charset="0"/>
              </a:rPr>
              <a:t> that on‑line bidding is </a:t>
            </a:r>
            <a:r>
              <a:rPr lang="en-US" sz="3200" b="1" dirty="0">
                <a:effectLst/>
                <a:latin typeface="Times New Roman" panose="02020603050405020304" pitchFamily="18" charset="0"/>
                <a:ea typeface="Calibri" panose="020F0502020204030204" pitchFamily="34" charset="0"/>
              </a:rPr>
              <a:t>more</a:t>
            </a:r>
            <a:r>
              <a:rPr lang="en-US" sz="3200" dirty="0">
                <a:effectLst/>
                <a:latin typeface="Times New Roman" panose="02020603050405020304" pitchFamily="18" charset="0"/>
                <a:ea typeface="Calibri" panose="020F0502020204030204" pitchFamily="34" charset="0"/>
              </a:rPr>
              <a:t> advantageous than </a:t>
            </a:r>
            <a:r>
              <a:rPr lang="en-US" sz="3200" b="1" dirty="0">
                <a:effectLst/>
                <a:latin typeface="Times New Roman" panose="02020603050405020304" pitchFamily="18" charset="0"/>
                <a:ea typeface="Calibri" panose="020F0502020204030204" pitchFamily="34" charset="0"/>
              </a:rPr>
              <a:t>competitive sealed bidding</a:t>
            </a:r>
            <a:r>
              <a:rPr lang="en-US" sz="3200" dirty="0">
                <a:effectLst/>
                <a:latin typeface="Times New Roman" panose="02020603050405020304" pitchFamily="18" charset="0"/>
                <a:ea typeface="Calibri" panose="020F0502020204030204" pitchFamily="34" charset="0"/>
              </a:rPr>
              <a:t>, a contract may be entered into by competitive on‑line bidding, </a:t>
            </a:r>
            <a:r>
              <a:rPr lang="en-US" sz="3200" b="1" dirty="0">
                <a:effectLst/>
                <a:latin typeface="Times New Roman" panose="02020603050405020304" pitchFamily="18" charset="0"/>
                <a:ea typeface="Calibri" panose="020F0502020204030204" pitchFamily="34" charset="0"/>
              </a:rPr>
              <a:t>subject to </a:t>
            </a:r>
            <a:r>
              <a:rPr lang="en-US" sz="3200" dirty="0">
                <a:effectLst/>
                <a:latin typeface="Times New Roman" panose="02020603050405020304" pitchFamily="18" charset="0"/>
                <a:ea typeface="Calibri" panose="020F0502020204030204" pitchFamily="34" charset="0"/>
              </a:rPr>
              <a:t>the provisions of </a:t>
            </a:r>
            <a:r>
              <a:rPr lang="en-US" sz="3200" b="1" dirty="0">
                <a:effectLst/>
                <a:latin typeface="Times New Roman" panose="02020603050405020304" pitchFamily="18" charset="0"/>
                <a:ea typeface="Calibri" panose="020F0502020204030204" pitchFamily="34" charset="0"/>
              </a:rPr>
              <a:t>Section 11‑35‑1520 </a:t>
            </a:r>
            <a:r>
              <a:rPr lang="en-US" sz="3200" dirty="0">
                <a:effectLst/>
                <a:latin typeface="Times New Roman" panose="02020603050405020304" pitchFamily="18" charset="0"/>
                <a:ea typeface="Calibri" panose="020F0502020204030204" pitchFamily="34" charset="0"/>
              </a:rPr>
              <a:t>and the ensuing regulations, unless otherwise provided in this section.</a:t>
            </a:r>
          </a:p>
          <a:p>
            <a:pPr marL="0" indent="0">
              <a:buNone/>
            </a:pPr>
            <a:endParaRPr lang="en-US" dirty="0"/>
          </a:p>
          <a:p>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064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fontScale="92500" lnSpcReduction="100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11‑35‑1530.</a:t>
            </a:r>
            <a:r>
              <a:rPr lang="en-US" sz="3200" dirty="0">
                <a:effectLst/>
                <a:latin typeface="Times New Roman" panose="02020603050405020304" pitchFamily="18" charset="0"/>
                <a:ea typeface="Calibri" panose="020F0502020204030204" pitchFamily="34" charset="0"/>
              </a:rPr>
              <a:t> Competitive sealed proposals.</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Conditions for Use.</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(a) If the </a:t>
            </a:r>
            <a:r>
              <a:rPr lang="en-US" sz="3200" b="1" dirty="0">
                <a:effectLst/>
                <a:latin typeface="Times New Roman" panose="02020603050405020304" pitchFamily="18" charset="0"/>
                <a:ea typeface="Calibri" panose="020F0502020204030204" pitchFamily="34" charset="0"/>
              </a:rPr>
              <a:t>procurement officer determines in writing</a:t>
            </a:r>
            <a:r>
              <a:rPr lang="en-US" sz="3200" dirty="0">
                <a:effectLst/>
                <a:latin typeface="Times New Roman" panose="02020603050405020304" pitchFamily="18" charset="0"/>
                <a:ea typeface="Calibri" panose="020F0502020204030204" pitchFamily="34" charset="0"/>
              </a:rPr>
              <a:t> that the use of </a:t>
            </a:r>
            <a:r>
              <a:rPr lang="en-US" sz="3200" b="1" dirty="0">
                <a:effectLst/>
                <a:latin typeface="Times New Roman" panose="02020603050405020304" pitchFamily="18" charset="0"/>
                <a:ea typeface="Calibri" panose="020F0502020204030204" pitchFamily="34" charset="0"/>
              </a:rPr>
              <a:t>competitive sealed bidding </a:t>
            </a:r>
            <a:r>
              <a:rPr lang="en-US" sz="3200" dirty="0">
                <a:effectLst/>
                <a:latin typeface="Times New Roman" panose="02020603050405020304" pitchFamily="18" charset="0"/>
                <a:ea typeface="Calibri" panose="020F0502020204030204" pitchFamily="34" charset="0"/>
              </a:rPr>
              <a:t>is either </a:t>
            </a:r>
            <a:r>
              <a:rPr lang="en-US" sz="3200" b="1" dirty="0">
                <a:effectLst/>
                <a:latin typeface="Times New Roman" panose="02020603050405020304" pitchFamily="18" charset="0"/>
                <a:ea typeface="Calibri" panose="020F0502020204030204" pitchFamily="34" charset="0"/>
              </a:rPr>
              <a:t>not</a:t>
            </a:r>
            <a:r>
              <a:rPr lang="en-US" sz="3200" dirty="0">
                <a:effectLst/>
                <a:latin typeface="Times New Roman" panose="02020603050405020304" pitchFamily="18" charset="0"/>
                <a:ea typeface="Calibri" panose="020F0502020204030204" pitchFamily="34" charset="0"/>
              </a:rPr>
              <a:t> practicable or </a:t>
            </a:r>
            <a:r>
              <a:rPr lang="en-US" sz="3200" b="1" dirty="0">
                <a:effectLst/>
                <a:latin typeface="Times New Roman" panose="02020603050405020304" pitchFamily="18" charset="0"/>
                <a:ea typeface="Calibri" panose="020F0502020204030204" pitchFamily="34" charset="0"/>
              </a:rPr>
              <a:t>not </a:t>
            </a:r>
            <a:r>
              <a:rPr lang="en-US" sz="3200" dirty="0">
                <a:effectLst/>
                <a:latin typeface="Times New Roman" panose="02020603050405020304" pitchFamily="18" charset="0"/>
                <a:ea typeface="Calibri" panose="020F0502020204030204" pitchFamily="34" charset="0"/>
              </a:rPr>
              <a:t>advantageous to the State, a contract may be entered into by competitive sealed proposals </a:t>
            </a:r>
            <a:r>
              <a:rPr lang="en-US" sz="3200" b="1" dirty="0">
                <a:effectLst/>
                <a:latin typeface="Times New Roman" panose="02020603050405020304" pitchFamily="18" charset="0"/>
                <a:ea typeface="Calibri" panose="020F0502020204030204" pitchFamily="34" charset="0"/>
              </a:rPr>
              <a:t>subject to </a:t>
            </a:r>
            <a:r>
              <a:rPr lang="en-US" sz="3200" dirty="0">
                <a:effectLst/>
                <a:latin typeface="Times New Roman" panose="02020603050405020304" pitchFamily="18" charset="0"/>
                <a:ea typeface="Calibri" panose="020F0502020204030204" pitchFamily="34" charset="0"/>
              </a:rPr>
              <a:t>the provisions of Section </a:t>
            </a:r>
            <a:r>
              <a:rPr lang="en-US" sz="3200" b="1" dirty="0">
                <a:effectLst/>
                <a:latin typeface="Times New Roman" panose="02020603050405020304" pitchFamily="18" charset="0"/>
                <a:ea typeface="Calibri" panose="020F0502020204030204" pitchFamily="34" charset="0"/>
              </a:rPr>
              <a:t>11‑35‑1520</a:t>
            </a:r>
            <a:r>
              <a:rPr lang="en-US" sz="3200" dirty="0">
                <a:effectLst/>
                <a:latin typeface="Times New Roman" panose="02020603050405020304" pitchFamily="18" charset="0"/>
                <a:ea typeface="Calibri" panose="020F0502020204030204" pitchFamily="34" charset="0"/>
              </a:rPr>
              <a:t> and the ensuing regulations, unless otherwise provided in this section.</a:t>
            </a:r>
          </a:p>
          <a:p>
            <a:pPr marL="0" indent="0">
              <a:buNone/>
            </a:pPr>
            <a:endParaRPr lang="en-US" dirty="0"/>
          </a:p>
          <a:p>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47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fontScale="92500" lnSpcReduction="20000"/>
          </a:bodyPr>
          <a:lstStyle/>
          <a:p>
            <a:pPr marL="0" indent="0" algn="just">
              <a:spcBef>
                <a:spcPts val="0"/>
              </a:spcBef>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11‑35‑1535.</a:t>
            </a:r>
            <a:r>
              <a:rPr lang="en-US" sz="3200" dirty="0">
                <a:effectLst/>
                <a:latin typeface="Times New Roman" panose="02020603050405020304" pitchFamily="18" charset="0"/>
                <a:ea typeface="Calibri" panose="020F0502020204030204" pitchFamily="34" charset="0"/>
              </a:rPr>
              <a:t> Competitive negotiations.</a:t>
            </a:r>
          </a:p>
          <a:p>
            <a:pPr marL="0" indent="0" algn="just">
              <a:spcBef>
                <a:spcPts val="0"/>
              </a:spcBef>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(A) Conditions for Use.</a:t>
            </a:r>
          </a:p>
          <a:p>
            <a:pPr marL="0" indent="0" algn="just">
              <a:spcBef>
                <a:spcPts val="0"/>
              </a:spcBef>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Competitive negotiations are most appropriate for complex, major acquisitions.</a:t>
            </a:r>
          </a:p>
          <a:p>
            <a:pPr marL="0" indent="0">
              <a:buNone/>
            </a:pPr>
            <a:r>
              <a:rPr lang="en-US" sz="3200" dirty="0">
                <a:effectLst/>
                <a:latin typeface="Times New Roman" panose="02020603050405020304" pitchFamily="18" charset="0"/>
                <a:ea typeface="Calibri" panose="020F0502020204030204" pitchFamily="34" charset="0"/>
              </a:rPr>
              <a:t>   (2) If the </a:t>
            </a:r>
            <a:r>
              <a:rPr lang="en-US" sz="3200" b="1" dirty="0">
                <a:effectLst/>
                <a:latin typeface="Times New Roman" panose="02020603050405020304" pitchFamily="18" charset="0"/>
                <a:ea typeface="Calibri" panose="020F0502020204030204" pitchFamily="34" charset="0"/>
              </a:rPr>
              <a:t>procurement officer determines in writing</a:t>
            </a:r>
            <a:r>
              <a:rPr lang="en-US" sz="3200" dirty="0">
                <a:effectLst/>
                <a:latin typeface="Times New Roman" panose="02020603050405020304" pitchFamily="18" charset="0"/>
                <a:ea typeface="Calibri" panose="020F0502020204030204" pitchFamily="34" charset="0"/>
              </a:rPr>
              <a:t> that the use of competitive negotiations is appropriate and in the using agency's interest, a contract may be entered into by competitive negotiations </a:t>
            </a:r>
            <a:r>
              <a:rPr lang="en-US" sz="3200" b="1" dirty="0">
                <a:effectLst/>
                <a:latin typeface="Times New Roman" panose="02020603050405020304" pitchFamily="18" charset="0"/>
                <a:ea typeface="Calibri" panose="020F0502020204030204" pitchFamily="34" charset="0"/>
              </a:rPr>
              <a:t>subject to </a:t>
            </a:r>
            <a:r>
              <a:rPr lang="en-US" sz="3200" dirty="0">
                <a:effectLst/>
                <a:latin typeface="Times New Roman" panose="02020603050405020304" pitchFamily="18" charset="0"/>
                <a:ea typeface="Calibri" panose="020F0502020204030204" pitchFamily="34" charset="0"/>
              </a:rPr>
              <a:t>the provisions of Section </a:t>
            </a:r>
            <a:r>
              <a:rPr lang="en-US" sz="3200" b="1" dirty="0">
                <a:effectLst/>
                <a:latin typeface="Times New Roman" panose="02020603050405020304" pitchFamily="18" charset="0"/>
                <a:ea typeface="Calibri" panose="020F0502020204030204" pitchFamily="34" charset="0"/>
              </a:rPr>
              <a:t>11‑35‑1520</a:t>
            </a:r>
            <a:r>
              <a:rPr lang="en-US" sz="3200" dirty="0">
                <a:effectLst/>
                <a:latin typeface="Times New Roman" panose="02020603050405020304" pitchFamily="18" charset="0"/>
                <a:ea typeface="Calibri" panose="020F0502020204030204" pitchFamily="34" charset="0"/>
              </a:rPr>
              <a:t> and the ensuing regulations, unless otherwise provided in this section.</a:t>
            </a:r>
            <a:endParaRPr lang="en-US" dirty="0"/>
          </a:p>
          <a:p>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987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11‑35‑1550.</a:t>
            </a:r>
            <a:r>
              <a:rPr lang="en-US" sz="3200" dirty="0">
                <a:effectLst/>
                <a:latin typeface="Times New Roman" panose="02020603050405020304" pitchFamily="18" charset="0"/>
                <a:ea typeface="Calibri" panose="020F0502020204030204" pitchFamily="34" charset="0"/>
              </a:rPr>
              <a:t> Small purchase procedures; when competitive bidding required.</a:t>
            </a:r>
          </a:p>
          <a:p>
            <a:pPr marL="0" indent="0">
              <a:buNone/>
            </a:pPr>
            <a:r>
              <a:rPr lang="en-US" sz="3200" dirty="0">
                <a:effectLst/>
                <a:latin typeface="Times New Roman" panose="02020603050405020304" pitchFamily="18" charset="0"/>
                <a:ea typeface="Calibri" panose="020F0502020204030204" pitchFamily="34" charset="0"/>
              </a:rPr>
              <a:t>	(1) Authority. The following small purchase procedures may be utilized only in conducting procurements for governmental bodies that are up to the amounts specified herein,</a:t>
            </a:r>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8883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fontScale="92500" lnSpcReduction="100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11‑35‑1560.</a:t>
            </a:r>
            <a:r>
              <a:rPr lang="en-US" sz="3200" dirty="0">
                <a:effectLst/>
                <a:latin typeface="Times New Roman" panose="02020603050405020304" pitchFamily="18" charset="0"/>
                <a:ea typeface="Calibri" panose="020F0502020204030204" pitchFamily="34" charset="0"/>
              </a:rPr>
              <a:t> Sole source procurement; public notice.</a:t>
            </a:r>
          </a:p>
          <a:p>
            <a:pPr marL="0" indent="0">
              <a:buNone/>
            </a:pPr>
            <a:r>
              <a:rPr lang="en-US" sz="3200" dirty="0">
                <a:effectLst/>
                <a:latin typeface="Times New Roman" panose="02020603050405020304" pitchFamily="18" charset="0"/>
                <a:ea typeface="Calibri" panose="020F0502020204030204" pitchFamily="34" charset="0"/>
              </a:rPr>
              <a:t>	(A) A contract may be awarded for a supply, service, information technology, or construction item without competition if, under regulations promulgated by the board, the chief procurement officer, the head of a purchasing agency, or a designee of either officer, above the level of the procurement officer, determines in writing that there is only one source </a:t>
            </a:r>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349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fontScale="925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11‑35‑1570.</a:t>
            </a:r>
            <a:r>
              <a:rPr lang="en-US" sz="3200" dirty="0">
                <a:effectLst/>
                <a:latin typeface="Times New Roman" panose="02020603050405020304" pitchFamily="18" charset="0"/>
                <a:ea typeface="Calibri" panose="020F0502020204030204" pitchFamily="34" charset="0"/>
              </a:rPr>
              <a:t> Emergency procurements; public notice.</a:t>
            </a:r>
          </a:p>
          <a:p>
            <a:pPr marL="0" indent="0">
              <a:buNone/>
            </a:pPr>
            <a:r>
              <a:rPr lang="en-US" sz="3200" dirty="0">
                <a:effectLst/>
                <a:latin typeface="Times New Roman" panose="02020603050405020304" pitchFamily="18" charset="0"/>
                <a:ea typeface="Calibri" panose="020F0502020204030204" pitchFamily="34" charset="0"/>
              </a:rPr>
              <a:t>	(A) Notwithstanding any other provision of this code, the chief procurement officer, the head of a purchasing agency, or a designee of either officer may award or authorize others to award emergency contracts only when there exists an immediate threat to public health, welfare, critical economy and efficiency, or safety under emergency conditions </a:t>
            </a:r>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340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Are there any more source selection methods?</a:t>
            </a:r>
          </a:p>
        </p:txBody>
      </p:sp>
      <p:sp>
        <p:nvSpPr>
          <p:cNvPr id="3" name="Content Placeholder 2"/>
          <p:cNvSpPr>
            <a:spLocks noGrp="1"/>
          </p:cNvSpPr>
          <p:nvPr>
            <p:ph type="subTitle" idx="1"/>
          </p:nvPr>
        </p:nvSpPr>
        <p:spPr/>
        <p:txBody>
          <a:bodyPr/>
          <a:lstStyle/>
          <a:p>
            <a:pPr lvl="0"/>
            <a:endParaRPr lang="en-US" dirty="0">
              <a:solidFill>
                <a:prstClr val="black"/>
              </a:solidFill>
            </a:endParaRPr>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152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11-35-1510</a:t>
            </a:r>
          </a:p>
        </p:txBody>
      </p:sp>
      <p:sp>
        <p:nvSpPr>
          <p:cNvPr id="5" name="Content Placeholder 4">
            <a:extLst>
              <a:ext uri="{FF2B5EF4-FFF2-40B4-BE49-F238E27FC236}">
                <a16:creationId xmlns:a16="http://schemas.microsoft.com/office/drawing/2014/main" id="{B629A321-96BD-411B-A112-1434971463E1}"/>
              </a:ext>
            </a:extLst>
          </p:cNvPr>
          <p:cNvSpPr>
            <a:spLocks noGrp="1"/>
          </p:cNvSpPr>
          <p:nvPr>
            <p:ph idx="1"/>
          </p:nvPr>
        </p:nvSpPr>
        <p:spPr/>
        <p:txBody>
          <a:bodyPr>
            <a:normAutofit fontScale="77500" lnSpcReduction="20000"/>
          </a:bodyPr>
          <a:lstStyle/>
          <a:p>
            <a:pPr marL="0" marR="0" indent="0" algn="just">
              <a:lnSpc>
                <a:spcPct val="107000"/>
              </a:lnSpc>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SECTION 11‑35‑1510.</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Methods of source selection.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Unless otherwise provided by law, all state contracts must be awarded by competitive sealed bidding, pursuant to Section 11‑35‑1520, except as provided in:</a:t>
            </a:r>
          </a:p>
          <a:p>
            <a:pPr marL="0" marR="0" indent="0" algn="ctr">
              <a:lnSpc>
                <a:spcPct val="107000"/>
              </a:lnSpc>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gn="just">
              <a:lnSpc>
                <a:spcPct val="107000"/>
              </a:lnSpc>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(14) Section 11‑35‑3015 (Source Selection Methods Assigned to Project Delivery Methods);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(15) Section 11‑35‑3220 (Architect Engineer, Construction Management and Land Surveying Services Procurement Procedures); and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(16) Section 11‑35‑3230 (Exception for Small Architect‑Engineer and Land Surveying Services contracts).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696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Article 9</a:t>
            </a:r>
          </a:p>
        </p:txBody>
      </p:sp>
      <p:sp>
        <p:nvSpPr>
          <p:cNvPr id="3" name="Content Placeholder 2"/>
          <p:cNvSpPr>
            <a:spLocks noGrp="1"/>
          </p:cNvSpPr>
          <p:nvPr>
            <p:ph type="subTitle" idx="1"/>
          </p:nvPr>
        </p:nvSpPr>
        <p:spPr/>
        <p:txBody>
          <a:bodyPr/>
          <a:lstStyle/>
          <a:p>
            <a:pPr lvl="0"/>
            <a:r>
              <a:rPr lang="en-US" dirty="0">
                <a:solidFill>
                  <a:prstClr val="black"/>
                </a:solidFill>
              </a:rPr>
              <a:t>Project Delivery Methods</a:t>
            </a:r>
          </a:p>
          <a:p>
            <a:pPr lvl="0"/>
            <a:r>
              <a:rPr lang="en-US" dirty="0">
                <a:solidFill>
                  <a:prstClr val="black"/>
                </a:solidFill>
              </a:rPr>
              <a:t>11-35-3005</a:t>
            </a:r>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767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Choosing a Project Delivery Method</a:t>
            </a:r>
          </a:p>
        </p:txBody>
      </p:sp>
      <p:sp>
        <p:nvSpPr>
          <p:cNvPr id="3" name="Content Placeholder 2"/>
          <p:cNvSpPr>
            <a:spLocks noGrp="1"/>
          </p:cNvSpPr>
          <p:nvPr>
            <p:ph type="subTitle" idx="1"/>
          </p:nvPr>
        </p:nvSpPr>
        <p:spPr/>
        <p:txBody>
          <a:bodyPr/>
          <a:lstStyle/>
          <a:p>
            <a:pPr lvl="0"/>
            <a:r>
              <a:rPr lang="en-US" dirty="0">
                <a:solidFill>
                  <a:prstClr val="black"/>
                </a:solidFill>
              </a:rPr>
              <a:t>11-35-3010</a:t>
            </a:r>
          </a:p>
          <a:p>
            <a:pPr lvl="0"/>
            <a:r>
              <a:rPr lang="en-US" dirty="0">
                <a:solidFill>
                  <a:prstClr val="black"/>
                </a:solidFill>
              </a:rPr>
              <a:t>Reg 19-445.2145B</a:t>
            </a:r>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02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2DEE5A-DE65-4289-A495-93681A30C07A}"/>
              </a:ext>
            </a:extLst>
          </p:cNvPr>
          <p:cNvSpPr>
            <a:spLocks noGrp="1"/>
          </p:cNvSpPr>
          <p:nvPr>
            <p:ph type="ctrTitle"/>
          </p:nvPr>
        </p:nvSpPr>
        <p:spPr/>
        <p:txBody>
          <a:bodyPr/>
          <a:lstStyle/>
          <a:p>
            <a:r>
              <a:rPr lang="en-US" dirty="0"/>
              <a:t>What is Article 5?</a:t>
            </a:r>
          </a:p>
        </p:txBody>
      </p:sp>
      <p:sp>
        <p:nvSpPr>
          <p:cNvPr id="5" name="Subtitle 4">
            <a:extLst>
              <a:ext uri="{FF2B5EF4-FFF2-40B4-BE49-F238E27FC236}">
                <a16:creationId xmlns:a16="http://schemas.microsoft.com/office/drawing/2014/main" id="{E6E5CF2D-283E-4289-99B0-B1E482EE9409}"/>
              </a:ext>
            </a:extLst>
          </p:cNvPr>
          <p:cNvSpPr>
            <a:spLocks noGrp="1"/>
          </p:cNvSpPr>
          <p:nvPr>
            <p:ph type="subTitle" idx="1"/>
          </p:nvPr>
        </p:nvSpPr>
        <p:spPr/>
        <p:txBody>
          <a:bodyPr/>
          <a:lstStyle/>
          <a:p>
            <a:pPr marL="0" marR="0" algn="ctr">
              <a:spcBef>
                <a:spcPts val="0"/>
              </a:spcBef>
              <a:spcAft>
                <a:spcPts val="0"/>
              </a:spcAft>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Source Selection and Contract Formation</a:t>
            </a:r>
          </a:p>
          <a:p>
            <a:endParaRPr lang="en-US" dirty="0"/>
          </a:p>
        </p:txBody>
      </p:sp>
      <p:pic>
        <p:nvPicPr>
          <p:cNvPr id="6" name="Picture 5">
            <a:extLst>
              <a:ext uri="{FF2B5EF4-FFF2-40B4-BE49-F238E27FC236}">
                <a16:creationId xmlns:a16="http://schemas.microsoft.com/office/drawing/2014/main" id="{DFE2F89E-DEA8-4573-9F03-52D5DF4CFCF0}"/>
              </a:ext>
            </a:extLst>
          </p:cNvPr>
          <p:cNvPicPr>
            <a:picLocks noChangeAspect="1"/>
          </p:cNvPicPr>
          <p:nvPr/>
        </p:nvPicPr>
        <p:blipFill>
          <a:blip r:embed="rId3"/>
          <a:stretch>
            <a:fillRect/>
          </a:stretch>
        </p:blipFill>
        <p:spPr>
          <a:xfrm>
            <a:off x="0" y="6048006"/>
            <a:ext cx="7925487" cy="798645"/>
          </a:xfrm>
          <a:prstGeom prst="rect">
            <a:avLst/>
          </a:prstGeom>
        </p:spPr>
      </p:pic>
    </p:spTree>
    <p:extLst>
      <p:ext uri="{BB962C8B-B14F-4D97-AF65-F5344CB8AC3E}">
        <p14:creationId xmlns:p14="http://schemas.microsoft.com/office/powerpoint/2010/main" val="26064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lnSpcReduction="10000"/>
          </a:bodyPr>
          <a:lstStyle/>
          <a:p>
            <a:pPr marL="0" marR="0" lvl="0" indent="0">
              <a:lnSpc>
                <a:spcPts val="1260"/>
              </a:lnSpc>
              <a:spcBef>
                <a:spcPts val="5"/>
              </a:spcBef>
              <a:spcAft>
                <a:spcPts val="0"/>
              </a:spcAft>
              <a:buSzPts val="1100"/>
              <a:buNone/>
              <a:tabLst>
                <a:tab pos="252730" algn="l"/>
              </a:tabLst>
            </a:pPr>
            <a:r>
              <a:rPr lang="en-US" sz="3200" spc="-10" dirty="0">
                <a:effectLst/>
                <a:latin typeface="Times New Roman" panose="02020603050405020304" pitchFamily="18" charset="0"/>
                <a:ea typeface="Times New Roman" panose="02020603050405020304" pitchFamily="18" charset="0"/>
              </a:rPr>
              <a:t>B.  Choice of Project Delivery</a:t>
            </a:r>
            <a:r>
              <a:rPr lang="en-US" sz="3200" spc="-25" dirty="0">
                <a:effectLst/>
                <a:latin typeface="Times New Roman" panose="02020603050405020304" pitchFamily="18" charset="0"/>
                <a:ea typeface="Times New Roman" panose="02020603050405020304" pitchFamily="18" charset="0"/>
              </a:rPr>
              <a:t> </a:t>
            </a:r>
            <a:r>
              <a:rPr lang="en-US" sz="3200" spc="-10" dirty="0">
                <a:effectLst/>
                <a:latin typeface="Times New Roman" panose="02020603050405020304" pitchFamily="18" charset="0"/>
                <a:ea typeface="Times New Roman" panose="02020603050405020304" pitchFamily="18" charset="0"/>
              </a:rPr>
              <a:t>Method.</a:t>
            </a:r>
          </a:p>
          <a:p>
            <a:pPr marL="0" marR="440055" lvl="0" indent="0" algn="ctr">
              <a:spcBef>
                <a:spcPts val="0"/>
              </a:spcBef>
              <a:spcAft>
                <a:spcPts val="0"/>
              </a:spcAft>
              <a:buSzPts val="1100"/>
              <a:buNone/>
              <a:tabLst>
                <a:tab pos="288925" algn="l"/>
              </a:tabLst>
            </a:pPr>
            <a:r>
              <a:rPr lang="en-US" sz="3200" dirty="0">
                <a:effectLst/>
                <a:latin typeface="Times New Roman" panose="02020603050405020304" pitchFamily="18" charset="0"/>
                <a:ea typeface="Times New Roman" panose="02020603050405020304" pitchFamily="18" charset="0"/>
              </a:rPr>
              <a:t>***</a:t>
            </a:r>
          </a:p>
          <a:p>
            <a:pPr marL="0" marR="440055" lvl="0" indent="0">
              <a:spcBef>
                <a:spcPts val="0"/>
              </a:spcBef>
              <a:spcAft>
                <a:spcPts val="0"/>
              </a:spcAft>
              <a:buSzPts val="1100"/>
              <a:buNone/>
              <a:tabLst>
                <a:tab pos="288925" algn="l"/>
              </a:tabLst>
            </a:pPr>
            <a:r>
              <a:rPr lang="en-US" sz="3200" dirty="0">
                <a:effectLst/>
                <a:latin typeface="Times New Roman" panose="02020603050405020304" pitchFamily="18" charset="0"/>
                <a:ea typeface="Times New Roman" panose="02020603050405020304" pitchFamily="18" charset="0"/>
              </a:rPr>
              <a:t>3) Except for guaranteed energy, water, or wastewater savings contracts (Section 48-52-670), design-bid-build (acquired using competitive sealed bidding) is hereby designated as an appropriate project delivery method for any infrastructure facility and may be used by any governmental body without further project specific</a:t>
            </a:r>
            <a:r>
              <a:rPr lang="en-US" sz="3200" spc="-1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justification.</a:t>
            </a:r>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9484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Source Selection Methods Assigned to Project Delivery Methods</a:t>
            </a:r>
          </a:p>
        </p:txBody>
      </p:sp>
      <p:sp>
        <p:nvSpPr>
          <p:cNvPr id="3" name="Content Placeholder 2"/>
          <p:cNvSpPr>
            <a:spLocks noGrp="1"/>
          </p:cNvSpPr>
          <p:nvPr>
            <p:ph type="subTitle" idx="1"/>
          </p:nvPr>
        </p:nvSpPr>
        <p:spPr/>
        <p:txBody>
          <a:bodyPr/>
          <a:lstStyle/>
          <a:p>
            <a:pPr lvl="0"/>
            <a:r>
              <a:rPr lang="en-US" dirty="0">
                <a:solidFill>
                  <a:prstClr val="black"/>
                </a:solidFill>
              </a:rPr>
              <a:t>11-35-3015</a:t>
            </a:r>
          </a:p>
        </p:txBody>
      </p:sp>
      <p:pic>
        <p:nvPicPr>
          <p:cNvPr id="4"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649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ED2069-9FF0-484A-8E50-5DBC57DD23A7}"/>
              </a:ext>
            </a:extLst>
          </p:cNvPr>
          <p:cNvSpPr>
            <a:spLocks noGrp="1"/>
          </p:cNvSpPr>
          <p:nvPr>
            <p:ph type="ctrTitle"/>
          </p:nvPr>
        </p:nvSpPr>
        <p:spPr/>
        <p:txBody>
          <a:bodyPr/>
          <a:lstStyle/>
          <a:p>
            <a:r>
              <a:rPr lang="en-US" dirty="0"/>
              <a:t>Competitive Sealed Bidding for Construction</a:t>
            </a:r>
          </a:p>
        </p:txBody>
      </p:sp>
      <p:sp>
        <p:nvSpPr>
          <p:cNvPr id="5" name="Subtitle 4">
            <a:extLst>
              <a:ext uri="{FF2B5EF4-FFF2-40B4-BE49-F238E27FC236}">
                <a16:creationId xmlns:a16="http://schemas.microsoft.com/office/drawing/2014/main" id="{D1BF0062-0F17-4673-9440-5AD42DA13E34}"/>
              </a:ext>
            </a:extLst>
          </p:cNvPr>
          <p:cNvSpPr>
            <a:spLocks noGrp="1"/>
          </p:cNvSpPr>
          <p:nvPr>
            <p:ph type="subTitle" idx="1"/>
          </p:nvPr>
        </p:nvSpPr>
        <p:spPr/>
        <p:txBody>
          <a:bodyPr/>
          <a:lstStyle/>
          <a:p>
            <a:r>
              <a:rPr lang="en-US" dirty="0"/>
              <a:t>How is it different?</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2DEEF011-7DE4-4E6C-A71B-C504112EA8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07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ED2069-9FF0-484A-8E50-5DBC57DD23A7}"/>
              </a:ext>
            </a:extLst>
          </p:cNvPr>
          <p:cNvSpPr>
            <a:spLocks noGrp="1"/>
          </p:cNvSpPr>
          <p:nvPr>
            <p:ph type="title"/>
          </p:nvPr>
        </p:nvSpPr>
        <p:spPr/>
        <p:txBody>
          <a:bodyPr>
            <a:normAutofit/>
          </a:bodyPr>
          <a:lstStyle/>
          <a:p>
            <a:r>
              <a:rPr lang="en-US" dirty="0"/>
              <a:t>11-35-3020</a:t>
            </a:r>
          </a:p>
        </p:txBody>
      </p:sp>
      <p:sp>
        <p:nvSpPr>
          <p:cNvPr id="5" name="Subtitle 4">
            <a:extLst>
              <a:ext uri="{FF2B5EF4-FFF2-40B4-BE49-F238E27FC236}">
                <a16:creationId xmlns:a16="http://schemas.microsoft.com/office/drawing/2014/main" id="{D1BF0062-0F17-4673-9440-5AD42DA13E34}"/>
              </a:ext>
            </a:extLst>
          </p:cNvPr>
          <p:cNvSpPr>
            <a:spLocks noGrp="1"/>
          </p:cNvSpPr>
          <p:nvPr>
            <p:ph idx="1"/>
          </p:nvPr>
        </p:nvSpPr>
        <p:spPr/>
        <p:txBody>
          <a:bodyPr>
            <a:normAutofit/>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11‑35‑3020.</a:t>
            </a:r>
            <a:r>
              <a:rPr lang="en-US" sz="3200" dirty="0">
                <a:effectLst/>
                <a:latin typeface="Times New Roman" panose="02020603050405020304" pitchFamily="18" charset="0"/>
                <a:ea typeface="Calibri" panose="020F0502020204030204" pitchFamily="34" charset="0"/>
              </a:rPr>
              <a:t> Additional bidding procedures for construction procurement.</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Exceptions in Competitive Sealed Bidding Procedures. The process of competitive sealed bidding … must be performed in accordance with the procedures outlined in </a:t>
            </a:r>
            <a:r>
              <a:rPr lang="en-US" sz="3200" b="1" dirty="0">
                <a:effectLst/>
                <a:latin typeface="Times New Roman" panose="02020603050405020304" pitchFamily="18" charset="0"/>
                <a:ea typeface="Calibri" panose="020F0502020204030204" pitchFamily="34" charset="0"/>
              </a:rPr>
              <a:t>Article 5</a:t>
            </a:r>
            <a:r>
              <a:rPr lang="en-US" sz="3200" dirty="0">
                <a:effectLst/>
                <a:latin typeface="Times New Roman" panose="02020603050405020304" pitchFamily="18" charset="0"/>
                <a:ea typeface="Calibri" panose="020F0502020204030204" pitchFamily="34" charset="0"/>
              </a:rPr>
              <a:t> of this code subject to the following exceptions:</a:t>
            </a:r>
          </a:p>
          <a:p>
            <a:endParaRPr lang="en-US" dirty="0"/>
          </a:p>
        </p:txBody>
      </p:sp>
      <p:pic>
        <p:nvPicPr>
          <p:cNvPr id="6" name="Picture 2" descr="C:\Users\dbsalley\AppData\Local\Microsoft\Windows\Temporary Internet Files\Content.Outlook\2GRG58NI\PPBanner.jpg">
            <a:extLst>
              <a:ext uri="{FF2B5EF4-FFF2-40B4-BE49-F238E27FC236}">
                <a16:creationId xmlns:a16="http://schemas.microsoft.com/office/drawing/2014/main" id="{2DEEF011-7DE4-4E6C-A71B-C504112EA8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3872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ED2069-9FF0-484A-8E50-5DBC57DD23A7}"/>
              </a:ext>
            </a:extLst>
          </p:cNvPr>
          <p:cNvSpPr>
            <a:spLocks noGrp="1"/>
          </p:cNvSpPr>
          <p:nvPr>
            <p:ph type="title"/>
          </p:nvPr>
        </p:nvSpPr>
        <p:spPr/>
        <p:txBody>
          <a:bodyPr>
            <a:normAutofit/>
          </a:bodyPr>
          <a:lstStyle/>
          <a:p>
            <a:r>
              <a:rPr lang="en-US" dirty="0"/>
              <a:t>Key Differences</a:t>
            </a:r>
          </a:p>
        </p:txBody>
      </p:sp>
      <p:sp>
        <p:nvSpPr>
          <p:cNvPr id="5" name="Subtitle 4">
            <a:extLst>
              <a:ext uri="{FF2B5EF4-FFF2-40B4-BE49-F238E27FC236}">
                <a16:creationId xmlns:a16="http://schemas.microsoft.com/office/drawing/2014/main" id="{D1BF0062-0F17-4673-9440-5AD42DA13E34}"/>
              </a:ext>
            </a:extLst>
          </p:cNvPr>
          <p:cNvSpPr>
            <a:spLocks noGrp="1"/>
          </p:cNvSpPr>
          <p:nvPr>
            <p:ph idx="1"/>
          </p:nvPr>
        </p:nvSpPr>
        <p:spPr/>
        <p:txBody>
          <a:bodyPr>
            <a:normAutofit/>
          </a:bodyPr>
          <a:lstStyle/>
          <a:p>
            <a:r>
              <a:rPr lang="en-US" dirty="0"/>
              <a:t>Subcontractor listing</a:t>
            </a:r>
          </a:p>
          <a:p>
            <a:r>
              <a:rPr lang="en-US" dirty="0"/>
              <a:t>Do not need to publish date for posting of notice of award in invitation for bid</a:t>
            </a:r>
          </a:p>
          <a:p>
            <a:pPr lvl="1"/>
            <a:r>
              <a:rPr lang="en-US" dirty="0"/>
              <a:t>Must advertise location </a:t>
            </a:r>
          </a:p>
          <a:p>
            <a:r>
              <a:rPr lang="en-US" dirty="0"/>
              <a:t>Negotiations after unsuccessful bidding – compare with 11-35-1535</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2DEEF011-7DE4-4E6C-A71B-C504112EA8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60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000123-3E83-4A2F-8CDB-5BED7D8052E8}"/>
              </a:ext>
            </a:extLst>
          </p:cNvPr>
          <p:cNvSpPr>
            <a:spLocks noGrp="1"/>
          </p:cNvSpPr>
          <p:nvPr>
            <p:ph type="ctrTitle"/>
          </p:nvPr>
        </p:nvSpPr>
        <p:spPr/>
        <p:txBody>
          <a:bodyPr/>
          <a:lstStyle/>
          <a:p>
            <a:r>
              <a:rPr lang="en-US" dirty="0"/>
              <a:t>Design-Build</a:t>
            </a:r>
          </a:p>
        </p:txBody>
      </p:sp>
      <p:sp>
        <p:nvSpPr>
          <p:cNvPr id="5" name="Subtitle 4">
            <a:extLst>
              <a:ext uri="{FF2B5EF4-FFF2-40B4-BE49-F238E27FC236}">
                <a16:creationId xmlns:a16="http://schemas.microsoft.com/office/drawing/2014/main" id="{685F7AA3-8769-49D8-851D-2E9AC0C1B7E0}"/>
              </a:ext>
            </a:extLst>
          </p:cNvPr>
          <p:cNvSpPr>
            <a:spLocks noGrp="1"/>
          </p:cNvSpPr>
          <p:nvPr>
            <p:ph type="subTitle" idx="1"/>
          </p:nvPr>
        </p:nvSpPr>
        <p:spPr/>
        <p:txBody>
          <a:bodyPr/>
          <a:lstStyle/>
          <a:p>
            <a:r>
              <a:rPr lang="en-US" dirty="0"/>
              <a:t>How is it different?</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0B6D187C-AEBC-4F5E-A522-FC6BA2C57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6FECEA97-3393-4450-A2FD-8A61B73AB0C3}"/>
              </a:ext>
            </a:extLst>
          </p:cNvPr>
          <p:cNvPicPr>
            <a:picLocks noChangeAspect="1"/>
          </p:cNvPicPr>
          <p:nvPr/>
        </p:nvPicPr>
        <p:blipFill>
          <a:blip r:embed="rId4"/>
          <a:stretch>
            <a:fillRect/>
          </a:stretch>
        </p:blipFill>
        <p:spPr>
          <a:xfrm>
            <a:off x="6934200" y="891278"/>
            <a:ext cx="661497" cy="655844"/>
          </a:xfrm>
          <a:prstGeom prst="rect">
            <a:avLst/>
          </a:prstGeom>
        </p:spPr>
      </p:pic>
    </p:spTree>
    <p:extLst>
      <p:ext uri="{BB962C8B-B14F-4D97-AF65-F5344CB8AC3E}">
        <p14:creationId xmlns:p14="http://schemas.microsoft.com/office/powerpoint/2010/main" val="364452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000123-3E83-4A2F-8CDB-5BED7D8052E8}"/>
              </a:ext>
            </a:extLst>
          </p:cNvPr>
          <p:cNvSpPr>
            <a:spLocks noGrp="1"/>
          </p:cNvSpPr>
          <p:nvPr>
            <p:ph type="title"/>
          </p:nvPr>
        </p:nvSpPr>
        <p:spPr/>
        <p:txBody>
          <a:bodyPr>
            <a:normAutofit fontScale="90000"/>
          </a:bodyPr>
          <a:lstStyle/>
          <a:p>
            <a:r>
              <a:rPr lang="en-US" dirty="0"/>
              <a:t>Additional Procedures Applicable to Construction</a:t>
            </a:r>
          </a:p>
        </p:txBody>
      </p:sp>
      <p:sp>
        <p:nvSpPr>
          <p:cNvPr id="5" name="Subtitle 4">
            <a:extLst>
              <a:ext uri="{FF2B5EF4-FFF2-40B4-BE49-F238E27FC236}">
                <a16:creationId xmlns:a16="http://schemas.microsoft.com/office/drawing/2014/main" id="{685F7AA3-8769-49D8-851D-2E9AC0C1B7E0}"/>
              </a:ext>
            </a:extLst>
          </p:cNvPr>
          <p:cNvSpPr>
            <a:spLocks noGrp="1"/>
          </p:cNvSpPr>
          <p:nvPr>
            <p:ph idx="1"/>
          </p:nvPr>
        </p:nvSpPr>
        <p:spPr/>
        <p:txBody>
          <a:bodyPr/>
          <a:lstStyle/>
          <a:p>
            <a:r>
              <a:rPr lang="en-US" dirty="0"/>
              <a:t>Performance Security – 11-35-3030</a:t>
            </a:r>
          </a:p>
          <a:p>
            <a:pPr lvl="1"/>
            <a:r>
              <a:rPr lang="en-US" dirty="0"/>
              <a:t>Bid Bond</a:t>
            </a:r>
          </a:p>
          <a:p>
            <a:pPr lvl="1"/>
            <a:r>
              <a:rPr lang="en-US" dirty="0"/>
              <a:t>Performance Bond</a:t>
            </a:r>
          </a:p>
          <a:p>
            <a:pPr lvl="1"/>
            <a:r>
              <a:rPr lang="en-US" dirty="0"/>
              <a:t>Payment Bond</a:t>
            </a:r>
          </a:p>
          <a:p>
            <a:r>
              <a:rPr lang="en-US" dirty="0"/>
              <a:t>Subcontractor Substitution Rules – 11-35-3021</a:t>
            </a:r>
          </a:p>
          <a:p>
            <a:r>
              <a:rPr lang="en-US" dirty="0"/>
              <a:t>Prequalification – 11-35-3023</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0B6D187C-AEBC-4F5E-A522-FC6BA2C57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6FECEA97-3393-4450-A2FD-8A61B73AB0C3}"/>
              </a:ext>
            </a:extLst>
          </p:cNvPr>
          <p:cNvPicPr>
            <a:picLocks noChangeAspect="1"/>
          </p:cNvPicPr>
          <p:nvPr/>
        </p:nvPicPr>
        <p:blipFill>
          <a:blip r:embed="rId4"/>
          <a:stretch>
            <a:fillRect/>
          </a:stretch>
        </p:blipFill>
        <p:spPr>
          <a:xfrm>
            <a:off x="6934200" y="891278"/>
            <a:ext cx="661497" cy="655844"/>
          </a:xfrm>
          <a:prstGeom prst="rect">
            <a:avLst/>
          </a:prstGeom>
        </p:spPr>
      </p:pic>
    </p:spTree>
    <p:extLst>
      <p:ext uri="{BB962C8B-B14F-4D97-AF65-F5344CB8AC3E}">
        <p14:creationId xmlns:p14="http://schemas.microsoft.com/office/powerpoint/2010/main" val="274381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000123-3E83-4A2F-8CDB-5BED7D8052E8}"/>
              </a:ext>
            </a:extLst>
          </p:cNvPr>
          <p:cNvSpPr>
            <a:spLocks noGrp="1"/>
          </p:cNvSpPr>
          <p:nvPr>
            <p:ph type="ctrTitle"/>
          </p:nvPr>
        </p:nvSpPr>
        <p:spPr/>
        <p:txBody>
          <a:bodyPr>
            <a:normAutofit/>
          </a:bodyPr>
          <a:lstStyle/>
          <a:p>
            <a:r>
              <a:rPr lang="en-US" dirty="0"/>
              <a:t>Source Selection Method(s) for Architect/Engineering Services</a:t>
            </a:r>
          </a:p>
        </p:txBody>
      </p:sp>
      <p:sp>
        <p:nvSpPr>
          <p:cNvPr id="5" name="Subtitle 4">
            <a:extLst>
              <a:ext uri="{FF2B5EF4-FFF2-40B4-BE49-F238E27FC236}">
                <a16:creationId xmlns:a16="http://schemas.microsoft.com/office/drawing/2014/main" id="{685F7AA3-8769-49D8-851D-2E9AC0C1B7E0}"/>
              </a:ext>
            </a:extLst>
          </p:cNvPr>
          <p:cNvSpPr>
            <a:spLocks noGrp="1"/>
          </p:cNvSpPr>
          <p:nvPr>
            <p:ph type="subTitle" idx="1"/>
          </p:nvPr>
        </p:nvSpPr>
        <p:spPr/>
        <p:txBody>
          <a:bodyPr/>
          <a:lstStyle/>
          <a:p>
            <a:r>
              <a:rPr lang="en-US" dirty="0"/>
              <a:t>11-35-3220</a:t>
            </a:r>
          </a:p>
          <a:p>
            <a:r>
              <a:rPr lang="en-US" dirty="0"/>
              <a:t>11-35-3230</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0B6D187C-AEBC-4F5E-A522-FC6BA2C57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400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000123-3E83-4A2F-8CDB-5BED7D8052E8}"/>
              </a:ext>
            </a:extLst>
          </p:cNvPr>
          <p:cNvSpPr>
            <a:spLocks noGrp="1"/>
          </p:cNvSpPr>
          <p:nvPr>
            <p:ph type="ctrTitle"/>
          </p:nvPr>
        </p:nvSpPr>
        <p:spPr/>
        <p:txBody>
          <a:bodyPr>
            <a:normAutofit/>
          </a:bodyPr>
          <a:lstStyle/>
          <a:p>
            <a:r>
              <a:rPr lang="en-US" dirty="0"/>
              <a:t>Article 10</a:t>
            </a:r>
          </a:p>
        </p:txBody>
      </p:sp>
      <p:sp>
        <p:nvSpPr>
          <p:cNvPr id="5" name="Subtitle 4">
            <a:extLst>
              <a:ext uri="{FF2B5EF4-FFF2-40B4-BE49-F238E27FC236}">
                <a16:creationId xmlns:a16="http://schemas.microsoft.com/office/drawing/2014/main" id="{685F7AA3-8769-49D8-851D-2E9AC0C1B7E0}"/>
              </a:ext>
            </a:extLst>
          </p:cNvPr>
          <p:cNvSpPr>
            <a:spLocks noGrp="1"/>
          </p:cNvSpPr>
          <p:nvPr>
            <p:ph type="subTitle" idx="1"/>
          </p:nvPr>
        </p:nvSpPr>
        <p:spPr/>
        <p:txBody>
          <a:bodyPr/>
          <a:lstStyle/>
          <a:p>
            <a:r>
              <a:rPr lang="en-US"/>
              <a:t>Does </a:t>
            </a:r>
            <a:r>
              <a:rPr lang="en-US" dirty="0"/>
              <a:t>It Add Source Selection Methods?</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0B6D187C-AEBC-4F5E-A522-FC6BA2C57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37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000123-3E83-4A2F-8CDB-5BED7D8052E8}"/>
              </a:ext>
            </a:extLst>
          </p:cNvPr>
          <p:cNvSpPr>
            <a:spLocks noGrp="1"/>
          </p:cNvSpPr>
          <p:nvPr>
            <p:ph type="title"/>
          </p:nvPr>
        </p:nvSpPr>
        <p:spPr/>
        <p:txBody>
          <a:bodyPr>
            <a:normAutofit/>
          </a:bodyPr>
          <a:lstStyle/>
          <a:p>
            <a:endParaRPr lang="en-US" dirty="0"/>
          </a:p>
        </p:txBody>
      </p:sp>
      <p:sp>
        <p:nvSpPr>
          <p:cNvPr id="5" name="Subtitle 4">
            <a:extLst>
              <a:ext uri="{FF2B5EF4-FFF2-40B4-BE49-F238E27FC236}">
                <a16:creationId xmlns:a16="http://schemas.microsoft.com/office/drawing/2014/main" id="{685F7AA3-8769-49D8-851D-2E9AC0C1B7E0}"/>
              </a:ext>
            </a:extLst>
          </p:cNvPr>
          <p:cNvSpPr>
            <a:spLocks noGrp="1"/>
          </p:cNvSpPr>
          <p:nvPr>
            <p:ph idx="1"/>
          </p:nvPr>
        </p:nvSpPr>
        <p:spPr/>
        <p:txBody>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11‑35‑3310.</a:t>
            </a:r>
            <a:r>
              <a:rPr lang="en-US" sz="3200" dirty="0">
                <a:effectLst/>
                <a:latin typeface="Times New Roman" panose="02020603050405020304" pitchFamily="18" charset="0"/>
                <a:ea typeface="Calibri" panose="020F0502020204030204" pitchFamily="34" charset="0"/>
              </a:rPr>
              <a:t> Indefinite quantity contracts.</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General Applicability. Indefinite quantity contracts may be awarded on an as‑needed basis for architectural‑engineering and land‑surveying services pursuant to Section 11‑35‑3220.</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0B6D187C-AEBC-4F5E-A522-FC6BA2C57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03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2DEE5A-DE65-4289-A495-93681A30C07A}"/>
              </a:ext>
            </a:extLst>
          </p:cNvPr>
          <p:cNvSpPr>
            <a:spLocks noGrp="1"/>
          </p:cNvSpPr>
          <p:nvPr>
            <p:ph type="ctrTitle"/>
          </p:nvPr>
        </p:nvSpPr>
        <p:spPr/>
        <p:txBody>
          <a:bodyPr/>
          <a:lstStyle/>
          <a:p>
            <a:r>
              <a:rPr lang="en-US" dirty="0"/>
              <a:t>What is Article 9?</a:t>
            </a:r>
          </a:p>
        </p:txBody>
      </p:sp>
      <p:sp>
        <p:nvSpPr>
          <p:cNvPr id="5" name="Subtitle 4">
            <a:extLst>
              <a:ext uri="{FF2B5EF4-FFF2-40B4-BE49-F238E27FC236}">
                <a16:creationId xmlns:a16="http://schemas.microsoft.com/office/drawing/2014/main" id="{E6E5CF2D-283E-4289-99B0-B1E482EE9409}"/>
              </a:ext>
            </a:extLst>
          </p:cNvPr>
          <p:cNvSpPr>
            <a:spLocks noGrp="1"/>
          </p:cNvSpPr>
          <p:nvPr>
            <p:ph type="subTitle" idx="1"/>
          </p:nvPr>
        </p:nvSpPr>
        <p:spPr/>
        <p:txBody>
          <a:bodyPr/>
          <a:lstStyle/>
          <a:p>
            <a:pPr marL="0" marR="0" algn="ctr">
              <a:spcBef>
                <a:spcPts val="0"/>
              </a:spcBef>
              <a:spcAft>
                <a:spcPts val="0"/>
              </a:spcAft>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Construction, Architect‑Engineer, Construction Management, and Land Surveying Services</a:t>
            </a:r>
          </a:p>
          <a:p>
            <a:endParaRPr lang="en-US" dirty="0"/>
          </a:p>
        </p:txBody>
      </p:sp>
      <p:pic>
        <p:nvPicPr>
          <p:cNvPr id="6" name="Picture 5">
            <a:extLst>
              <a:ext uri="{FF2B5EF4-FFF2-40B4-BE49-F238E27FC236}">
                <a16:creationId xmlns:a16="http://schemas.microsoft.com/office/drawing/2014/main" id="{DFE2F89E-DEA8-4573-9F03-52D5DF4CFCF0}"/>
              </a:ext>
            </a:extLst>
          </p:cNvPr>
          <p:cNvPicPr>
            <a:picLocks noChangeAspect="1"/>
          </p:cNvPicPr>
          <p:nvPr/>
        </p:nvPicPr>
        <p:blipFill>
          <a:blip r:embed="rId3"/>
          <a:stretch>
            <a:fillRect/>
          </a:stretch>
        </p:blipFill>
        <p:spPr>
          <a:xfrm>
            <a:off x="0" y="6048006"/>
            <a:ext cx="7925487" cy="798645"/>
          </a:xfrm>
          <a:prstGeom prst="rect">
            <a:avLst/>
          </a:prstGeom>
        </p:spPr>
      </p:pic>
    </p:spTree>
    <p:extLst>
      <p:ext uri="{BB962C8B-B14F-4D97-AF65-F5344CB8AC3E}">
        <p14:creationId xmlns:p14="http://schemas.microsoft.com/office/powerpoint/2010/main" val="57678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685F7AA3-8769-49D8-851D-2E9AC0C1B7E0}"/>
              </a:ext>
            </a:extLst>
          </p:cNvPr>
          <p:cNvSpPr>
            <a:spLocks noGrp="1"/>
          </p:cNvSpPr>
          <p:nvPr>
            <p:ph idx="1"/>
          </p:nvPr>
        </p:nvSpPr>
        <p:spPr>
          <a:xfrm>
            <a:off x="381000" y="533400"/>
            <a:ext cx="8229600" cy="4525963"/>
          </a:xfrm>
        </p:spPr>
        <p:txBody>
          <a:bodyPr>
            <a:normAutofit fontScale="92500" lnSpcReduction="100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11‑35‑3320.</a:t>
            </a:r>
            <a:r>
              <a:rPr lang="en-US" sz="3200" dirty="0">
                <a:effectLst/>
                <a:latin typeface="Times New Roman" panose="02020603050405020304" pitchFamily="18" charset="0"/>
                <a:ea typeface="Calibri" panose="020F0502020204030204" pitchFamily="34" charset="0"/>
              </a:rPr>
              <a:t> Task order contracts.</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endParaRPr lang="en-US" sz="3200" dirty="0">
              <a:effectLst/>
              <a:latin typeface="Times New Roman" panose="02020603050405020304" pitchFamily="18" charset="0"/>
              <a:ea typeface="Calibri" panose="020F0502020204030204" pitchFamily="34" charset="0"/>
            </a:endParaRPr>
          </a:p>
          <a:p>
            <a:pPr marL="0" marR="0" indent="0" algn="ctr">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a:t>
            </a:r>
          </a:p>
          <a:p>
            <a:pPr marL="0" indent="0">
              <a:buNone/>
            </a:pPr>
            <a:r>
              <a:rPr lang="en-US" sz="3200" dirty="0">
                <a:effectLst/>
                <a:latin typeface="Times New Roman" panose="02020603050405020304" pitchFamily="18" charset="0"/>
                <a:ea typeface="Calibri" panose="020F0502020204030204" pitchFamily="34" charset="0"/>
              </a:rPr>
              <a:t>  (B) At any given time, a governmental body may enter into task order contracts ... Except as otherwise provided in this section, a task order contract for construction must be procured as provided in Section 11‑35‑1530, not including paragraph (4) (Request for Qualifications) or paragraph (8) (Negotiations). </a:t>
            </a:r>
          </a:p>
        </p:txBody>
      </p:sp>
      <p:pic>
        <p:nvPicPr>
          <p:cNvPr id="6" name="Picture 2" descr="C:\Users\dbsalley\AppData\Local\Microsoft\Windows\Temporary Internet Files\Content.Outlook\2GRG58NI\PPBanner.jpg">
            <a:extLst>
              <a:ext uri="{FF2B5EF4-FFF2-40B4-BE49-F238E27FC236}">
                <a16:creationId xmlns:a16="http://schemas.microsoft.com/office/drawing/2014/main" id="{0B6D187C-AEBC-4F5E-A522-FC6BA2C57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00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24000"/>
            <a:ext cx="8229600" cy="1143000"/>
          </a:xfrm>
        </p:spPr>
        <p:txBody>
          <a:bodyPr/>
          <a:lstStyle/>
          <a:p>
            <a:pPr eaLnBrk="1" hangingPunct="1"/>
            <a:r>
              <a:rPr lang="en-US" altLang="en-US" dirty="0"/>
              <a:t>We can help!</a:t>
            </a:r>
          </a:p>
        </p:txBody>
      </p:sp>
      <p:sp>
        <p:nvSpPr>
          <p:cNvPr id="35843" name="Rectangle 3"/>
          <p:cNvSpPr>
            <a:spLocks noGrp="1" noChangeArrowheads="1"/>
          </p:cNvSpPr>
          <p:nvPr>
            <p:ph idx="1"/>
          </p:nvPr>
        </p:nvSpPr>
        <p:spPr>
          <a:xfrm>
            <a:off x="457200" y="2819400"/>
            <a:ext cx="8229600" cy="3306763"/>
          </a:xfrm>
        </p:spPr>
        <p:txBody>
          <a:bodyPr/>
          <a:lstStyle/>
          <a:p>
            <a:pPr eaLnBrk="1" hangingPunct="1"/>
            <a:r>
              <a:rPr lang="en-US" altLang="en-US" dirty="0"/>
              <a:t>We Are Always Willing To Help </a:t>
            </a:r>
          </a:p>
          <a:p>
            <a:pPr eaLnBrk="1" hangingPunct="1"/>
            <a:r>
              <a:rPr lang="en-US" altLang="en-US" dirty="0"/>
              <a:t>Call Us @ 737-0600</a:t>
            </a:r>
          </a:p>
          <a:p>
            <a:pPr eaLnBrk="1" hangingPunct="1"/>
            <a:r>
              <a:rPr lang="en-US" altLang="en-US" dirty="0"/>
              <a:t>Visit our Website - </a:t>
            </a:r>
            <a:r>
              <a:rPr lang="en-US" altLang="en-US" b="1" dirty="0">
                <a:hlinkClick r:id="rId2"/>
              </a:rPr>
              <a:t>www.procurement.sc.gov</a:t>
            </a:r>
            <a:r>
              <a:rPr lang="en-US" altLang="en-US" b="1" dirty="0"/>
              <a:t> </a:t>
            </a:r>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11D507BA-70C9-4A8C-8BF4-DFAED64F8D04}"/>
              </a:ext>
            </a:extLst>
          </p:cNvPr>
          <p:cNvPicPr>
            <a:picLocks noChangeAspect="1"/>
          </p:cNvPicPr>
          <p:nvPr/>
        </p:nvPicPr>
        <p:blipFill>
          <a:blip r:embed="rId4"/>
          <a:stretch>
            <a:fillRect/>
          </a:stretch>
        </p:blipFill>
        <p:spPr>
          <a:xfrm>
            <a:off x="-76200" y="-34047"/>
            <a:ext cx="3476485" cy="3446772"/>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2DEE5A-DE65-4289-A495-93681A30C07A}"/>
              </a:ext>
            </a:extLst>
          </p:cNvPr>
          <p:cNvSpPr>
            <a:spLocks noGrp="1"/>
          </p:cNvSpPr>
          <p:nvPr>
            <p:ph type="ctrTitle"/>
          </p:nvPr>
        </p:nvSpPr>
        <p:spPr/>
        <p:txBody>
          <a:bodyPr/>
          <a:lstStyle/>
          <a:p>
            <a:r>
              <a:rPr lang="en-US" dirty="0"/>
              <a:t>What is Article 10?</a:t>
            </a:r>
          </a:p>
        </p:txBody>
      </p:sp>
      <p:sp>
        <p:nvSpPr>
          <p:cNvPr id="5" name="Subtitle 4">
            <a:extLst>
              <a:ext uri="{FF2B5EF4-FFF2-40B4-BE49-F238E27FC236}">
                <a16:creationId xmlns:a16="http://schemas.microsoft.com/office/drawing/2014/main" id="{E6E5CF2D-283E-4289-99B0-B1E482EE9409}"/>
              </a:ext>
            </a:extLst>
          </p:cNvPr>
          <p:cNvSpPr>
            <a:spLocks noGrp="1"/>
          </p:cNvSpPr>
          <p:nvPr>
            <p:ph type="subTitle" idx="1"/>
          </p:nvPr>
        </p:nvSpPr>
        <p:spPr/>
        <p:txBody>
          <a:bodyPr/>
          <a:lstStyle/>
          <a:p>
            <a:pPr marL="0" marR="0" algn="ctr">
              <a:spcBef>
                <a:spcPts val="0"/>
              </a:spcBef>
              <a:spcAft>
                <a:spcPts val="0"/>
              </a:spcAft>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Indefinite Quantity Contracts</a:t>
            </a:r>
          </a:p>
          <a:p>
            <a:endParaRPr lang="en-US" dirty="0"/>
          </a:p>
        </p:txBody>
      </p:sp>
      <p:pic>
        <p:nvPicPr>
          <p:cNvPr id="6" name="Picture 5">
            <a:extLst>
              <a:ext uri="{FF2B5EF4-FFF2-40B4-BE49-F238E27FC236}">
                <a16:creationId xmlns:a16="http://schemas.microsoft.com/office/drawing/2014/main" id="{DFE2F89E-DEA8-4573-9F03-52D5DF4CFCF0}"/>
              </a:ext>
            </a:extLst>
          </p:cNvPr>
          <p:cNvPicPr>
            <a:picLocks noChangeAspect="1"/>
          </p:cNvPicPr>
          <p:nvPr/>
        </p:nvPicPr>
        <p:blipFill>
          <a:blip r:embed="rId3"/>
          <a:stretch>
            <a:fillRect/>
          </a:stretch>
        </p:blipFill>
        <p:spPr>
          <a:xfrm>
            <a:off x="0" y="6048006"/>
            <a:ext cx="7925487" cy="798645"/>
          </a:xfrm>
          <a:prstGeom prst="rect">
            <a:avLst/>
          </a:prstGeom>
        </p:spPr>
      </p:pic>
    </p:spTree>
    <p:extLst>
      <p:ext uri="{BB962C8B-B14F-4D97-AF65-F5344CB8AC3E}">
        <p14:creationId xmlns:p14="http://schemas.microsoft.com/office/powerpoint/2010/main" val="356411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29C22-EFBD-4633-9704-015A1780B66E}"/>
              </a:ext>
            </a:extLst>
          </p:cNvPr>
          <p:cNvSpPr>
            <a:spLocks noGrp="1"/>
          </p:cNvSpPr>
          <p:nvPr>
            <p:ph type="ctrTitle"/>
          </p:nvPr>
        </p:nvSpPr>
        <p:spPr/>
        <p:txBody>
          <a:bodyPr/>
          <a:lstStyle/>
          <a:p>
            <a:r>
              <a:rPr lang="en-US" dirty="0"/>
              <a:t>Article 5</a:t>
            </a:r>
          </a:p>
        </p:txBody>
      </p:sp>
      <p:sp>
        <p:nvSpPr>
          <p:cNvPr id="5" name="Content Placeholder 4"/>
          <p:cNvSpPr>
            <a:spLocks noGrp="1"/>
          </p:cNvSpPr>
          <p:nvPr>
            <p:ph type="subTitle" idx="1"/>
          </p:nvPr>
        </p:nvSpPr>
        <p:spPr>
          <a:xfrm>
            <a:off x="1371600" y="3289937"/>
            <a:ext cx="6400800" cy="1752600"/>
          </a:xfrm>
        </p:spPr>
        <p:txBody>
          <a:bodyPr>
            <a:normAutofit fontScale="62500" lnSpcReduction="20000"/>
          </a:bodyPr>
          <a:lstStyle/>
          <a:p>
            <a:pPr marL="0" indent="0" algn="l">
              <a:buNone/>
            </a:pPr>
            <a:r>
              <a:rPr kumimoji="0" lang="en-US" sz="4400" b="0" i="0" u="none" strike="noStrike" kern="1200" cap="none" spc="0" normalizeH="0" baseline="0" noProof="0" dirty="0">
                <a:ln>
                  <a:noFill/>
                </a:ln>
                <a:solidFill>
                  <a:prstClr val="black"/>
                </a:solidFill>
                <a:effectLst/>
                <a:uLnTx/>
                <a:uFillTx/>
                <a:latin typeface="Calibri"/>
                <a:ea typeface="+mj-ea"/>
                <a:cs typeface="+mj-cs"/>
              </a:rPr>
              <a:t>How many source selection methods are there?</a:t>
            </a:r>
          </a:p>
          <a:p>
            <a:pPr marL="0" indent="0" algn="l">
              <a:buNone/>
            </a:pPr>
            <a:r>
              <a:rPr lang="en-US" sz="4400" dirty="0">
                <a:solidFill>
                  <a:prstClr val="black"/>
                </a:solidFill>
                <a:latin typeface="Calibri"/>
                <a:ea typeface="+mj-ea"/>
                <a:cs typeface="+mj-cs"/>
              </a:rPr>
              <a:t>What is the preferred method?</a:t>
            </a:r>
          </a:p>
          <a:p>
            <a:pPr marL="0" indent="0" algn="l">
              <a:buNone/>
            </a:pPr>
            <a:r>
              <a:rPr lang="en-US" sz="4400" dirty="0">
                <a:solidFill>
                  <a:prstClr val="black"/>
                </a:solidFill>
                <a:latin typeface="Calibri"/>
                <a:ea typeface="+mj-ea"/>
                <a:cs typeface="+mj-cs"/>
              </a:rPr>
              <a:t>Is there a difference for construction?</a:t>
            </a:r>
          </a:p>
          <a:p>
            <a:pPr marL="0" indent="0" algn="l">
              <a:buNone/>
            </a:pPr>
            <a:endParaRPr lang="en-US" sz="2000" dirty="0"/>
          </a:p>
        </p:txBody>
      </p:sp>
      <p:pic>
        <p:nvPicPr>
          <p:cNvPr id="6"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21" y="5923928"/>
            <a:ext cx="7823479" cy="7863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dbsalley\AppData\Local\Microsoft\Windows\Temporary Internet Files\Content.Outlook\2GRG58NI\PPBann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996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2DEE5A-DE65-4289-A495-93681A30C07A}"/>
              </a:ext>
            </a:extLst>
          </p:cNvPr>
          <p:cNvSpPr>
            <a:spLocks noGrp="1"/>
          </p:cNvSpPr>
          <p:nvPr>
            <p:ph type="ctrTitle"/>
          </p:nvPr>
        </p:nvSpPr>
        <p:spPr/>
        <p:txBody>
          <a:bodyPr>
            <a:normAutofit fontScale="90000"/>
          </a:bodyPr>
          <a:lstStyle/>
          <a:p>
            <a:r>
              <a:rPr lang="en-US" dirty="0"/>
              <a:t>Are all the Source Selection Methods Mentioned in Article 5 Applicable to Construction?</a:t>
            </a:r>
          </a:p>
        </p:txBody>
      </p:sp>
      <p:sp>
        <p:nvSpPr>
          <p:cNvPr id="5" name="Subtitle 4">
            <a:extLst>
              <a:ext uri="{FF2B5EF4-FFF2-40B4-BE49-F238E27FC236}">
                <a16:creationId xmlns:a16="http://schemas.microsoft.com/office/drawing/2014/main" id="{E6E5CF2D-283E-4289-99B0-B1E482EE9409}"/>
              </a:ext>
            </a:extLst>
          </p:cNvPr>
          <p:cNvSpPr>
            <a:spLocks noGrp="1"/>
          </p:cNvSpPr>
          <p:nvPr>
            <p:ph type="subTitle" idx="1"/>
          </p:nvPr>
        </p:nvSpPr>
        <p:spPr/>
        <p:txBody>
          <a:bodyPr/>
          <a:lstStyle/>
          <a:p>
            <a:r>
              <a:rPr lang="en-US" dirty="0"/>
              <a:t>How do we know which ones are applicable?</a:t>
            </a:r>
          </a:p>
        </p:txBody>
      </p:sp>
      <p:pic>
        <p:nvPicPr>
          <p:cNvPr id="6" name="Picture 5">
            <a:extLst>
              <a:ext uri="{FF2B5EF4-FFF2-40B4-BE49-F238E27FC236}">
                <a16:creationId xmlns:a16="http://schemas.microsoft.com/office/drawing/2014/main" id="{DFE2F89E-DEA8-4573-9F03-52D5DF4CFCF0}"/>
              </a:ext>
            </a:extLst>
          </p:cNvPr>
          <p:cNvPicPr>
            <a:picLocks noChangeAspect="1"/>
          </p:cNvPicPr>
          <p:nvPr/>
        </p:nvPicPr>
        <p:blipFill>
          <a:blip r:embed="rId3"/>
          <a:stretch>
            <a:fillRect/>
          </a:stretch>
        </p:blipFill>
        <p:spPr>
          <a:xfrm>
            <a:off x="0" y="6048006"/>
            <a:ext cx="7925487" cy="798645"/>
          </a:xfrm>
          <a:prstGeom prst="rect">
            <a:avLst/>
          </a:prstGeom>
        </p:spPr>
      </p:pic>
    </p:spTree>
    <p:extLst>
      <p:ext uri="{BB962C8B-B14F-4D97-AF65-F5344CB8AC3E}">
        <p14:creationId xmlns:p14="http://schemas.microsoft.com/office/powerpoint/2010/main" val="425660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Source Selection Methods in Article 5</a:t>
            </a:r>
          </a:p>
        </p:txBody>
      </p:sp>
      <p:sp>
        <p:nvSpPr>
          <p:cNvPr id="3" name="Content Placeholder 2"/>
          <p:cNvSpPr>
            <a:spLocks noGrp="1"/>
          </p:cNvSpPr>
          <p:nvPr>
            <p:ph idx="1"/>
          </p:nvPr>
        </p:nvSpPr>
        <p:spPr/>
        <p:txBody>
          <a:bodyPr>
            <a:normAutofit/>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11‑35‑1520.</a:t>
            </a:r>
            <a:r>
              <a:rPr lang="en-US" sz="3200" dirty="0">
                <a:effectLst/>
                <a:latin typeface="Times New Roman" panose="02020603050405020304" pitchFamily="18" charset="0"/>
                <a:ea typeface="Calibri" panose="020F0502020204030204" pitchFamily="34" charset="0"/>
              </a:rPr>
              <a:t> Competitive sealed bidding.</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Condition for Use. </a:t>
            </a:r>
            <a:r>
              <a:rPr lang="en-US" sz="3200" b="1" dirty="0">
                <a:effectLst/>
                <a:latin typeface="Times New Roman" panose="02020603050405020304" pitchFamily="18" charset="0"/>
                <a:ea typeface="Calibri" panose="020F0502020204030204" pitchFamily="34" charset="0"/>
              </a:rPr>
              <a:t>Contracts must </a:t>
            </a:r>
            <a:r>
              <a:rPr lang="en-US" sz="3200" dirty="0">
                <a:effectLst/>
                <a:latin typeface="Times New Roman" panose="02020603050405020304" pitchFamily="18" charset="0"/>
                <a:ea typeface="Calibri" panose="020F0502020204030204" pitchFamily="34" charset="0"/>
              </a:rPr>
              <a:t>be awarded by competitive sealed bidding </a:t>
            </a:r>
            <a:r>
              <a:rPr lang="en-US" sz="3200" b="1" dirty="0">
                <a:effectLst/>
                <a:latin typeface="Times New Roman" panose="02020603050405020304" pitchFamily="18" charset="0"/>
                <a:ea typeface="Calibri" panose="020F0502020204030204" pitchFamily="34" charset="0"/>
              </a:rPr>
              <a:t>except</a:t>
            </a:r>
            <a:r>
              <a:rPr lang="en-US" sz="3200" dirty="0">
                <a:effectLst/>
                <a:latin typeface="Times New Roman" panose="02020603050405020304" pitchFamily="18" charset="0"/>
                <a:ea typeface="Calibri" panose="020F0502020204030204" pitchFamily="34" charset="0"/>
              </a:rPr>
              <a:t> as otherwise provided in Section 11‑35‑1510.</a:t>
            </a:r>
          </a:p>
          <a:p>
            <a:endParaRPr lang="en-US" dirty="0"/>
          </a:p>
          <a:p>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CF4D4858-2633-4519-B26D-0CEB95006F4E}"/>
              </a:ext>
            </a:extLst>
          </p:cNvPr>
          <p:cNvPicPr>
            <a:picLocks noChangeAspect="1"/>
          </p:cNvPicPr>
          <p:nvPr/>
        </p:nvPicPr>
        <p:blipFill>
          <a:blip r:embed="rId4"/>
          <a:stretch>
            <a:fillRect/>
          </a:stretch>
        </p:blipFill>
        <p:spPr>
          <a:xfrm>
            <a:off x="381000" y="525153"/>
            <a:ext cx="661497" cy="655844"/>
          </a:xfrm>
          <a:prstGeom prst="rect">
            <a:avLst/>
          </a:prstGeom>
        </p:spPr>
      </p:pic>
    </p:spTree>
    <p:extLst>
      <p:ext uri="{BB962C8B-B14F-4D97-AF65-F5344CB8AC3E}">
        <p14:creationId xmlns:p14="http://schemas.microsoft.com/office/powerpoint/2010/main" val="193693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lnSpcReduction="100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11‑35‑1525.</a:t>
            </a:r>
            <a:r>
              <a:rPr lang="en-US" sz="3200" dirty="0">
                <a:effectLst/>
                <a:latin typeface="Times New Roman" panose="02020603050405020304" pitchFamily="18" charset="0"/>
                <a:ea typeface="Calibri" panose="020F0502020204030204" pitchFamily="34" charset="0"/>
              </a:rPr>
              <a:t> Competitive fixed price bidding.</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Conditions for Use. When the </a:t>
            </a:r>
            <a:r>
              <a:rPr lang="en-US" sz="3200" b="1" dirty="0">
                <a:effectLst/>
                <a:latin typeface="Times New Roman" panose="02020603050405020304" pitchFamily="18" charset="0"/>
                <a:ea typeface="Calibri" panose="020F0502020204030204" pitchFamily="34" charset="0"/>
              </a:rPr>
              <a:t>procurement officer determines in writing </a:t>
            </a:r>
            <a:r>
              <a:rPr lang="en-US" sz="3200" dirty="0">
                <a:effectLst/>
                <a:latin typeface="Times New Roman" panose="02020603050405020304" pitchFamily="18" charset="0"/>
                <a:ea typeface="Calibri" panose="020F0502020204030204" pitchFamily="34" charset="0"/>
              </a:rPr>
              <a:t>that the use of </a:t>
            </a:r>
            <a:r>
              <a:rPr lang="en-US" sz="3200" b="1" dirty="0">
                <a:effectLst/>
                <a:latin typeface="Times New Roman" panose="02020603050405020304" pitchFamily="18" charset="0"/>
                <a:ea typeface="Calibri" panose="020F0502020204030204" pitchFamily="34" charset="0"/>
              </a:rPr>
              <a:t>competitive sealed bidding </a:t>
            </a:r>
            <a:r>
              <a:rPr lang="en-US" sz="3200" dirty="0">
                <a:effectLst/>
                <a:latin typeface="Times New Roman" panose="02020603050405020304" pitchFamily="18" charset="0"/>
                <a:ea typeface="Calibri" panose="020F0502020204030204" pitchFamily="34" charset="0"/>
              </a:rPr>
              <a:t>is either </a:t>
            </a:r>
            <a:r>
              <a:rPr lang="en-US" sz="3200" b="1" dirty="0">
                <a:effectLst/>
                <a:latin typeface="Times New Roman" panose="02020603050405020304" pitchFamily="18" charset="0"/>
                <a:ea typeface="Calibri" panose="020F0502020204030204" pitchFamily="34" charset="0"/>
              </a:rPr>
              <a:t>not</a:t>
            </a:r>
            <a:r>
              <a:rPr lang="en-US" sz="3200" dirty="0">
                <a:effectLst/>
                <a:latin typeface="Times New Roman" panose="02020603050405020304" pitchFamily="18" charset="0"/>
                <a:ea typeface="Calibri" panose="020F0502020204030204" pitchFamily="34" charset="0"/>
              </a:rPr>
              <a:t> practicable or </a:t>
            </a:r>
            <a:r>
              <a:rPr lang="en-US" sz="3200" b="1" dirty="0">
                <a:effectLst/>
                <a:latin typeface="Times New Roman" panose="02020603050405020304" pitchFamily="18" charset="0"/>
                <a:ea typeface="Calibri" panose="020F0502020204030204" pitchFamily="34" charset="0"/>
              </a:rPr>
              <a:t>not </a:t>
            </a:r>
            <a:r>
              <a:rPr lang="en-US" sz="3200" dirty="0">
                <a:effectLst/>
                <a:latin typeface="Times New Roman" panose="02020603050405020304" pitchFamily="18" charset="0"/>
                <a:ea typeface="Calibri" panose="020F0502020204030204" pitchFamily="34" charset="0"/>
              </a:rPr>
              <a:t>advantageous to the State, a contract may be entered into by competitive fixed price bidding </a:t>
            </a:r>
            <a:r>
              <a:rPr lang="en-US" sz="3200" b="1" dirty="0">
                <a:effectLst/>
                <a:latin typeface="Times New Roman" panose="02020603050405020304" pitchFamily="18" charset="0"/>
                <a:ea typeface="Calibri" panose="020F0502020204030204" pitchFamily="34" charset="0"/>
              </a:rPr>
              <a:t>subject to </a:t>
            </a:r>
            <a:r>
              <a:rPr lang="en-US" sz="3200" dirty="0">
                <a:effectLst/>
                <a:latin typeface="Times New Roman" panose="02020603050405020304" pitchFamily="18" charset="0"/>
                <a:ea typeface="Calibri" panose="020F0502020204030204" pitchFamily="34" charset="0"/>
              </a:rPr>
              <a:t>the provisions of Section </a:t>
            </a:r>
            <a:r>
              <a:rPr lang="en-US" sz="3200" b="1" dirty="0">
                <a:effectLst/>
                <a:latin typeface="Times New Roman" panose="02020603050405020304" pitchFamily="18" charset="0"/>
                <a:ea typeface="Calibri" panose="020F0502020204030204" pitchFamily="34" charset="0"/>
              </a:rPr>
              <a:t>11‑35‑1520</a:t>
            </a:r>
            <a:r>
              <a:rPr lang="en-US" sz="3200" dirty="0">
                <a:effectLst/>
                <a:latin typeface="Times New Roman" panose="02020603050405020304" pitchFamily="18" charset="0"/>
                <a:ea typeface="Calibri" panose="020F0502020204030204" pitchFamily="34" charset="0"/>
              </a:rPr>
              <a:t> and the ensuing regulations, unless otherwise provided for in this section.</a:t>
            </a:r>
          </a:p>
          <a:p>
            <a:pPr marL="0" indent="0">
              <a:buNone/>
            </a:pPr>
            <a:endParaRPr lang="en-US" dirty="0"/>
          </a:p>
          <a:p>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341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3600" b="1" dirty="0"/>
          </a:p>
        </p:txBody>
      </p:sp>
      <p:sp>
        <p:nvSpPr>
          <p:cNvPr id="3" name="Content Placeholder 2"/>
          <p:cNvSpPr>
            <a:spLocks noGrp="1"/>
          </p:cNvSpPr>
          <p:nvPr>
            <p:ph idx="1"/>
          </p:nvPr>
        </p:nvSpPr>
        <p:spPr>
          <a:xfrm>
            <a:off x="304800" y="990600"/>
            <a:ext cx="8229600" cy="4525963"/>
          </a:xfrm>
        </p:spPr>
        <p:txBody>
          <a:bodyPr>
            <a:normAutofit lnSpcReduction="10000"/>
          </a:bodyPr>
          <a:lstStyle/>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b="1" dirty="0">
                <a:effectLst/>
                <a:latin typeface="Times New Roman" panose="02020603050405020304" pitchFamily="18" charset="0"/>
                <a:ea typeface="Calibri" panose="020F0502020204030204" pitchFamily="34" charset="0"/>
              </a:rPr>
              <a:t>SECTION 11‑35‑1528.</a:t>
            </a:r>
            <a:r>
              <a:rPr lang="en-US" sz="3200" dirty="0">
                <a:effectLst/>
                <a:latin typeface="Times New Roman" panose="02020603050405020304" pitchFamily="18" charset="0"/>
                <a:ea typeface="Calibri" panose="020F0502020204030204" pitchFamily="34" charset="0"/>
              </a:rPr>
              <a:t> Competitive best value bidding.</a:t>
            </a:r>
          </a:p>
          <a:p>
            <a:pPr marL="0" marR="0" indent="0" algn="just">
              <a:spcBef>
                <a:spcPts val="0"/>
              </a:spcBef>
              <a:spcAft>
                <a:spcPts val="0"/>
              </a:spcAft>
              <a:buNone/>
              <a:tabLst>
                <a:tab pos="137160" algn="l"/>
                <a:tab pos="274320" algn="l"/>
                <a:tab pos="411480" algn="l"/>
                <a:tab pos="548640" algn="l"/>
                <a:tab pos="685800" algn="l"/>
                <a:tab pos="822960" algn="l"/>
                <a:tab pos="960120" algn="l"/>
                <a:tab pos="1097280" algn="l"/>
                <a:tab pos="1234440" algn="l"/>
                <a:tab pos="1371600" algn="l"/>
                <a:tab pos="1508760" algn="l"/>
                <a:tab pos="1645920" algn="l"/>
                <a:tab pos="1783080" algn="l"/>
                <a:tab pos="1920240" algn="l"/>
                <a:tab pos="2057400" algn="l"/>
                <a:tab pos="2194560" algn="l"/>
                <a:tab pos="2331720" algn="l"/>
                <a:tab pos="2468880" algn="l"/>
                <a:tab pos="2606040" algn="l"/>
                <a:tab pos="2743200" algn="l"/>
                <a:tab pos="2880360" algn="l"/>
                <a:tab pos="3017520" algn="l"/>
                <a:tab pos="3154680" algn="l"/>
                <a:tab pos="3291840" algn="l"/>
                <a:tab pos="3429000" algn="l"/>
                <a:tab pos="3566160" algn="l"/>
              </a:tabLst>
            </a:pPr>
            <a:r>
              <a:rPr lang="en-US" sz="3200" dirty="0">
                <a:effectLst/>
                <a:latin typeface="Times New Roman" panose="02020603050405020304" pitchFamily="18" charset="0"/>
                <a:ea typeface="Calibri" panose="020F0502020204030204" pitchFamily="34" charset="0"/>
              </a:rPr>
              <a:t>	(1) Conditions for Use. When the </a:t>
            </a:r>
            <a:r>
              <a:rPr lang="en-US" sz="3200" b="1" dirty="0">
                <a:effectLst/>
                <a:latin typeface="Times New Roman" panose="02020603050405020304" pitchFamily="18" charset="0"/>
                <a:ea typeface="Calibri" panose="020F0502020204030204" pitchFamily="34" charset="0"/>
              </a:rPr>
              <a:t>procurement officer determines in writing</a:t>
            </a:r>
            <a:r>
              <a:rPr lang="en-US" sz="3200" dirty="0">
                <a:effectLst/>
                <a:latin typeface="Times New Roman" panose="02020603050405020304" pitchFamily="18" charset="0"/>
                <a:ea typeface="Calibri" panose="020F0502020204030204" pitchFamily="34" charset="0"/>
              </a:rPr>
              <a:t> that the use of </a:t>
            </a:r>
            <a:r>
              <a:rPr lang="en-US" sz="3200" b="1" dirty="0">
                <a:effectLst/>
                <a:latin typeface="Times New Roman" panose="02020603050405020304" pitchFamily="18" charset="0"/>
                <a:ea typeface="Calibri" panose="020F0502020204030204" pitchFamily="34" charset="0"/>
              </a:rPr>
              <a:t>competitive sealed </a:t>
            </a:r>
            <a:r>
              <a:rPr lang="en-US" sz="3200" dirty="0">
                <a:effectLst/>
                <a:latin typeface="Times New Roman" panose="02020603050405020304" pitchFamily="18" charset="0"/>
                <a:ea typeface="Calibri" panose="020F0502020204030204" pitchFamily="34" charset="0"/>
              </a:rPr>
              <a:t>bidding is either </a:t>
            </a:r>
            <a:r>
              <a:rPr lang="en-US" sz="3200" b="1" dirty="0">
                <a:effectLst/>
                <a:latin typeface="Times New Roman" panose="02020603050405020304" pitchFamily="18" charset="0"/>
                <a:ea typeface="Calibri" panose="020F0502020204030204" pitchFamily="34" charset="0"/>
              </a:rPr>
              <a:t>not </a:t>
            </a:r>
            <a:r>
              <a:rPr lang="en-US" sz="3200" dirty="0">
                <a:effectLst/>
                <a:latin typeface="Times New Roman" panose="02020603050405020304" pitchFamily="18" charset="0"/>
                <a:ea typeface="Calibri" panose="020F0502020204030204" pitchFamily="34" charset="0"/>
              </a:rPr>
              <a:t>practicable or </a:t>
            </a:r>
            <a:r>
              <a:rPr lang="en-US" sz="3200" b="1" dirty="0">
                <a:effectLst/>
                <a:latin typeface="Times New Roman" panose="02020603050405020304" pitchFamily="18" charset="0"/>
                <a:ea typeface="Calibri" panose="020F0502020204030204" pitchFamily="34" charset="0"/>
              </a:rPr>
              <a:t>not </a:t>
            </a:r>
            <a:r>
              <a:rPr lang="en-US" sz="3200" dirty="0">
                <a:effectLst/>
                <a:latin typeface="Times New Roman" panose="02020603050405020304" pitchFamily="18" charset="0"/>
                <a:ea typeface="Calibri" panose="020F0502020204030204" pitchFamily="34" charset="0"/>
              </a:rPr>
              <a:t>advantageous to the State, a contract may be entered into by competitive best value bidding </a:t>
            </a:r>
            <a:r>
              <a:rPr lang="en-US" sz="3200" b="1" dirty="0">
                <a:effectLst/>
                <a:latin typeface="Times New Roman" panose="02020603050405020304" pitchFamily="18" charset="0"/>
                <a:ea typeface="Calibri" panose="020F0502020204030204" pitchFamily="34" charset="0"/>
              </a:rPr>
              <a:t>subject to </a:t>
            </a:r>
            <a:r>
              <a:rPr lang="en-US" sz="3200" dirty="0">
                <a:effectLst/>
                <a:latin typeface="Times New Roman" panose="02020603050405020304" pitchFamily="18" charset="0"/>
                <a:ea typeface="Calibri" panose="020F0502020204030204" pitchFamily="34" charset="0"/>
              </a:rPr>
              <a:t>the provisions of Section </a:t>
            </a:r>
            <a:r>
              <a:rPr lang="en-US" sz="3200" b="1" dirty="0">
                <a:effectLst/>
                <a:latin typeface="Times New Roman" panose="02020603050405020304" pitchFamily="18" charset="0"/>
                <a:ea typeface="Calibri" panose="020F0502020204030204" pitchFamily="34" charset="0"/>
              </a:rPr>
              <a:t>11‑35‑1520</a:t>
            </a:r>
            <a:r>
              <a:rPr lang="en-US" sz="3200" dirty="0">
                <a:effectLst/>
                <a:latin typeface="Times New Roman" panose="02020603050405020304" pitchFamily="18" charset="0"/>
                <a:ea typeface="Calibri" panose="020F0502020204030204" pitchFamily="34" charset="0"/>
              </a:rPr>
              <a:t> and the ensuing regulations, unless otherwise provided for in this section.</a:t>
            </a:r>
          </a:p>
          <a:p>
            <a:pPr marL="0" indent="0">
              <a:buNone/>
            </a:pPr>
            <a:endParaRPr lang="en-US" dirty="0"/>
          </a:p>
          <a:p>
            <a:endParaRPr lang="en-US" dirty="0"/>
          </a:p>
        </p:txBody>
      </p:sp>
      <p:pic>
        <p:nvPicPr>
          <p:cNvPr id="5" name="Picture 2" descr="C:\Users\dbsalley\AppData\Local\Microsoft\Windows\Temporary Internet Files\Content.Outlook\2GRG58NI\PPBan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5913745"/>
            <a:ext cx="7924800" cy="7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3248940"/>
      </p:ext>
    </p:extLst>
  </p:cSld>
  <p:clrMapOvr>
    <a:masterClrMapping/>
  </p:clrMapOvr>
</p:sld>
</file>

<file path=ppt/theme/theme1.xml><?xml version="1.0" encoding="utf-8"?>
<a:theme xmlns:a="http://schemas.openxmlformats.org/drawingml/2006/main" name="Theme2">
  <a:themeElements>
    <a:clrScheme name="Custom 1">
      <a:dk1>
        <a:sysClr val="windowText" lastClr="000000"/>
      </a:dk1>
      <a:lt1>
        <a:sysClr val="window" lastClr="FFFFFF"/>
      </a:lt1>
      <a:dk2>
        <a:srgbClr val="153357"/>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1997</TotalTime>
  <Pages>35</Pages>
  <Words>1646</Words>
  <Application>Microsoft Office PowerPoint</Application>
  <PresentationFormat>On-screen Show (4:3)</PresentationFormat>
  <Paragraphs>211</Paragraphs>
  <Slides>31</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Courier New</vt:lpstr>
      <vt:lpstr>Tahoma</vt:lpstr>
      <vt:lpstr>Times New Roman</vt:lpstr>
      <vt:lpstr>Theme2</vt:lpstr>
      <vt:lpstr>SOUTH CAROLINA PROCUREMENT CODE ARTICLE 5 vs. ARTICLES 9 &amp; 10</vt:lpstr>
      <vt:lpstr>What is Article 5?</vt:lpstr>
      <vt:lpstr>What is Article 9?</vt:lpstr>
      <vt:lpstr>What is Article 10?</vt:lpstr>
      <vt:lpstr>Article 5</vt:lpstr>
      <vt:lpstr>Are all the Source Selection Methods Mentioned in Article 5 Applicable to Construction?</vt:lpstr>
      <vt:lpstr>Source Selection Methods in Article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Are there any more source selection methods?</vt:lpstr>
      <vt:lpstr>11-35-1510</vt:lpstr>
      <vt:lpstr>Article 9</vt:lpstr>
      <vt:lpstr>Choosing a Project Delivery Method</vt:lpstr>
      <vt:lpstr>PowerPoint Presentation</vt:lpstr>
      <vt:lpstr>Source Selection Methods Assigned to Project Delivery Methods</vt:lpstr>
      <vt:lpstr>Competitive Sealed Bidding for Construction</vt:lpstr>
      <vt:lpstr>11-35-3020</vt:lpstr>
      <vt:lpstr>Key Differences</vt:lpstr>
      <vt:lpstr>Design-Build</vt:lpstr>
      <vt:lpstr>Additional Procedures Applicable to Construction</vt:lpstr>
      <vt:lpstr>Source Selection Method(s) for Architect/Engineering Services</vt:lpstr>
      <vt:lpstr>Article 10</vt:lpstr>
      <vt:lpstr>PowerPoint Presentation</vt:lpstr>
      <vt:lpstr>PowerPoint Presentation</vt:lpstr>
      <vt:lpstr>We can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the State Buys Goods and Services</dc:title>
  <dc:creator>Voight Shealy</dc:creator>
  <cp:lastModifiedBy>White, John</cp:lastModifiedBy>
  <cp:revision>145</cp:revision>
  <cp:lastPrinted>2004-01-08T19:27:40Z</cp:lastPrinted>
  <dcterms:created xsi:type="dcterms:W3CDTF">1996-06-10T08:02:30Z</dcterms:created>
  <dcterms:modified xsi:type="dcterms:W3CDTF">2021-10-22T11:27:08Z</dcterms:modified>
</cp:coreProperties>
</file>