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7" r:id="rId6"/>
    <p:sldId id="261" r:id="rId7"/>
    <p:sldId id="281" r:id="rId8"/>
    <p:sldId id="282" r:id="rId9"/>
    <p:sldId id="276" r:id="rId10"/>
    <p:sldId id="278" r:id="rId11"/>
    <p:sldId id="286" r:id="rId12"/>
    <p:sldId id="279" r:id="rId13"/>
    <p:sldId id="284" r:id="rId14"/>
    <p:sldId id="283" r:id="rId15"/>
    <p:sldId id="270" r:id="rId16"/>
    <p:sldId id="268" r:id="rId17"/>
    <p:sldId id="271" r:id="rId18"/>
    <p:sldId id="285" r:id="rId19"/>
  </p:sldIdLst>
  <p:sldSz cx="12192000" cy="6858000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6357" autoAdjust="0"/>
  </p:normalViewPr>
  <p:slideViewPr>
    <p:cSldViewPr snapToGrid="0">
      <p:cViewPr varScale="1">
        <p:scale>
          <a:sx n="80" d="100"/>
          <a:sy n="80" d="100"/>
        </p:scale>
        <p:origin x="480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A4C9E-5FA9-4861-8A7A-DC3924815B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1" y="531846"/>
            <a:ext cx="10089805" cy="274320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Castellar" panose="020A0402060406010301" pitchFamily="18" charset="0"/>
              </a:rPr>
              <a:t>Office of state engineer</a:t>
            </a:r>
            <a:br>
              <a:rPr lang="en-US" b="1" dirty="0">
                <a:latin typeface="Castellar" panose="020A0402060406010301" pitchFamily="18" charset="0"/>
              </a:rPr>
            </a:br>
            <a:r>
              <a:rPr lang="en-US" b="1" dirty="0">
                <a:latin typeface="Castellar" panose="020A0402060406010301" pitchFamily="18" charset="0"/>
              </a:rPr>
              <a:t>database</a:t>
            </a:r>
          </a:p>
        </p:txBody>
      </p:sp>
      <p:pic>
        <p:nvPicPr>
          <p:cNvPr id="4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5C1855AA-64E4-4E1A-8381-42ABC42004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ubtitle 5">
            <a:extLst>
              <a:ext uri="{FF2B5EF4-FFF2-40B4-BE49-F238E27FC236}">
                <a16:creationId xmlns:a16="http://schemas.microsoft.com/office/drawing/2014/main" id="{52EB9A64-D61E-40CA-A46E-8602FB4407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28900" y="4544008"/>
            <a:ext cx="6400800" cy="1194319"/>
          </a:xfrm>
        </p:spPr>
        <p:txBody>
          <a:bodyPr>
            <a:normAutofit/>
          </a:bodyPr>
          <a:lstStyle/>
          <a:p>
            <a:pPr algn="ctr"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latin typeface="Footlight MT Light" panose="0204060206030A020304" pitchFamily="18" charset="0"/>
                <a:cs typeface="Times New Roman" panose="02020603050405020304" pitchFamily="18" charset="0"/>
              </a:rPr>
              <a:t>Margaret Jordan, PE</a:t>
            </a:r>
          </a:p>
          <a:p>
            <a:pPr algn="ctr">
              <a:spcAft>
                <a:spcPts val="0"/>
              </a:spcAft>
            </a:pPr>
            <a:r>
              <a:rPr lang="en-US" sz="1600" b="1" dirty="0">
                <a:solidFill>
                  <a:schemeClr val="tx1"/>
                </a:solidFill>
                <a:latin typeface="Footlight MT Light" panose="0204060206030A020304" pitchFamily="18" charset="0"/>
                <a:cs typeface="Times New Roman" panose="02020603050405020304" pitchFamily="18" charset="0"/>
              </a:rPr>
              <a:t>Deputy State Engineer</a:t>
            </a:r>
          </a:p>
          <a:p>
            <a:pPr algn="ctr">
              <a:spcAft>
                <a:spcPts val="0"/>
              </a:spcAft>
            </a:pPr>
            <a:r>
              <a:rPr lang="en-US" sz="1600" b="1" dirty="0">
                <a:solidFill>
                  <a:schemeClr val="tx1"/>
                </a:solidFill>
                <a:latin typeface="Footlight MT Light" panose="0204060206030A020304" pitchFamily="18" charset="0"/>
                <a:cs typeface="Times New Roman" panose="02020603050405020304" pitchFamily="18" charset="0"/>
              </a:rPr>
              <a:t>Office of State Engineer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520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5EE80-D416-43F6-8B44-08603C36F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886" y="374745"/>
            <a:ext cx="10058400" cy="694558"/>
          </a:xfrm>
        </p:spPr>
        <p:txBody>
          <a:bodyPr>
            <a:noAutofit/>
          </a:bodyPr>
          <a:lstStyle/>
          <a:p>
            <a:pPr algn="ctr"/>
            <a:r>
              <a:rPr lang="en-US" sz="4000" b="1" u="sng" dirty="0">
                <a:latin typeface="Castellar" panose="020A0402060406010301" pitchFamily="18" charset="0"/>
              </a:rPr>
              <a:t>Buttons visible by form status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7E5235-61F6-4E4B-AA16-912444709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9290" y="1501732"/>
            <a:ext cx="10682871" cy="564041"/>
          </a:xfrm>
        </p:spPr>
        <p:txBody>
          <a:bodyPr>
            <a:normAutofit lnSpcReduction="10000"/>
          </a:bodyPr>
          <a:lstStyle/>
          <a:p>
            <a:r>
              <a:rPr lang="en-US" sz="3200" b="1" dirty="0">
                <a:solidFill>
                  <a:schemeClr val="tx1"/>
                </a:solidFill>
                <a:latin typeface="Californian FB" panose="0207040306080B030204" pitchFamily="18" charset="0"/>
              </a:rPr>
              <a:t>Status - Draft: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AC468FC-F001-4526-8CB9-3D81B3B26B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290" y="2612503"/>
            <a:ext cx="10956910" cy="1987114"/>
          </a:xfrm>
          <a:prstGeom prst="rect">
            <a:avLst/>
          </a:prstGeom>
        </p:spPr>
      </p:pic>
      <p:pic>
        <p:nvPicPr>
          <p:cNvPr id="9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2EBB9CD9-E629-468C-94CC-02637325EA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4195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5EE80-D416-43F6-8B44-08603C36F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584295"/>
            <a:ext cx="10058400" cy="694558"/>
          </a:xfrm>
        </p:spPr>
        <p:txBody>
          <a:bodyPr>
            <a:noAutofit/>
          </a:bodyPr>
          <a:lstStyle/>
          <a:p>
            <a:pPr algn="ctr"/>
            <a:r>
              <a:rPr lang="en-US" sz="4000" b="1" u="sng" dirty="0">
                <a:latin typeface="Castellar" panose="020A0402060406010301" pitchFamily="18" charset="0"/>
              </a:rPr>
              <a:t>Buttons visible by form status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98D8B6B2-8781-4C09-A044-82B48076BF20}"/>
              </a:ext>
            </a:extLst>
          </p:cNvPr>
          <p:cNvSpPr txBox="1">
            <a:spLocks/>
          </p:cNvSpPr>
          <p:nvPr/>
        </p:nvSpPr>
        <p:spPr>
          <a:xfrm>
            <a:off x="549289" y="1597388"/>
            <a:ext cx="10058401" cy="563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>
                <a:solidFill>
                  <a:schemeClr val="tx1"/>
                </a:solidFill>
                <a:latin typeface="Californian FB" panose="0207040306080B030204" pitchFamily="18" charset="0"/>
              </a:rPr>
              <a:t>Status – Submitted (state agency):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E4878C8-FCB7-45B5-B76A-1B518C2741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306" y="2479003"/>
            <a:ext cx="10555669" cy="3283622"/>
          </a:xfrm>
          <a:prstGeom prst="rect">
            <a:avLst/>
          </a:prstGeom>
        </p:spPr>
      </p:pic>
      <p:pic>
        <p:nvPicPr>
          <p:cNvPr id="9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2EBB9CD9-E629-468C-94CC-02637325EA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5902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DBD6739E-4B9E-4891-A8A9-F1CBD45B87CE}"/>
              </a:ext>
            </a:extLst>
          </p:cNvPr>
          <p:cNvSpPr txBox="1">
            <a:spLocks/>
          </p:cNvSpPr>
          <p:nvPr/>
        </p:nvSpPr>
        <p:spPr>
          <a:xfrm>
            <a:off x="643500" y="1781175"/>
            <a:ext cx="10609278" cy="579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>
                <a:solidFill>
                  <a:schemeClr val="tx1"/>
                </a:solidFill>
                <a:latin typeface="Californian FB" panose="0207040306080B030204" pitchFamily="18" charset="0"/>
              </a:rPr>
              <a:t>Status – Approved: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27C0883-666F-4854-A9B3-644FDE0468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500" y="2714323"/>
            <a:ext cx="10609279" cy="2057702"/>
          </a:xfrm>
          <a:prstGeom prst="rect">
            <a:avLst/>
          </a:prstGeom>
        </p:spPr>
      </p:pic>
      <p:pic>
        <p:nvPicPr>
          <p:cNvPr id="6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27A2B11D-FE41-4F51-8EF4-64472E7CD0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92CD35A5-B111-4EC0-8370-CEB19667D224}"/>
              </a:ext>
            </a:extLst>
          </p:cNvPr>
          <p:cNvSpPr txBox="1">
            <a:spLocks/>
          </p:cNvSpPr>
          <p:nvPr/>
        </p:nvSpPr>
        <p:spPr>
          <a:xfrm>
            <a:off x="1033239" y="602396"/>
            <a:ext cx="10058400" cy="694558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4000" b="1" u="sng" dirty="0">
                <a:latin typeface="Castellar" panose="020A0402060406010301" pitchFamily="18" charset="0"/>
              </a:rPr>
              <a:t>Buttons visible by form status</a:t>
            </a:r>
          </a:p>
        </p:txBody>
      </p:sp>
    </p:spTree>
    <p:extLst>
      <p:ext uri="{BB962C8B-B14F-4D97-AF65-F5344CB8AC3E}">
        <p14:creationId xmlns:p14="http://schemas.microsoft.com/office/powerpoint/2010/main" val="3312672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068A8-D4F8-4193-BCD2-F75DD8DDA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203278"/>
            <a:ext cx="10568505" cy="735892"/>
          </a:xfrm>
        </p:spPr>
        <p:txBody>
          <a:bodyPr>
            <a:normAutofit/>
          </a:bodyPr>
          <a:lstStyle/>
          <a:p>
            <a:pPr algn="ctr"/>
            <a:r>
              <a:rPr lang="en-US" sz="4000" b="1" u="sng" dirty="0">
                <a:latin typeface="Castellar" panose="020A0402060406010301" pitchFamily="18" charset="0"/>
              </a:rPr>
              <a:t>Ose Form Association</a:t>
            </a:r>
            <a:endParaRPr lang="en-US" sz="4000" b="1" u="sng" dirty="0">
              <a:latin typeface="Californian FB" panose="0207040306080B030204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6FBD6-5CA0-4789-B5C4-4DE5B06439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3580" y="1202038"/>
            <a:ext cx="10633822" cy="4707293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tx1"/>
                </a:solidFill>
                <a:latin typeface="Californian FB" panose="0207040306080B030204" pitchFamily="18" charset="0"/>
              </a:rPr>
              <a:t>All forms that are associated with other forms must be submitted in the correct order or an error message will appear.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tx1"/>
                </a:solidFill>
                <a:latin typeface="Californian FB" panose="0207040306080B030204" pitchFamily="18" charset="0"/>
              </a:rPr>
              <a:t>Example:  SE210 -&gt;	SE-220 -&gt; SE260.</a:t>
            </a:r>
          </a:p>
          <a:p>
            <a:pPr marL="1027113" indent="-344488">
              <a:buFont typeface="Wingdings" panose="05000000000000000000" pitchFamily="2" charset="2"/>
              <a:buChar char="§"/>
            </a:pPr>
            <a:r>
              <a:rPr lang="en-US" sz="3200" b="1" dirty="0">
                <a:solidFill>
                  <a:schemeClr val="tx1"/>
                </a:solidFill>
                <a:latin typeface="Californian FB" panose="0207040306080B030204" pitchFamily="18" charset="0"/>
              </a:rPr>
              <a:t>SE-220 form will not be able to be entered until the SE-210 is approved.</a:t>
            </a:r>
          </a:p>
          <a:p>
            <a:pPr marL="1027113" indent="-344488">
              <a:buFont typeface="Wingdings" panose="05000000000000000000" pitchFamily="2" charset="2"/>
              <a:buChar char="§"/>
            </a:pPr>
            <a:r>
              <a:rPr lang="en-US" sz="3200" b="1" dirty="0">
                <a:solidFill>
                  <a:schemeClr val="tx1"/>
                </a:solidFill>
                <a:latin typeface="Californian FB" panose="0207040306080B030204" pitchFamily="18" charset="0"/>
              </a:rPr>
              <a:t>SE-260 form will not be able to be entered until the SE-220 is approved.</a:t>
            </a:r>
          </a:p>
        </p:txBody>
      </p:sp>
      <p:pic>
        <p:nvPicPr>
          <p:cNvPr id="4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A7542785-A396-4617-B68A-428E43C24A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57850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26C3-91AC-48FB-83AF-014FA35A9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284584"/>
            <a:ext cx="10058400" cy="769776"/>
          </a:xfrm>
        </p:spPr>
        <p:txBody>
          <a:bodyPr>
            <a:normAutofit/>
          </a:bodyPr>
          <a:lstStyle/>
          <a:p>
            <a:pPr algn="ctr"/>
            <a:r>
              <a:rPr lang="en-US" sz="4000" b="1" u="sng" dirty="0">
                <a:latin typeface="Castellar" panose="020A0402060406010301" pitchFamily="18" charset="0"/>
              </a:rPr>
              <a:t>Ose Form Association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223BE1-8EF6-4E72-94A2-EFE5B43C21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9879" y="1150577"/>
            <a:ext cx="11363626" cy="769776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tx1"/>
                </a:solidFill>
                <a:latin typeface="Californian FB" panose="0207040306080B030204" pitchFamily="18" charset="0"/>
              </a:rPr>
              <a:t>Attempting to create SE-260 when a SE-220 has not be created.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9473450-BD67-40EA-A53E-450A88B0D6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879" y="2016570"/>
            <a:ext cx="11112757" cy="3824393"/>
          </a:xfrm>
          <a:prstGeom prst="rect">
            <a:avLst/>
          </a:prstGeom>
        </p:spPr>
      </p:pic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BF963FD3-400F-455F-9B5F-8B6BEB1323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09323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0A358-329F-475E-82FA-8D1B4CCFD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1" y="235670"/>
            <a:ext cx="11434664" cy="725383"/>
          </a:xfrm>
        </p:spPr>
        <p:txBody>
          <a:bodyPr>
            <a:normAutofit/>
          </a:bodyPr>
          <a:lstStyle/>
          <a:p>
            <a:pPr algn="ctr"/>
            <a:r>
              <a:rPr lang="en-US" sz="4000" b="1" u="sng" dirty="0" err="1">
                <a:latin typeface="Castellar" panose="020A0402060406010301" pitchFamily="18" charset="0"/>
              </a:rPr>
              <a:t>DashBoard</a:t>
            </a:r>
            <a:r>
              <a:rPr lang="en-US" sz="4000" b="1" u="sng" dirty="0">
                <a:latin typeface="Castellar" panose="020A0402060406010301" pitchFamily="18" charset="0"/>
              </a:rPr>
              <a:t> used for all projects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3965566-C4C1-4403-B648-4D5E4C529E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275" y="1231641"/>
            <a:ext cx="11052695" cy="4606966"/>
          </a:xfrm>
          <a:prstGeom prst="rect">
            <a:avLst/>
          </a:prstGeom>
        </p:spPr>
      </p:pic>
      <p:pic>
        <p:nvPicPr>
          <p:cNvPr id="4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744FF38F-76D2-4505-8631-6DE8A893ED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57075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58331-8074-48B2-A8F6-AAFCE1D5F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892" y="176170"/>
            <a:ext cx="11368216" cy="687896"/>
          </a:xfrm>
        </p:spPr>
        <p:txBody>
          <a:bodyPr>
            <a:noAutofit/>
          </a:bodyPr>
          <a:lstStyle/>
          <a:p>
            <a:pPr algn="ctr"/>
            <a:r>
              <a:rPr lang="en-US" sz="4000" b="1" u="sng" dirty="0">
                <a:latin typeface="Castellar" panose="020A0402060406010301" pitchFamily="18" charset="0"/>
              </a:rPr>
              <a:t>Single Project Management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5523F4-E563-49AF-8C8D-7EB46DC8DB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110" y="1063629"/>
            <a:ext cx="10011747" cy="4730742"/>
          </a:xfrm>
          <a:prstGeom prst="rect">
            <a:avLst/>
          </a:prstGeom>
        </p:spPr>
      </p:pic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481918C1-2EBC-4ECA-8AEA-E9B2C79A27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13794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06500-D551-42C8-ADDD-C897C5537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973" y="203278"/>
            <a:ext cx="11130054" cy="829460"/>
          </a:xfrm>
        </p:spPr>
        <p:txBody>
          <a:bodyPr>
            <a:noAutofit/>
          </a:bodyPr>
          <a:lstStyle/>
          <a:p>
            <a:pPr algn="ctr"/>
            <a:r>
              <a:rPr lang="en-US" sz="4000" b="1" u="sng" dirty="0">
                <a:latin typeface="Castellar" panose="020A0402060406010301" pitchFamily="18" charset="0"/>
              </a:rPr>
              <a:t>access to projects</a:t>
            </a:r>
            <a:endParaRPr lang="en-US" sz="4000" u="sng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67BED2F-9CDC-467F-84E1-7FC8675693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927" y="2891618"/>
            <a:ext cx="10682146" cy="2933644"/>
          </a:xfrm>
          <a:prstGeom prst="rect">
            <a:avLst/>
          </a:prstGeom>
        </p:spPr>
      </p:pic>
      <p:pic>
        <p:nvPicPr>
          <p:cNvPr id="4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5A46D151-7284-44F5-86AA-962D6DC828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1048868-523D-4C68-9644-0C345CD6641F}"/>
              </a:ext>
            </a:extLst>
          </p:cNvPr>
          <p:cNvSpPr/>
          <p:nvPr/>
        </p:nvSpPr>
        <p:spPr>
          <a:xfrm>
            <a:off x="754927" y="1344351"/>
            <a:ext cx="106821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latin typeface="Californian FB" panose="0207040306080B030204" pitchFamily="18" charset="0"/>
                <a:cs typeface="Calibri" panose="020F0502020204030204" pitchFamily="34" charset="0"/>
              </a:rPr>
              <a:t>User will only be able to access your Agency’s Projects in the Database.</a:t>
            </a:r>
            <a:endParaRPr lang="en-US" sz="3600" dirty="0">
              <a:latin typeface="Californian FB" panose="0207040306080B0302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6520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06500-D551-42C8-ADDD-C897C5537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469" y="817057"/>
            <a:ext cx="9685175" cy="1222311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latin typeface="Castellar" panose="020A0402060406010301" pitchFamily="18" charset="0"/>
              </a:rPr>
              <a:t>Q u e s t I o n s ? ? ? </a:t>
            </a:r>
            <a:endParaRPr lang="en-US" sz="6000" dirty="0"/>
          </a:p>
        </p:txBody>
      </p:sp>
      <p:pic>
        <p:nvPicPr>
          <p:cNvPr id="4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5A46D151-7284-44F5-86AA-962D6DC828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A1B9422-BE5F-4853-A55A-A353266749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6001" y="2209800"/>
            <a:ext cx="3575809" cy="3575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673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1B454-36B0-4410-AA14-D7FB0E779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187" y="203278"/>
            <a:ext cx="10503191" cy="752535"/>
          </a:xfrm>
        </p:spPr>
        <p:txBody>
          <a:bodyPr>
            <a:normAutofit/>
          </a:bodyPr>
          <a:lstStyle/>
          <a:p>
            <a:pPr algn="ctr"/>
            <a:r>
              <a:rPr lang="en-US" sz="4000" b="1" u="sng" dirty="0">
                <a:latin typeface="Castellar" panose="020A0402060406010301" pitchFamily="18" charset="0"/>
              </a:rPr>
              <a:t>OSE database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095CC-CD00-4C1F-9CB4-398624550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1682" y="986281"/>
            <a:ext cx="9853126" cy="5050625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tx1"/>
                </a:solidFill>
                <a:latin typeface="Californian FB" panose="0207040306080B030204" pitchFamily="18" charset="0"/>
              </a:rPr>
              <a:t>New interactive Database and Web Application for State Construction Projects to be used by OSE and all State Agencies.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tx1"/>
                </a:solidFill>
                <a:latin typeface="Californian FB" panose="0207040306080B030204" pitchFamily="18" charset="0"/>
              </a:rPr>
              <a:t>Designed to be:	</a:t>
            </a:r>
          </a:p>
          <a:p>
            <a:pPr marL="125730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200" b="1" dirty="0">
                <a:solidFill>
                  <a:schemeClr val="tx1"/>
                </a:solidFill>
                <a:latin typeface="Californian FB" panose="0207040306080B030204" pitchFamily="18" charset="0"/>
              </a:rPr>
              <a:t>Efficient,</a:t>
            </a:r>
          </a:p>
          <a:p>
            <a:pPr marL="1257300" indent="-34290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200" b="1" dirty="0">
                <a:solidFill>
                  <a:schemeClr val="tx1"/>
                </a:solidFill>
                <a:latin typeface="Californian FB" panose="0207040306080B030204" pitchFamily="18" charset="0"/>
              </a:rPr>
              <a:t>Flexible,</a:t>
            </a:r>
          </a:p>
          <a:p>
            <a:pPr marL="1257300" indent="-34290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200" b="1" dirty="0">
                <a:solidFill>
                  <a:schemeClr val="tx1"/>
                </a:solidFill>
                <a:latin typeface="Californian FB" panose="0207040306080B030204" pitchFamily="18" charset="0"/>
              </a:rPr>
              <a:t>Scalable,</a:t>
            </a:r>
          </a:p>
          <a:p>
            <a:pPr marL="1257300" indent="-34290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200" b="1" dirty="0">
                <a:solidFill>
                  <a:schemeClr val="tx1"/>
                </a:solidFill>
                <a:latin typeface="Californian FB" panose="0207040306080B030204" pitchFamily="18" charset="0"/>
              </a:rPr>
              <a:t>Accessible, and</a:t>
            </a:r>
          </a:p>
          <a:p>
            <a:pPr marL="1257300" indent="-34290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200" b="1" dirty="0">
                <a:solidFill>
                  <a:schemeClr val="tx1"/>
                </a:solidFill>
                <a:latin typeface="Californian FB" panose="0207040306080B030204" pitchFamily="18" charset="0"/>
              </a:rPr>
              <a:t>Easy to Maintain.</a:t>
            </a:r>
          </a:p>
        </p:txBody>
      </p:sp>
      <p:pic>
        <p:nvPicPr>
          <p:cNvPr id="4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284E70BC-00BB-4B5B-9FFB-18415A0629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8305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0B1F3-51FF-4AE7-85B7-9D0652FDC5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8457" y="303230"/>
            <a:ext cx="10496938" cy="611170"/>
          </a:xfrm>
        </p:spPr>
        <p:txBody>
          <a:bodyPr>
            <a:noAutofit/>
          </a:bodyPr>
          <a:lstStyle/>
          <a:p>
            <a:pPr algn="ctr"/>
            <a:r>
              <a:rPr lang="en-US" sz="4000" b="1" u="sng" dirty="0">
                <a:latin typeface="Castellar" panose="020A0402060406010301" pitchFamily="18" charset="0"/>
              </a:rPr>
              <a:t>user account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AC54FB-7023-403B-9E0E-3E57DE2983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6488" y="1315617"/>
            <a:ext cx="10608907" cy="4422710"/>
          </a:xfrm>
        </p:spPr>
        <p:txBody>
          <a:bodyPr>
            <a:normAutofit fontScale="92500"/>
          </a:bodyPr>
          <a:lstStyle/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tx1"/>
                </a:solidFill>
                <a:latin typeface="Californian FB" panose="0207040306080B030204" pitchFamily="18" charset="0"/>
              </a:rPr>
              <a:t>Each agency will be allowed a maximum of 3 Users.</a:t>
            </a:r>
          </a:p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tx1"/>
                </a:solidFill>
                <a:latin typeface="Californian FB" panose="0207040306080B030204" pitchFamily="18" charset="0"/>
              </a:rPr>
              <a:t>You will be provided a link to register your account.</a:t>
            </a:r>
          </a:p>
          <a:p>
            <a:pPr marL="342900" indent="-342900" algn="just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tx1"/>
                </a:solidFill>
                <a:latin typeface="Californian FB" panose="0207040306080B030204" pitchFamily="18" charset="0"/>
              </a:rPr>
              <a:t>Fill in contact information in My Profile: </a:t>
            </a:r>
          </a:p>
          <a:p>
            <a:pPr marL="288925" algn="just">
              <a:spcBef>
                <a:spcPts val="0"/>
              </a:spcBef>
            </a:pPr>
            <a:r>
              <a:rPr lang="en-US" sz="3200" b="1" dirty="0">
                <a:solidFill>
                  <a:schemeClr val="tx1"/>
                </a:solidFill>
                <a:latin typeface="Californian FB" panose="0207040306080B030204" pitchFamily="18" charset="0"/>
              </a:rPr>
              <a:t> Name, Agency, Address, Phone, Email Address.</a:t>
            </a:r>
          </a:p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tx1"/>
                </a:solidFill>
                <a:latin typeface="Californian FB" panose="0207040306080B030204" pitchFamily="18" charset="0"/>
              </a:rPr>
              <a:t>Digital Signatures can be uploaded to be used on OSE forms.</a:t>
            </a:r>
          </a:p>
          <a:p>
            <a:pPr marL="342900" indent="-342900" algn="just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tx1"/>
                </a:solidFill>
                <a:latin typeface="Californian FB" panose="0207040306080B030204" pitchFamily="18" charset="0"/>
              </a:rPr>
              <a:t>Before you can start using the System, OSE will verify by Phone or Email that this is your account.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A144290E-4191-4F0C-BBFE-BC8D58F3F4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2253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80D45-8A4B-4ABB-B5F1-9BBB3C13E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880" y="203278"/>
            <a:ext cx="10643151" cy="490193"/>
          </a:xfrm>
        </p:spPr>
        <p:txBody>
          <a:bodyPr>
            <a:noAutofit/>
          </a:bodyPr>
          <a:lstStyle/>
          <a:p>
            <a:pPr algn="ctr"/>
            <a:r>
              <a:rPr lang="en-US" sz="4000" b="1" u="sng" dirty="0">
                <a:latin typeface="Castellar" panose="020A0402060406010301" pitchFamily="18" charset="0"/>
              </a:rPr>
              <a:t>My Profile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63A2787-8249-4ACD-A375-007DAA6888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273" y="880366"/>
            <a:ext cx="10121453" cy="5097268"/>
          </a:xfrm>
          <a:prstGeom prst="rect">
            <a:avLst/>
          </a:prstGeom>
        </p:spPr>
      </p:pic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FAF78E0C-9273-4292-9D4F-9A1DF56CC8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2873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B4D61-D339-4110-B0E7-6EC211053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273" y="209726"/>
            <a:ext cx="11700588" cy="1105890"/>
          </a:xfrm>
        </p:spPr>
        <p:txBody>
          <a:bodyPr>
            <a:noAutofit/>
          </a:bodyPr>
          <a:lstStyle/>
          <a:p>
            <a:pPr algn="ctr"/>
            <a:r>
              <a:rPr lang="en-US" sz="4000" b="1" u="sng" dirty="0">
                <a:latin typeface="Castellar" panose="020A0402060406010301" pitchFamily="18" charset="0"/>
              </a:rPr>
              <a:t>Contact Information in database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155D73-03F7-4D95-A23E-566EEC3D8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5175" y="1240971"/>
            <a:ext cx="11501552" cy="440404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3600" b="1" dirty="0">
                <a:solidFill>
                  <a:schemeClr val="tx1"/>
                </a:solidFill>
                <a:latin typeface="Californian FB" panose="0207040306080B030204" pitchFamily="18" charset="0"/>
              </a:rPr>
              <a:t>This information will be available to all users, except as noted, and will be updated as necessary.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600" b="1" dirty="0">
                <a:solidFill>
                  <a:schemeClr val="tx1"/>
                </a:solidFill>
                <a:latin typeface="Californian FB" panose="0207040306080B030204" pitchFamily="18" charset="0"/>
              </a:rPr>
              <a:t>User Account Information (Semi-private thru </a:t>
            </a:r>
            <a:r>
              <a:rPr lang="en-US" sz="3600" b="1">
                <a:solidFill>
                  <a:schemeClr val="tx1"/>
                </a:solidFill>
                <a:latin typeface="Californian FB" panose="0207040306080B030204" pitchFamily="18" charset="0"/>
              </a:rPr>
              <a:t>“My Profile</a:t>
            </a:r>
            <a:r>
              <a:rPr lang="en-US" sz="3600" b="1" dirty="0">
                <a:solidFill>
                  <a:schemeClr val="tx1"/>
                </a:solidFill>
                <a:latin typeface="Californian FB" panose="0207040306080B030204" pitchFamily="18" charset="0"/>
              </a:rPr>
              <a:t>”)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600" b="1" dirty="0">
                <a:solidFill>
                  <a:schemeClr val="tx1"/>
                </a:solidFill>
                <a:latin typeface="Californian FB" panose="0207040306080B030204" pitchFamily="18" charset="0"/>
              </a:rPr>
              <a:t>Other State Agency Employees (limited information)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600" b="1" dirty="0">
                <a:solidFill>
                  <a:schemeClr val="tx1"/>
                </a:solidFill>
                <a:latin typeface="Californian FB" panose="0207040306080B030204" pitchFamily="18" charset="0"/>
              </a:rPr>
              <a:t>Architects and Engineers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600" b="1" dirty="0">
                <a:solidFill>
                  <a:schemeClr val="tx1"/>
                </a:solidFill>
                <a:latin typeface="Californian FB" panose="0207040306080B030204" pitchFamily="18" charset="0"/>
              </a:rPr>
              <a:t>Contractors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600" b="1" dirty="0">
                <a:solidFill>
                  <a:schemeClr val="tx1"/>
                </a:solidFill>
                <a:latin typeface="Californian FB" panose="0207040306080B030204" pitchFamily="18" charset="0"/>
              </a:rPr>
              <a:t>Other</a:t>
            </a:r>
            <a:endParaRPr lang="en-US" dirty="0"/>
          </a:p>
        </p:txBody>
      </p:sp>
      <p:pic>
        <p:nvPicPr>
          <p:cNvPr id="4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D7632089-BDD8-4113-8B83-0849E7DFF0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3058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D2816-16CB-4FA4-AC02-91BFD2B7C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747" y="145919"/>
            <a:ext cx="10945219" cy="633309"/>
          </a:xfrm>
        </p:spPr>
        <p:txBody>
          <a:bodyPr>
            <a:noAutofit/>
          </a:bodyPr>
          <a:lstStyle/>
          <a:p>
            <a:pPr algn="ctr"/>
            <a:r>
              <a:rPr lang="en-US" sz="4000" b="1" u="sng" dirty="0">
                <a:latin typeface="Castellar" panose="020A0402060406010301" pitchFamily="18" charset="0"/>
              </a:rPr>
              <a:t>Contact Information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38B649F-DE7D-4C58-935C-E34ADED1E9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9605" y="981491"/>
            <a:ext cx="8880093" cy="4988445"/>
          </a:xfrm>
          <a:prstGeom prst="rect">
            <a:avLst/>
          </a:prstGeom>
        </p:spPr>
      </p:pic>
      <p:pic>
        <p:nvPicPr>
          <p:cNvPr id="4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D10EB76F-DC0D-424D-8184-E4A8E39D21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6133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3E8E66B2-46F2-4016-8CEF-6FD929400ABC}"/>
              </a:ext>
            </a:extLst>
          </p:cNvPr>
          <p:cNvSpPr txBox="1">
            <a:spLocks/>
          </p:cNvSpPr>
          <p:nvPr/>
        </p:nvSpPr>
        <p:spPr>
          <a:xfrm>
            <a:off x="824917" y="184559"/>
            <a:ext cx="10058401" cy="7298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u="sng" dirty="0">
                <a:solidFill>
                  <a:schemeClr val="tx1"/>
                </a:solidFill>
                <a:latin typeface="Castellar" panose="020A0402060406010301" pitchFamily="18" charset="0"/>
              </a:rPr>
              <a:t>form Screen Shot:  SE-210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DB7FB08-2906-4F1E-A0CF-E7BD558048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342" y="914401"/>
            <a:ext cx="5123785" cy="505176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9F3A5FC-11F1-4B58-9F47-6AC20952D9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0032" y="891838"/>
            <a:ext cx="5715241" cy="5074324"/>
          </a:xfrm>
          <a:prstGeom prst="rect">
            <a:avLst/>
          </a:prstGeom>
        </p:spPr>
      </p:pic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B98E0FA3-8587-4E2B-A5D1-B647F7BC52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9472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8F13FA9-881F-4754-886B-7C3BB51E29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1954" y="1156996"/>
            <a:ext cx="5932128" cy="4862195"/>
          </a:xfrm>
          <a:prstGeom prst="rect">
            <a:avLst/>
          </a:prstGeom>
        </p:spPr>
      </p:pic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A8116406-A3D5-4695-B1E6-29C8F22398F4}"/>
              </a:ext>
            </a:extLst>
          </p:cNvPr>
          <p:cNvSpPr txBox="1">
            <a:spLocks/>
          </p:cNvSpPr>
          <p:nvPr/>
        </p:nvSpPr>
        <p:spPr>
          <a:xfrm>
            <a:off x="709127" y="203278"/>
            <a:ext cx="10524930" cy="8828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u="sng" dirty="0">
                <a:solidFill>
                  <a:schemeClr val="tx1"/>
                </a:solidFill>
                <a:latin typeface="Castellar" panose="020A0402060406010301" pitchFamily="18" charset="0"/>
              </a:rPr>
              <a:t>Form validation errors: SE-210  </a:t>
            </a:r>
          </a:p>
        </p:txBody>
      </p:sp>
      <p:pic>
        <p:nvPicPr>
          <p:cNvPr id="5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7F058313-71B6-4B28-B0E9-84EAB255D7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6721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068A8-D4F8-4193-BCD2-F75DD8DDA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203278"/>
            <a:ext cx="10568505" cy="968297"/>
          </a:xfrm>
        </p:spPr>
        <p:txBody>
          <a:bodyPr>
            <a:normAutofit/>
          </a:bodyPr>
          <a:lstStyle/>
          <a:p>
            <a:pPr algn="ctr"/>
            <a:r>
              <a:rPr lang="en-US" sz="4000" b="1" u="sng" dirty="0">
                <a:latin typeface="Castellar" panose="020A0402060406010301" pitchFamily="18" charset="0"/>
              </a:rPr>
              <a:t>Form workflow status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6FBD6-5CA0-4789-B5C4-4DE5B06439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9158" y="1171575"/>
            <a:ext cx="10893684" cy="4391220"/>
          </a:xfrm>
        </p:spPr>
        <p:txBody>
          <a:bodyPr>
            <a:normAutofit lnSpcReduction="10000"/>
          </a:bodyPr>
          <a:lstStyle/>
          <a:p>
            <a:pPr marL="2743200" indent="-2514600"/>
            <a:r>
              <a:rPr lang="en-US" sz="3600" b="1" i="1" dirty="0">
                <a:solidFill>
                  <a:schemeClr val="tx1"/>
                </a:solidFill>
                <a:latin typeface="Californian FB" panose="0207040306080B030204" pitchFamily="18" charset="0"/>
              </a:rPr>
              <a:t>Draft 	</a:t>
            </a:r>
            <a:r>
              <a:rPr lang="en-US" sz="3600" b="1" dirty="0">
                <a:solidFill>
                  <a:schemeClr val="tx1"/>
                </a:solidFill>
                <a:latin typeface="Californian FB" panose="0207040306080B030204" pitchFamily="18" charset="0"/>
              </a:rPr>
              <a:t>-	OSE form is being worked on.</a:t>
            </a:r>
          </a:p>
          <a:p>
            <a:pPr marL="3200400" indent="-2971800">
              <a:tabLst>
                <a:tab pos="2686050" algn="l"/>
              </a:tabLst>
            </a:pPr>
            <a:r>
              <a:rPr lang="en-US" sz="3600" b="1" i="1" dirty="0">
                <a:solidFill>
                  <a:schemeClr val="tx1"/>
                </a:solidFill>
                <a:latin typeface="Californian FB" panose="0207040306080B030204" pitchFamily="18" charset="0"/>
              </a:rPr>
              <a:t>Submitted</a:t>
            </a:r>
            <a:r>
              <a:rPr lang="en-US" sz="3600" b="1" dirty="0">
                <a:solidFill>
                  <a:schemeClr val="tx1"/>
                </a:solidFill>
                <a:latin typeface="Californian FB" panose="0207040306080B030204" pitchFamily="18" charset="0"/>
              </a:rPr>
              <a:t>	-	OSE form has passed data requirements and waiting OSE approval.</a:t>
            </a:r>
          </a:p>
          <a:p>
            <a:pPr marL="3200400" indent="-2971800">
              <a:tabLst>
                <a:tab pos="2686050" algn="l"/>
              </a:tabLst>
            </a:pPr>
            <a:r>
              <a:rPr lang="en-US" sz="3600" b="1" i="1" dirty="0">
                <a:solidFill>
                  <a:schemeClr val="tx1"/>
                </a:solidFill>
                <a:latin typeface="Californian FB" panose="0207040306080B030204" pitchFamily="18" charset="0"/>
              </a:rPr>
              <a:t>Rejected	</a:t>
            </a:r>
            <a:r>
              <a:rPr lang="en-US" sz="3600" b="1" dirty="0">
                <a:solidFill>
                  <a:schemeClr val="tx1"/>
                </a:solidFill>
                <a:latin typeface="Californian FB" panose="0207040306080B030204" pitchFamily="18" charset="0"/>
              </a:rPr>
              <a:t>-	OSE has rejected the form and status is back to draft status.</a:t>
            </a:r>
          </a:p>
          <a:p>
            <a:pPr marL="2743200" indent="-2514600"/>
            <a:r>
              <a:rPr lang="en-US" sz="3600" b="1" i="1" dirty="0">
                <a:solidFill>
                  <a:schemeClr val="tx1"/>
                </a:solidFill>
                <a:latin typeface="Californian FB" panose="0207040306080B030204" pitchFamily="18" charset="0"/>
              </a:rPr>
              <a:t>Approved	</a:t>
            </a:r>
            <a:r>
              <a:rPr lang="en-US" sz="3600" b="1" dirty="0">
                <a:solidFill>
                  <a:schemeClr val="tx1"/>
                </a:solidFill>
                <a:latin typeface="Californian FB" panose="0207040306080B030204" pitchFamily="18" charset="0"/>
              </a:rPr>
              <a:t> -	OSE has approved the form.</a:t>
            </a:r>
          </a:p>
        </p:txBody>
      </p:sp>
      <p:pic>
        <p:nvPicPr>
          <p:cNvPr id="4" name="Picture 2" descr="C:\Users\dbsalley\AppData\Local\Microsoft\Windows\Temporary Internet Files\Content.Outlook\2GRG58NI\PPBanner.jpg">
            <a:extLst>
              <a:ext uri="{FF2B5EF4-FFF2-40B4-BE49-F238E27FC236}">
                <a16:creationId xmlns:a16="http://schemas.microsoft.com/office/drawing/2014/main" id="{A7542785-A396-4617-B68A-428E43C24A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72200"/>
            <a:ext cx="4800600" cy="482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474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2986</TotalTime>
  <Words>294</Words>
  <Application>Microsoft Office PowerPoint</Application>
  <PresentationFormat>Widescreen</PresentationFormat>
  <Paragraphs>53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Californian FB</vt:lpstr>
      <vt:lpstr>Castellar</vt:lpstr>
      <vt:lpstr>Century Gothic</vt:lpstr>
      <vt:lpstr>Footlight MT Light</vt:lpstr>
      <vt:lpstr>Wingdings</vt:lpstr>
      <vt:lpstr>Wingdings 3</vt:lpstr>
      <vt:lpstr>Slice</vt:lpstr>
      <vt:lpstr>Office of state engineer database</vt:lpstr>
      <vt:lpstr>OSE database </vt:lpstr>
      <vt:lpstr>user account</vt:lpstr>
      <vt:lpstr>My Profile</vt:lpstr>
      <vt:lpstr>Contact Information in database</vt:lpstr>
      <vt:lpstr>Contact Information</vt:lpstr>
      <vt:lpstr>PowerPoint Presentation</vt:lpstr>
      <vt:lpstr>PowerPoint Presentation</vt:lpstr>
      <vt:lpstr>Form workflow status</vt:lpstr>
      <vt:lpstr>Buttons visible by form status</vt:lpstr>
      <vt:lpstr>Buttons visible by form status</vt:lpstr>
      <vt:lpstr>PowerPoint Presentation</vt:lpstr>
      <vt:lpstr>Ose Form Association</vt:lpstr>
      <vt:lpstr>Ose Form Association</vt:lpstr>
      <vt:lpstr>DashBoard used for all projects</vt:lpstr>
      <vt:lpstr>Single Project Management</vt:lpstr>
      <vt:lpstr>access to projects</vt:lpstr>
      <vt:lpstr>Q u e s t I o n s ? ? 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of state engineer(ose)</dc:title>
  <dc:creator>Tracy, Timothy</dc:creator>
  <cp:lastModifiedBy>Cooper, Michael</cp:lastModifiedBy>
  <cp:revision>60</cp:revision>
  <cp:lastPrinted>2019-10-15T19:58:35Z</cp:lastPrinted>
  <dcterms:created xsi:type="dcterms:W3CDTF">2019-09-10T18:29:12Z</dcterms:created>
  <dcterms:modified xsi:type="dcterms:W3CDTF">2019-10-28T13:05:08Z</dcterms:modified>
</cp:coreProperties>
</file>