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4" r:id="rId33"/>
    <p:sldId id="295" r:id="rId34"/>
    <p:sldId id="287" r:id="rId35"/>
    <p:sldId id="288" r:id="rId36"/>
    <p:sldId id="289" r:id="rId37"/>
    <p:sldId id="290" r:id="rId38"/>
    <p:sldId id="291" r:id="rId39"/>
    <p:sldId id="292" r:id="rId40"/>
    <p:sldId id="293" r:id="rId41"/>
  </p:sldIdLst>
  <p:sldSz cx="9144000" cy="5143500" type="screen16x9"/>
  <p:notesSz cx="9601200" cy="73152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251B5D-C202-481F-862D-C2286B1BA005}" v="1" dt="2025-10-15T20:33:10.6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64250" autoAdjust="0"/>
  </p:normalViewPr>
  <p:slideViewPr>
    <p:cSldViewPr snapToGrid="0" snapToObjects="1">
      <p:cViewPr varScale="1">
        <p:scale>
          <a:sx n="135" d="100"/>
          <a:sy n="135" d="100"/>
        </p:scale>
        <p:origin x="254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50" d="100"/>
          <a:sy n="150" d="100"/>
        </p:scale>
        <p:origin x="3096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F7B136-1213-A571-FF09-A725B39B29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4160838" cy="3667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EB6068-4DB5-8B58-4E78-9D48EBACDE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38775" y="2"/>
            <a:ext cx="4160838" cy="3667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2912883D-9AEA-4929-A5C8-4D095EBD4C28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FBB0E-48AC-666A-7471-BFE906ADDA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948488"/>
            <a:ext cx="4160838" cy="3667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BDACB-31FF-0C57-5FC4-CB0C9C7496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438775" y="6948488"/>
            <a:ext cx="4160838" cy="3667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37D100E6-5440-4082-8972-CE98B3427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9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23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r>
              <a:rPr lang="en-US" dirty="0"/>
              <a:t>Lead acid and Lithium batteries. </a:t>
            </a:r>
          </a:p>
          <a:p>
            <a:endParaRPr lang="en-US" dirty="0"/>
          </a:p>
          <a:p>
            <a:r>
              <a:rPr lang="en-US" dirty="0"/>
              <a:t>12, 24, 48 versions. </a:t>
            </a:r>
          </a:p>
          <a:p>
            <a:endParaRPr lang="en-US" dirty="0"/>
          </a:p>
          <a:p>
            <a:r>
              <a:rPr lang="en-US" dirty="0"/>
              <a:t>SC current requirements are 12hrs.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r>
              <a:rPr lang="en-US" dirty="0"/>
              <a:t>Both omni and directional antennas</a:t>
            </a:r>
          </a:p>
          <a:p>
            <a:endParaRPr lang="en-US" dirty="0"/>
          </a:p>
          <a:p>
            <a:r>
              <a:rPr lang="en-US" dirty="0"/>
              <a:t>Band specific</a:t>
            </a:r>
          </a:p>
          <a:p>
            <a:endParaRPr lang="en-US" dirty="0"/>
          </a:p>
          <a:p>
            <a:r>
              <a:rPr lang="en-US" dirty="0"/>
              <a:t>Proper mounting</a:t>
            </a:r>
          </a:p>
          <a:p>
            <a:endParaRPr lang="en-US" dirty="0"/>
          </a:p>
          <a:p>
            <a:r>
              <a:rPr lang="en-US" dirty="0"/>
              <a:t>They are made of plastic</a:t>
            </a:r>
          </a:p>
          <a:p>
            <a:endParaRPr lang="en-US" dirty="0"/>
          </a:p>
          <a:p>
            <a:r>
              <a:rPr lang="en-US" dirty="0"/>
              <a:t>They will not survive long in a fire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r>
              <a:rPr lang="en-US" dirty="0"/>
              <a:t>Plenum Rated Cable</a:t>
            </a:r>
          </a:p>
          <a:p>
            <a:endParaRPr lang="en-US" dirty="0"/>
          </a:p>
          <a:p>
            <a:r>
              <a:rPr lang="en-US" dirty="0"/>
              <a:t>Red cable is usually used for the inside serving antenna system</a:t>
            </a:r>
          </a:p>
          <a:p>
            <a:endParaRPr lang="en-US" dirty="0"/>
          </a:p>
          <a:p>
            <a:r>
              <a:rPr lang="en-US" dirty="0"/>
              <a:t>Code does not define the cable color</a:t>
            </a:r>
          </a:p>
          <a:p>
            <a:endParaRPr lang="en-US" dirty="0"/>
          </a:p>
          <a:p>
            <a:r>
              <a:rPr lang="en-US" dirty="0"/>
              <a:t>Black coax is usually used for donor antennas and underground runs.</a:t>
            </a:r>
          </a:p>
          <a:p>
            <a:endParaRPr lang="en-US" dirty="0"/>
          </a:p>
          <a:p>
            <a:r>
              <a:rPr lang="en-US" dirty="0"/>
              <a:t>Armored COAX this provides cable survivability rating of 1. Can also run plenum coax in conduit to provide same ratings</a:t>
            </a:r>
          </a:p>
          <a:p>
            <a:endParaRPr lang="en-US" dirty="0"/>
          </a:p>
          <a:p>
            <a:r>
              <a:rPr lang="en-US" dirty="0"/>
              <a:t>Protect donor run. If exposed outside on long runs it needs to be in conduit. Needs to be protected inside the building. </a:t>
            </a:r>
          </a:p>
          <a:p>
            <a:endParaRPr lang="en-US" dirty="0"/>
          </a:p>
          <a:p>
            <a:r>
              <a:rPr lang="en-US" dirty="0"/>
              <a:t>Dragon Skin Coax. 2 hour rated.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r>
              <a:rPr lang="en-US" dirty="0"/>
              <a:t>This splits RF</a:t>
            </a:r>
          </a:p>
          <a:p>
            <a:endParaRPr lang="en-US" dirty="0"/>
          </a:p>
          <a:p>
            <a:r>
              <a:rPr lang="en-US" dirty="0"/>
              <a:t>Small portions of RF</a:t>
            </a:r>
          </a:p>
          <a:p>
            <a:endParaRPr lang="en-US" dirty="0"/>
          </a:p>
          <a:p>
            <a:r>
              <a:rPr lang="en-US" dirty="0"/>
              <a:t>Used to balance the coverage and make it even across the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r>
              <a:rPr lang="en-US" dirty="0"/>
              <a:t>Is 20 grids the right answer for a Million </a:t>
            </a:r>
            <a:r>
              <a:rPr lang="en-US" dirty="0" err="1"/>
              <a:t>sqft</a:t>
            </a:r>
            <a:r>
              <a:rPr lang="en-US" dirty="0"/>
              <a:t> building? If you broke up a million </a:t>
            </a:r>
            <a:r>
              <a:rPr lang="en-US" dirty="0" err="1"/>
              <a:t>sqft</a:t>
            </a:r>
            <a:r>
              <a:rPr lang="en-US" dirty="0"/>
              <a:t> building each square would be slightly smaller than a football field (50k </a:t>
            </a:r>
            <a:r>
              <a:rPr lang="en-US" dirty="0" err="1"/>
              <a:t>sqft</a:t>
            </a:r>
            <a:r>
              <a:rPr lang="en-US" dirty="0"/>
              <a:t> vs 57sqft)</a:t>
            </a:r>
          </a:p>
          <a:p>
            <a:endParaRPr lang="en-US" dirty="0"/>
          </a:p>
          <a:p>
            <a:r>
              <a:rPr lang="en-US" dirty="0"/>
              <a:t>Are you verifying the frequencies in the reports? </a:t>
            </a:r>
          </a:p>
          <a:p>
            <a:endParaRPr lang="en-US" dirty="0"/>
          </a:p>
          <a:p>
            <a:r>
              <a:rPr lang="en-US" dirty="0"/>
              <a:t>Reach out to Randy Childress with the state for Palmetto 800. Your local county radio shop </a:t>
            </a:r>
            <a:r>
              <a:rPr lang="en-US" dirty="0" err="1"/>
              <a:t>ofr</a:t>
            </a:r>
            <a:r>
              <a:rPr lang="en-US" dirty="0"/>
              <a:t> UHF/VHF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r>
              <a:rPr lang="en-US" dirty="0"/>
              <a:t>Tests can be falsified. Verify passing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r>
              <a:rPr lang="en-US" dirty="0"/>
              <a:t>RF tests only tell half the story. You will notice the UL Columns are not filled out. </a:t>
            </a:r>
          </a:p>
          <a:p>
            <a:endParaRPr lang="en-US" dirty="0"/>
          </a:p>
          <a:p>
            <a:r>
              <a:rPr lang="en-US" dirty="0"/>
              <a:t>Why?</a:t>
            </a:r>
          </a:p>
          <a:p>
            <a:endParaRPr lang="en-US" dirty="0"/>
          </a:p>
          <a:p>
            <a:r>
              <a:rPr lang="en-US" dirty="0"/>
              <a:t>Uplink testing is only supported with a PCTEL </a:t>
            </a:r>
            <a:r>
              <a:rPr lang="en-US" dirty="0" err="1"/>
              <a:t>Seehawk</a:t>
            </a:r>
            <a:r>
              <a:rPr lang="en-US" dirty="0"/>
              <a:t> Monitor.</a:t>
            </a:r>
          </a:p>
          <a:p>
            <a:endParaRPr lang="en-US" dirty="0"/>
          </a:p>
          <a:p>
            <a:r>
              <a:rPr lang="en-US" dirty="0"/>
              <a:t>Lend a radio to test and add DAQ when available. </a:t>
            </a:r>
          </a:p>
          <a:p>
            <a:endParaRPr lang="en-US" dirty="0"/>
          </a:p>
          <a:p>
            <a:r>
              <a:rPr lang="en-US" dirty="0"/>
              <a:t>Delivered Audio Quality Metrics (DAQ): </a:t>
            </a:r>
          </a:p>
          <a:p>
            <a:endParaRPr lang="en-US" dirty="0"/>
          </a:p>
          <a:p>
            <a:r>
              <a:rPr lang="en-US" dirty="0"/>
              <a:t>DAQ 1 Unusable. Speech present but not understandable. </a:t>
            </a:r>
          </a:p>
          <a:p>
            <a:r>
              <a:rPr lang="en-US" dirty="0"/>
              <a:t>DAQ 2 Speech understandable with considerable effort. Requires frequent repetition due to noise/distortion. DAQ 3 Speech understandable with slight effort. Requires occasional repetition due to noise/distortion. DAQ 3.4 Speech understandable without repetition. Some noise/distortion present. </a:t>
            </a:r>
          </a:p>
          <a:p>
            <a:r>
              <a:rPr lang="en-US" dirty="0"/>
              <a:t>DAQ 4 Speech easily understood. Occasional noise/distortion present. </a:t>
            </a:r>
          </a:p>
          <a:p>
            <a:r>
              <a:rPr lang="en-US" dirty="0"/>
              <a:t>DAQ 5 Speech easily understood.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r>
              <a:rPr lang="en-US" dirty="0"/>
              <a:t>I bet radios would work fine here. Would you rather a DAQ test or the hassle and expense of putting in a ERCES system when its not needed?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r>
              <a:rPr lang="en-US" dirty="0"/>
              <a:t>FCC License holder must be contacted, and permission must be granted to turn on an ERCES system.</a:t>
            </a:r>
          </a:p>
          <a:p>
            <a:endParaRPr lang="en-US" dirty="0"/>
          </a:p>
          <a:p>
            <a:r>
              <a:rPr lang="en-US" dirty="0"/>
              <a:t>License holder can prevent an ERCES from being used.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r>
              <a:rPr lang="en-US" dirty="0"/>
              <a:t>What does ERCES stand for?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r>
              <a:rPr lang="en-US" dirty="0"/>
              <a:t>Can anyone tell me what an ERCES is?</a:t>
            </a:r>
          </a:p>
          <a:p>
            <a:endParaRPr lang="en-US" dirty="0"/>
          </a:p>
          <a:p>
            <a:r>
              <a:rPr lang="en-US" dirty="0"/>
              <a:t>What does a BDA do?  It takes outside signal and amplifies it inside. It also takes the signal from inside and amplifies it to transmit to the tower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bda</a:t>
            </a:r>
            <a:r>
              <a:rPr lang="en-US" dirty="0"/>
              <a:t> has between 85-90 </a:t>
            </a:r>
            <a:r>
              <a:rPr lang="en-US" dirty="0" err="1"/>
              <a:t>db</a:t>
            </a:r>
            <a:r>
              <a:rPr lang="en-US" dirty="0"/>
              <a:t> of gain depending on the brand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r>
              <a:rPr lang="en-US"/>
              <a:t>Anyone recognize these parts?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r>
              <a:rPr lang="en-US" dirty="0"/>
              <a:t>What is the common name for these?</a:t>
            </a:r>
          </a:p>
          <a:p>
            <a:endParaRPr lang="en-US" dirty="0"/>
          </a:p>
          <a:p>
            <a:r>
              <a:rPr lang="en-US" dirty="0"/>
              <a:t>Who knows what uplink is vs downlink?</a:t>
            </a:r>
          </a:p>
          <a:p>
            <a:endParaRPr lang="en-US" dirty="0"/>
          </a:p>
          <a:p>
            <a:r>
              <a:rPr lang="en-US" dirty="0"/>
              <a:t>High gain antennas</a:t>
            </a:r>
          </a:p>
          <a:p>
            <a:endParaRPr lang="en-US" dirty="0"/>
          </a:p>
          <a:p>
            <a:r>
              <a:rPr lang="en-US" dirty="0"/>
              <a:t>High isolation. It’s in the antenna patterns</a:t>
            </a:r>
          </a:p>
          <a:p>
            <a:endParaRPr lang="en-US" dirty="0"/>
          </a:p>
          <a:p>
            <a:r>
              <a:rPr lang="en-US" dirty="0"/>
              <a:t>It needs to point towards the donor tower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8250" tIns="54124" rIns="108250" bIns="54124"/>
          <a:lstStyle/>
          <a:p>
            <a:r>
              <a:rPr lang="en-US" dirty="0"/>
              <a:t>This provides both the uplink and downlink amplification.</a:t>
            </a:r>
          </a:p>
          <a:p>
            <a:endParaRPr lang="en-US" dirty="0"/>
          </a:p>
          <a:p>
            <a:r>
              <a:rPr lang="en-US" dirty="0"/>
              <a:t>Who is still using VHF/UHF Here?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Fiber DAS.  Can put more BDA’s and more coverage using fiber. </a:t>
            </a:r>
          </a:p>
          <a:p>
            <a:endParaRPr lang="en-US" dirty="0"/>
          </a:p>
          <a:p>
            <a:r>
              <a:rPr lang="en-US" dirty="0"/>
              <a:t>You do not want multiple Donor antennas in the same area. Can cause interference and noise.  This impacts the radio network and can blank out areas from small to large.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8250" tIns="54124" rIns="108250" bIns="54124"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973ea51-6041-4062-9341-17b2250cf33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2f8d6f7-1069-45b9-bd45-bebbb8a4a9fd.2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2f8d6f7-1069-45b9-bd45-bebbb8a4a9fd.3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2f8d6f7-1069-45b9-bd45-bebbb8a4a9fd.4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2f8d6f7-1069-45b9-bd45-bebbb8a4a9fd.5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db9a668d-0cbb-438b-adfc-fc9a5ab0ab73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cfa7d57-b77b-4429-b5d1-1600faa3bc97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a86d2ec-56fa-48ff-ac5e-f2b6eafdae22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d5e233e-3823-48eb-b73a-731babea9574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a4c959a3-d41e-4d98-a1cb-f20640e3ab3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9a64a74-a28b-4033-bda8-4a0a5660f13e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8d4c3ce-f2fd-495f-bd13-ceca5b9e0ebb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1acdff9-240f-4f28-8d71-17baa67827bd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d8aacf4-8552-4485-8bbb-ad644649ab2a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e39fa38-b4e0-4103-8c09-9595315b7d61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68957c0-1b5f-4bb3-b005-9d93d646d053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72f6b2e-e541-492b-a375-1486c0a5b24b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de59b893-d4de-4ea4-a1d6-93739bb721e7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f8401a1-b86a-4232-b0a7-68d41d36361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862dfc7-f916-41ad-9016-92272dc3561a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4f6bd05-da57-43e8-9735-bfa7ec22a443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2bbbc3b4-0396-4f25-ac13-8909aa23e291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72254db-f4c9-4fea-a2ea-789ec72c97a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727e971-ded7-484d-9a4d-e324fda50c68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9A9DD5-3647-DBA3-274F-BD01475BC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76" y="0"/>
            <a:ext cx="78662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54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CB5CA2-1931-0ED3-C7E3-FD46995F8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373" y="0"/>
            <a:ext cx="25032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76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EEC0F1-84A9-6E5F-D4F5-CD0F056E9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933" y="0"/>
            <a:ext cx="37621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36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54A93-758D-C21F-604D-E79AA301B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763" y="0"/>
            <a:ext cx="47444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8BA30-7539-21FC-4208-E5FBAFD82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290" y="0"/>
            <a:ext cx="26914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08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09FA3-CF7E-7E51-FFD9-1442ED48F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142" y="0"/>
            <a:ext cx="28197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27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AFBD42-338C-0F38-1579-736A5C42E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101" y="0"/>
            <a:ext cx="52477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28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0FA7F-01C8-6DD1-063B-E78FEB476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702" y="0"/>
            <a:ext cx="36625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87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25F3E-BA53-58D8-3285-95C5BC057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108" y="0"/>
            <a:ext cx="46517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15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0a9f1f5-248e-405d-97ca-ff4a9799469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FAF554-DDC9-90EA-2031-226D0C3DD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312" y="0"/>
            <a:ext cx="3027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58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0c652a0-0668-449e-86e3-36cc900f2279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3497afb2-b35c-46a3-88c9-59a41163693d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1ead68b-92ba-4780-a605-8f075f445c97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2f8d6f7-1069-45b9-bd45-bebbb8a4a9fd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2f8d6f7-1069-45b9-bd45-bebbb8a4a9fd.1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597</Words>
  <Application>Microsoft Office PowerPoint</Application>
  <PresentationFormat>On-screen Show (16:9)</PresentationFormat>
  <Paragraphs>112</Paragraphs>
  <Slides>40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Peter Willson</cp:lastModifiedBy>
  <cp:revision>4</cp:revision>
  <cp:lastPrinted>2025-10-16T00:31:00Z</cp:lastPrinted>
  <dcterms:created xsi:type="dcterms:W3CDTF">2025-10-15T19:32:58Z</dcterms:created>
  <dcterms:modified xsi:type="dcterms:W3CDTF">2025-10-16T00:51:47Z</dcterms:modified>
</cp:coreProperties>
</file>