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2" r:id="rId2"/>
    <p:sldId id="385" r:id="rId3"/>
    <p:sldId id="321" r:id="rId4"/>
    <p:sldId id="382" r:id="rId5"/>
    <p:sldId id="387" r:id="rId6"/>
    <p:sldId id="386" r:id="rId7"/>
    <p:sldId id="380" r:id="rId8"/>
    <p:sldId id="384" r:id="rId9"/>
    <p:sldId id="402" r:id="rId10"/>
    <p:sldId id="395" r:id="rId11"/>
    <p:sldId id="483" r:id="rId12"/>
    <p:sldId id="396" r:id="rId13"/>
    <p:sldId id="401" r:id="rId14"/>
    <p:sldId id="487" r:id="rId15"/>
    <p:sldId id="411" r:id="rId16"/>
    <p:sldId id="398" r:id="rId17"/>
    <p:sldId id="390" r:id="rId18"/>
    <p:sldId id="391" r:id="rId19"/>
    <p:sldId id="408" r:id="rId20"/>
    <p:sldId id="405" r:id="rId21"/>
    <p:sldId id="486" r:id="rId22"/>
    <p:sldId id="404" r:id="rId23"/>
    <p:sldId id="392" r:id="rId24"/>
    <p:sldId id="416" r:id="rId25"/>
    <p:sldId id="482" r:id="rId26"/>
    <p:sldId id="418" r:id="rId27"/>
    <p:sldId id="479" r:id="rId28"/>
    <p:sldId id="393" r:id="rId29"/>
    <p:sldId id="407" r:id="rId30"/>
    <p:sldId id="394" r:id="rId31"/>
    <p:sldId id="399" r:id="rId32"/>
    <p:sldId id="409" r:id="rId33"/>
    <p:sldId id="400" r:id="rId34"/>
    <p:sldId id="484" r:id="rId35"/>
    <p:sldId id="488" r:id="rId36"/>
    <p:sldId id="489" r:id="rId37"/>
    <p:sldId id="485" r:id="rId38"/>
    <p:sldId id="490" r:id="rId39"/>
    <p:sldId id="491" r:id="rId40"/>
    <p:sldId id="403" r:id="rId41"/>
    <p:sldId id="434"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02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08" autoAdjust="0"/>
    <p:restoredTop sz="46544" autoAdjust="0"/>
  </p:normalViewPr>
  <p:slideViewPr>
    <p:cSldViewPr>
      <p:cViewPr varScale="1">
        <p:scale>
          <a:sx n="60" d="100"/>
          <a:sy n="60" d="100"/>
        </p:scale>
        <p:origin x="11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198"/>
    </p:cViewPr>
  </p:sorterViewPr>
  <p:notesViewPr>
    <p:cSldViewPr>
      <p:cViewPr varScale="1">
        <p:scale>
          <a:sx n="52" d="100"/>
          <a:sy n="52" d="100"/>
        </p:scale>
        <p:origin x="-2294"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F863B7EB-2BD9-48E9-940D-EFDE81AB9CDA}" type="datetimeFigureOut">
              <a:rPr lang="en-US"/>
              <a:pPr>
                <a:defRPr/>
              </a:pPr>
              <a:t>10/16/2025</a:t>
            </a:fld>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DF24B53-728C-4A1E-9167-E705E19846A3}" type="slidenum">
              <a:rPr lang="en-US"/>
              <a:pPr>
                <a:defRPr/>
              </a:pPr>
              <a:t>‹#›</a:t>
            </a:fld>
            <a:endParaRPr lang="en-US" dirty="0"/>
          </a:p>
        </p:txBody>
      </p:sp>
    </p:spTree>
    <p:extLst>
      <p:ext uri="{BB962C8B-B14F-4D97-AF65-F5344CB8AC3E}">
        <p14:creationId xmlns:p14="http://schemas.microsoft.com/office/powerpoint/2010/main" val="1146768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exception is “Technically Unfeasible”  or “Structurally impracticable ”. Other exceptions include Limited Access Spaces and Machinery Spaces, </a:t>
            </a:r>
            <a:r>
              <a:rPr lang="en-US" sz="1200" dirty="0">
                <a:latin typeface="Goudy Old Style" panose="02020502050305020303" pitchFamily="18" charset="0"/>
              </a:rPr>
              <a:t>Equipment </a:t>
            </a:r>
            <a:r>
              <a:rPr lang="en-US" sz="1200" dirty="0">
                <a:latin typeface="Goudy Old Style" panose="02020502050305020303" pitchFamily="18" charset="0"/>
                <a:ea typeface="Calibri" panose="020F0502020204030204" pitchFamily="34" charset="0"/>
              </a:rPr>
              <a:t>Spaces for repair and monitoring, Walk-in coolers and freezers accessed only by employees, Employee </a:t>
            </a:r>
            <a:r>
              <a:rPr lang="en-US" sz="1200" dirty="0">
                <a:latin typeface="Goudy Old Style" panose="02020502050305020303" pitchFamily="18" charset="0"/>
              </a:rPr>
              <a:t>Work Areas less than 300 square feet where elevation change is required.</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Goudy Old Style" panose="02020502050305020303" pitchFamily="18" charset="0"/>
                <a:ea typeface="Calibri" panose="020F0502020204030204" pitchFamily="34" charset="0"/>
              </a:rPr>
              <a:t>Detached one- and two-family dwellings and their accessory structures, </a:t>
            </a:r>
            <a:r>
              <a:rPr lang="en-US" sz="1200" dirty="0">
                <a:latin typeface="Goudy Old Style" panose="02020502050305020303" pitchFamily="18" charset="0"/>
              </a:rPr>
              <a:t>R-1 owner occupied bed and breakfast</a:t>
            </a:r>
          </a:p>
          <a:p>
            <a:r>
              <a:rPr lang="en-US" sz="1200" dirty="0">
                <a:latin typeface="Goudy Old Style" panose="02020502050305020303" pitchFamily="18" charset="0"/>
                <a:ea typeface="Calibri" panose="020F0502020204030204" pitchFamily="34" charset="0"/>
              </a:rPr>
              <a:t>Construction sites,  </a:t>
            </a:r>
            <a:r>
              <a:rPr lang="en-US" sz="1200" dirty="0">
                <a:latin typeface="Goudy Old Style" panose="02020502050305020303" pitchFamily="18" charset="0"/>
              </a:rPr>
              <a:t>Utility Buildings Farms but</a:t>
            </a:r>
            <a:r>
              <a:rPr lang="en-US" dirty="0">
                <a:latin typeface="Goudy Old Style" panose="02020502050305020303" pitchFamily="18" charset="0"/>
              </a:rPr>
              <a:t> Agricultural Buildings require access to paved work areas and areas open to general public.</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DF24B53-728C-4A1E-9167-E705E19846A3}" type="slidenum">
              <a:rPr lang="en-US" smtClean="0"/>
              <a:pPr>
                <a:defRPr/>
              </a:pPr>
              <a:t>14</a:t>
            </a:fld>
            <a:endParaRPr lang="en-US" dirty="0"/>
          </a:p>
        </p:txBody>
      </p:sp>
    </p:spTree>
    <p:extLst>
      <p:ext uri="{BB962C8B-B14F-4D97-AF65-F5344CB8AC3E}">
        <p14:creationId xmlns:p14="http://schemas.microsoft.com/office/powerpoint/2010/main" val="61013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technologies are changing opportunities. Aira Tech Corp is a technology company providing access to visual information, anytime, anywhere. This service is a live, human-to-human professional assistance service for people who are blind or have low vision.</a:t>
            </a:r>
          </a:p>
        </p:txBody>
      </p:sp>
      <p:sp>
        <p:nvSpPr>
          <p:cNvPr id="4" name="Slide Number Placeholder 3"/>
          <p:cNvSpPr>
            <a:spLocks noGrp="1"/>
          </p:cNvSpPr>
          <p:nvPr>
            <p:ph type="sldNum" sz="quarter" idx="5"/>
          </p:nvPr>
        </p:nvSpPr>
        <p:spPr/>
        <p:txBody>
          <a:bodyPr/>
          <a:lstStyle/>
          <a:p>
            <a:pPr>
              <a:defRPr/>
            </a:pPr>
            <a:fld id="{1DF24B53-728C-4A1E-9167-E705E19846A3}" type="slidenum">
              <a:rPr lang="en-US" smtClean="0"/>
              <a:pPr>
                <a:defRPr/>
              </a:pPr>
              <a:t>15</a:t>
            </a:fld>
            <a:endParaRPr lang="en-US" dirty="0"/>
          </a:p>
        </p:txBody>
      </p:sp>
    </p:spTree>
    <p:extLst>
      <p:ext uri="{BB962C8B-B14F-4D97-AF65-F5344CB8AC3E}">
        <p14:creationId xmlns:p14="http://schemas.microsoft.com/office/powerpoint/2010/main" val="396222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Anderson and Oconee County Courthouses</a:t>
            </a:r>
          </a:p>
        </p:txBody>
      </p:sp>
      <p:sp>
        <p:nvSpPr>
          <p:cNvPr id="4" name="Slide Number Placeholder 3"/>
          <p:cNvSpPr>
            <a:spLocks noGrp="1"/>
          </p:cNvSpPr>
          <p:nvPr>
            <p:ph type="sldNum" sz="quarter" idx="5"/>
          </p:nvPr>
        </p:nvSpPr>
        <p:spPr/>
        <p:txBody>
          <a:bodyPr/>
          <a:lstStyle/>
          <a:p>
            <a:fld id="{5FD08B6C-8A43-5644-B4BB-E95D157C2B82}" type="slidenum">
              <a:rPr lang="en-US" smtClean="0"/>
              <a:t>34</a:t>
            </a:fld>
            <a:endParaRPr lang="en-US" dirty="0"/>
          </a:p>
        </p:txBody>
      </p:sp>
    </p:spTree>
    <p:extLst>
      <p:ext uri="{BB962C8B-B14F-4D97-AF65-F5344CB8AC3E}">
        <p14:creationId xmlns:p14="http://schemas.microsoft.com/office/powerpoint/2010/main" val="108599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is the Standard! </a:t>
            </a:r>
          </a:p>
          <a:p>
            <a:r>
              <a:rPr lang="en-US" dirty="0"/>
              <a:t>Everyone is involved.</a:t>
            </a:r>
          </a:p>
        </p:txBody>
      </p:sp>
      <p:sp>
        <p:nvSpPr>
          <p:cNvPr id="4" name="Slide Number Placeholder 3"/>
          <p:cNvSpPr>
            <a:spLocks noGrp="1"/>
          </p:cNvSpPr>
          <p:nvPr>
            <p:ph type="sldNum" sz="quarter" idx="5"/>
          </p:nvPr>
        </p:nvSpPr>
        <p:spPr/>
        <p:txBody>
          <a:bodyPr/>
          <a:lstStyle/>
          <a:p>
            <a:pPr>
              <a:defRPr/>
            </a:pPr>
            <a:fld id="{1DF24B53-728C-4A1E-9167-E705E19846A3}" type="slidenum">
              <a:rPr lang="en-US" smtClean="0"/>
              <a:pPr>
                <a:defRPr/>
              </a:pPr>
              <a:t>41</a:t>
            </a:fld>
            <a:endParaRPr lang="en-US" dirty="0"/>
          </a:p>
        </p:txBody>
      </p:sp>
    </p:spTree>
    <p:extLst>
      <p:ext uri="{BB962C8B-B14F-4D97-AF65-F5344CB8AC3E}">
        <p14:creationId xmlns:p14="http://schemas.microsoft.com/office/powerpoint/2010/main" val="259758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C01F51-A791-45F9-B937-6FCD639DD43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981A72-98D8-416F-A9E1-2271A1716C3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A8B797F-D3CC-43D0-86C9-CC34B0642E4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1276BB4-C7B3-40A8-A93D-115487D90A39}" type="slidenum">
              <a:rPr lang="en-US"/>
              <a:pPr>
                <a:defRPr/>
              </a:pPr>
              <a:t>‹#›</a:t>
            </a:fld>
            <a:endParaRPr lang="en-US" dirty="0"/>
          </a:p>
        </p:txBody>
      </p:sp>
      <p:sp>
        <p:nvSpPr>
          <p:cNvPr id="7" name="Content Placeholder 2"/>
          <p:cNvSpPr>
            <a:spLocks noGrp="1"/>
          </p:cNvSpPr>
          <p:nvPr>
            <p:ph idx="13" hasCustomPrompt="1"/>
          </p:nvPr>
        </p:nvSpPr>
        <p:spPr>
          <a:xfrm>
            <a:off x="76200" y="76200"/>
            <a:ext cx="2667000" cy="441960"/>
          </a:xfrm>
        </p:spPr>
        <p:txBody>
          <a:bodyPr/>
          <a:lstStyle>
            <a:lvl2pPr marL="457200" indent="0">
              <a:buNone/>
              <a:defRPr/>
            </a:lvl2pPr>
          </a:lstStyle>
          <a:p>
            <a:pPr lvl="1"/>
            <a:r>
              <a:rPr lang="en-US" dirty="0" err="1"/>
              <a:t>Wordmark</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96A973-F3B4-48DC-B40A-EE55E95A6A5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A9F6A0E-0A5C-4D3C-A70F-C17D36C1127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34A2309-1370-4A4A-AC85-656B0B3820D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41B9872-BD58-4A03-951C-59BB4F8D839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5E56B30-D742-4D6F-A979-68739F7BCD5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EDF7615-3BF2-4CFC-920B-B7288450FEA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EC83137-1E0F-4189-9A15-A6F11C78FB1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38EA21-BB3A-42D0-9E4B-9FF7548A13F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chambe@clemson.edu" TargetMode="External"/><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nam12.safelinks.protection.outlook.com/?url=https%3A%2F%2Fcufacilities.sites.clemson.edu%2Fdocuments%2Fcapital%2FADA%2520Checklist%2520for%2520Existing%2520Buildings.pdf&amp;data=05%7C02%7Cfchambe%40clemson.edu%7C89caa3a53a934d7eac9808de0b4d43ba%7C0c9bf8f6ccad4b87818d49026938aa97%7C0%7C0%7C638960623626617356%7CUnknown%7CTWFpbGZsb3d8eyJFbXB0eU1hcGkiOnRydWUsIlYiOiIwLjAuMDAwMCIsIlAiOiJXaW4zMiIsIkFOIjoiTWFpbCIsIldUIjoyfQ%3D%3D%7C0%7C%7C%7C&amp;sdata=MDkkeJrwLuhi%2BQU7z1rg2oWWmilRobotO3BSpW0PSHw%3D&amp;reserved=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gif"/></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762000" y="1752600"/>
            <a:ext cx="7772400" cy="646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619"/>
              </a:spcBef>
              <a:spcAft>
                <a:spcPct val="0"/>
              </a:spcAft>
              <a:buClr>
                <a:srgbClr val="F66733"/>
              </a:buClr>
              <a:buSzPct val="85000"/>
              <a:buFontTx/>
              <a:buNone/>
              <a:tabLst/>
              <a:defRPr/>
            </a:pPr>
            <a:r>
              <a:rPr lang="en-US" sz="3600" dirty="0">
                <a:solidFill>
                  <a:srgbClr val="F4702F"/>
                </a:solidFill>
                <a:latin typeface="Verdana" pitchFamily="34" charset="0"/>
              </a:rPr>
              <a:t> </a:t>
            </a:r>
            <a:r>
              <a:rPr kumimoji="0" lang="en-US" sz="28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ADA Accessibility in Construction</a:t>
            </a:r>
            <a:endParaRPr kumimoji="0" lang="en-US" sz="2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7" name="Rectangle 6"/>
          <p:cNvSpPr>
            <a:spLocks noChangeArrowheads="1"/>
          </p:cNvSpPr>
          <p:nvPr/>
        </p:nvSpPr>
        <p:spPr bwMode="auto">
          <a:xfrm>
            <a:off x="1905000" y="3951879"/>
            <a:ext cx="6705600" cy="2043508"/>
          </a:xfrm>
          <a:prstGeom prst="rect">
            <a:avLst/>
          </a:prstGeom>
          <a:noFill/>
          <a:ln w="9525">
            <a:noFill/>
            <a:miter lim="800000"/>
            <a:headEnd/>
            <a:tailEnd/>
          </a:ln>
        </p:spPr>
        <p:txBody>
          <a:bodyPr wrap="square">
            <a:spAutoFit/>
          </a:bodyPr>
          <a:lstStyle/>
          <a:p>
            <a:pPr eaLnBrk="0" hangingPunct="0">
              <a:lnSpc>
                <a:spcPts val="1860"/>
              </a:lnSpc>
            </a:pPr>
            <a:r>
              <a:rPr lang="en-US" b="1" dirty="0">
                <a:latin typeface="Goudy Old Style" panose="02020502050305020303" pitchFamily="18" charset="0"/>
              </a:rPr>
              <a:t>Channon Chambers, MCP, CBO, CFM</a:t>
            </a:r>
          </a:p>
          <a:p>
            <a:pPr eaLnBrk="0" hangingPunct="0">
              <a:lnSpc>
                <a:spcPts val="1860"/>
              </a:lnSpc>
            </a:pPr>
            <a:r>
              <a:rPr lang="en-US" dirty="0">
                <a:latin typeface="Goudy Old Style" panose="02020502050305020303" pitchFamily="18" charset="0"/>
              </a:rPr>
              <a:t>Clemson University </a:t>
            </a:r>
          </a:p>
          <a:p>
            <a:pPr eaLnBrk="0" hangingPunct="0">
              <a:lnSpc>
                <a:spcPts val="1860"/>
              </a:lnSpc>
            </a:pPr>
            <a:r>
              <a:rPr lang="en-US" dirty="0">
                <a:latin typeface="Goudy Old Style" panose="02020502050305020303" pitchFamily="18" charset="0"/>
              </a:rPr>
              <a:t>Building Official</a:t>
            </a:r>
          </a:p>
          <a:p>
            <a:pPr eaLnBrk="0" hangingPunct="0">
              <a:lnSpc>
                <a:spcPts val="1860"/>
              </a:lnSpc>
            </a:pPr>
            <a:r>
              <a:rPr lang="en-US" dirty="0">
                <a:latin typeface="Goudy Old Style" panose="02020502050305020303" pitchFamily="18" charset="0"/>
                <a:hlinkClick r:id="rId3"/>
              </a:rPr>
              <a:t>fchambe@clemson.edu</a:t>
            </a:r>
            <a:endParaRPr lang="en-US" dirty="0">
              <a:latin typeface="Goudy Old Style" panose="02020502050305020303" pitchFamily="18" charset="0"/>
            </a:endParaRPr>
          </a:p>
          <a:p>
            <a:pPr eaLnBrk="0" hangingPunct="0">
              <a:lnSpc>
                <a:spcPts val="1860"/>
              </a:lnSpc>
            </a:pPr>
            <a:r>
              <a:rPr lang="en-US" dirty="0">
                <a:latin typeface="Goudy Old Style" panose="02020502050305020303" pitchFamily="18" charset="0"/>
              </a:rPr>
              <a:t>(864)643-6216</a:t>
            </a:r>
          </a:p>
          <a:p>
            <a:pPr eaLnBrk="0" hangingPunct="0">
              <a:lnSpc>
                <a:spcPts val="1860"/>
              </a:lnSpc>
            </a:pPr>
            <a:endParaRPr lang="en-US" dirty="0">
              <a:latin typeface="Goudy Old Style" panose="02020502050305020303" pitchFamily="18" charset="0"/>
            </a:endParaRPr>
          </a:p>
          <a:p>
            <a:pPr eaLnBrk="0" hangingPunct="0">
              <a:lnSpc>
                <a:spcPts val="1860"/>
              </a:lnSpc>
            </a:pP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https://cufacilities.sites.clemson.edu/documents/capital/ADA%20Checklist%20for%20Existing%20Buildings.pdf</a:t>
            </a:r>
            <a:endParaRPr lang="en-US" dirty="0">
              <a:latin typeface="Goudy Old Style" panose="02020502050305020303" pitchFamily="18" charset="0"/>
            </a:endParaRPr>
          </a:p>
        </p:txBody>
      </p:sp>
      <p:pic>
        <p:nvPicPr>
          <p:cNvPr id="5" name="Picture 4" descr="wordmark_rev.png"/>
          <p:cNvPicPr>
            <a:picLocks noChangeAspect="1"/>
          </p:cNvPicPr>
          <p:nvPr/>
        </p:nvPicPr>
        <p:blipFill>
          <a:blip r:embed="rId5"/>
          <a:stretch>
            <a:fillRect/>
          </a:stretch>
        </p:blipFill>
        <p:spPr>
          <a:xfrm>
            <a:off x="304800" y="155626"/>
            <a:ext cx="2362200" cy="5874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67FA9-32D6-40BA-A513-978DCBFB04CF}"/>
              </a:ext>
            </a:extLst>
          </p:cNvPr>
          <p:cNvSpPr txBox="1"/>
          <p:nvPr/>
        </p:nvSpPr>
        <p:spPr>
          <a:xfrm>
            <a:off x="533400" y="228600"/>
            <a:ext cx="5715000" cy="461665"/>
          </a:xfrm>
          <a:prstGeom prst="rect">
            <a:avLst/>
          </a:prstGeom>
          <a:noFill/>
        </p:spPr>
        <p:txBody>
          <a:bodyPr wrap="square" rtlCol="0">
            <a:spAutoFit/>
          </a:bodyPr>
          <a:lstStyle/>
          <a:p>
            <a:r>
              <a:rPr lang="en-US" sz="2400" b="1" dirty="0">
                <a:latin typeface="Goudy Old Style" panose="02020502050305020303" pitchFamily="18" charset="0"/>
              </a:rPr>
              <a:t>Exceptions:</a:t>
            </a:r>
          </a:p>
        </p:txBody>
      </p:sp>
      <p:sp>
        <p:nvSpPr>
          <p:cNvPr id="4" name="Rectangle 3">
            <a:extLst>
              <a:ext uri="{FF2B5EF4-FFF2-40B4-BE49-F238E27FC236}">
                <a16:creationId xmlns:a16="http://schemas.microsoft.com/office/drawing/2014/main" id="{AAD33A87-C714-4612-9804-D0EEE2AECD40}"/>
              </a:ext>
            </a:extLst>
          </p:cNvPr>
          <p:cNvSpPr/>
          <p:nvPr/>
        </p:nvSpPr>
        <p:spPr>
          <a:xfrm>
            <a:off x="190500" y="1371600"/>
            <a:ext cx="8763000" cy="3785652"/>
          </a:xfrm>
          <a:prstGeom prst="rect">
            <a:avLst/>
          </a:prstGeom>
        </p:spPr>
        <p:txBody>
          <a:bodyPr wrap="square">
            <a:spAutoFit/>
          </a:bodyPr>
          <a:lstStyle/>
          <a:p>
            <a:r>
              <a:rPr lang="en-US" sz="2000" dirty="0">
                <a:latin typeface="Goudy Old Style" panose="02020502050305020303" pitchFamily="18" charset="0"/>
                <a:ea typeface="Calibri" panose="020F0502020204030204" pitchFamily="34" charset="0"/>
                <a:cs typeface="Times New Roman" panose="02020603050405020304" pitchFamily="18" charset="0"/>
              </a:rPr>
              <a:t>There is no general “grandfather clause” in the ADA that exempts older facilities. </a:t>
            </a:r>
          </a:p>
          <a:p>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r>
              <a:rPr lang="en-US" sz="2000" dirty="0">
                <a:latin typeface="Goudy Old Style" panose="02020502050305020303" pitchFamily="18" charset="0"/>
                <a:ea typeface="Calibri" panose="020F0502020204030204" pitchFamily="34" charset="0"/>
                <a:cs typeface="Times New Roman" panose="02020603050405020304" pitchFamily="18" charset="0"/>
              </a:rPr>
              <a:t>The Standards </a:t>
            </a:r>
            <a:r>
              <a:rPr lang="en-US" sz="2000" dirty="0">
                <a:latin typeface="Goudy Old Style" panose="02020502050305020303" pitchFamily="18" charset="0"/>
              </a:rPr>
              <a:t>apply differently depending on whether the Agency is providing access to programs or services in existing facilities or, is altering an existing facility or building a new facility.</a:t>
            </a:r>
            <a:r>
              <a:rPr lang="en-US" sz="2000" dirty="0">
                <a:latin typeface="Goudy Old Style" panose="02020502050305020303" pitchFamily="18" charset="0"/>
                <a:ea typeface="Calibri" panose="020F0502020204030204" pitchFamily="34" charset="0"/>
                <a:cs typeface="Times New Roman" panose="02020603050405020304" pitchFamily="18" charset="0"/>
              </a:rPr>
              <a:t> </a:t>
            </a:r>
          </a:p>
          <a:p>
            <a:endParaRPr lang="en-US" sz="2000" dirty="0">
              <a:latin typeface="Goudy Old Style" panose="02020502050305020303" pitchFamily="18" charset="0"/>
              <a:cs typeface="Times New Roman" panose="02020603050405020304" pitchFamily="18" charset="0"/>
            </a:endParaRPr>
          </a:p>
          <a:p>
            <a:r>
              <a:rPr lang="en-US" sz="2000" dirty="0">
                <a:latin typeface="Goudy Old Style" panose="02020502050305020303" pitchFamily="18" charset="0"/>
                <a:cs typeface="Times New Roman" panose="02020603050405020304" pitchFamily="18" charset="0"/>
              </a:rPr>
              <a:t>For example, </a:t>
            </a:r>
            <a:r>
              <a:rPr lang="en-US" sz="2000" dirty="0">
                <a:latin typeface="Goudy Old Style" panose="02020502050305020303" pitchFamily="18" charset="0"/>
              </a:rPr>
              <a:t>if a story is located above or below the accessible level, and the story is 3,000 square feet or less in floor area, an accessible route may not be required. However, this exception is not applicable for Title II institutions. </a:t>
            </a:r>
          </a:p>
          <a:p>
            <a:endParaRPr lang="en-US" sz="2000" dirty="0">
              <a:latin typeface="Goudy Old Style" panose="02020502050305020303" pitchFamily="18" charset="0"/>
            </a:endParaRPr>
          </a:p>
          <a:p>
            <a:r>
              <a:rPr lang="en-US" sz="2000" dirty="0">
                <a:latin typeface="Goudy Old Style" panose="02020502050305020303" pitchFamily="18" charset="0"/>
              </a:rPr>
              <a:t>Accessibility may be provided using the International Existing Building Code (IEBC)</a:t>
            </a:r>
          </a:p>
          <a:p>
            <a:endParaRPr lang="en-US" sz="2000" dirty="0">
              <a:latin typeface="Goudy Old Style" panose="02020502050305020303" pitchFamily="18" charset="0"/>
            </a:endParaRPr>
          </a:p>
        </p:txBody>
      </p:sp>
    </p:spTree>
    <p:extLst>
      <p:ext uri="{BB962C8B-B14F-4D97-AF65-F5344CB8AC3E}">
        <p14:creationId xmlns:p14="http://schemas.microsoft.com/office/powerpoint/2010/main" val="426824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9A8D0DB-7869-A711-C706-A7050697C292}"/>
              </a:ext>
            </a:extLst>
          </p:cNvPr>
          <p:cNvPicPr>
            <a:picLocks noChangeAspect="1"/>
          </p:cNvPicPr>
          <p:nvPr/>
        </p:nvPicPr>
        <p:blipFill>
          <a:blip r:embed="rId2"/>
          <a:srcRect l="661" r="11655" b="-1"/>
          <a:stretch>
            <a:fillRect/>
          </a:stretch>
        </p:blipFill>
        <p:spPr>
          <a:xfrm>
            <a:off x="20" y="1282"/>
            <a:ext cx="9143980" cy="6856718"/>
          </a:xfrm>
          <a:prstGeom prst="rect">
            <a:avLst/>
          </a:prstGeom>
        </p:spPr>
      </p:pic>
    </p:spTree>
    <p:extLst>
      <p:ext uri="{BB962C8B-B14F-4D97-AF65-F5344CB8AC3E}">
        <p14:creationId xmlns:p14="http://schemas.microsoft.com/office/powerpoint/2010/main" val="476740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67FA9-32D6-40BA-A513-978DCBFB04CF}"/>
              </a:ext>
            </a:extLst>
          </p:cNvPr>
          <p:cNvSpPr txBox="1"/>
          <p:nvPr/>
        </p:nvSpPr>
        <p:spPr>
          <a:xfrm>
            <a:off x="457200" y="152400"/>
            <a:ext cx="5715000" cy="461665"/>
          </a:xfrm>
          <a:prstGeom prst="rect">
            <a:avLst/>
          </a:prstGeom>
          <a:noFill/>
        </p:spPr>
        <p:txBody>
          <a:bodyPr wrap="square" rtlCol="0">
            <a:spAutoFit/>
          </a:bodyPr>
          <a:lstStyle/>
          <a:p>
            <a:r>
              <a:rPr lang="en-US" sz="2400" b="1" dirty="0">
                <a:latin typeface="Goudy Old Style" panose="02020502050305020303" pitchFamily="18" charset="0"/>
              </a:rPr>
              <a:t>Exceptions:</a:t>
            </a:r>
          </a:p>
        </p:txBody>
      </p:sp>
      <p:sp>
        <p:nvSpPr>
          <p:cNvPr id="2" name="Rectangle 1">
            <a:extLst>
              <a:ext uri="{FF2B5EF4-FFF2-40B4-BE49-F238E27FC236}">
                <a16:creationId xmlns:a16="http://schemas.microsoft.com/office/drawing/2014/main" id="{87C24F3C-AD4F-47BD-9276-A157E50DB6B3}"/>
              </a:ext>
            </a:extLst>
          </p:cNvPr>
          <p:cNvSpPr/>
          <p:nvPr/>
        </p:nvSpPr>
        <p:spPr>
          <a:xfrm>
            <a:off x="152400" y="2133600"/>
            <a:ext cx="8839200" cy="1261884"/>
          </a:xfrm>
          <a:prstGeom prst="rect">
            <a:avLst/>
          </a:prstGeom>
        </p:spPr>
        <p:txBody>
          <a:bodyPr wrap="square">
            <a:spAutoFit/>
          </a:bodyPr>
          <a:lstStyle/>
          <a:p>
            <a:endParaRPr lang="en-US" sz="2000" b="1" dirty="0">
              <a:latin typeface="Goudy Old Style" panose="02020502050305020303" pitchFamily="18" charset="0"/>
              <a:ea typeface="Calibri" panose="020F0502020204030204" pitchFamily="34" charset="0"/>
              <a:cs typeface="Times New Roman" panose="02020603050405020304" pitchFamily="18" charset="0"/>
            </a:endParaRPr>
          </a:p>
          <a:p>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Rectangle 4">
            <a:extLst>
              <a:ext uri="{FF2B5EF4-FFF2-40B4-BE49-F238E27FC236}">
                <a16:creationId xmlns:a16="http://schemas.microsoft.com/office/drawing/2014/main" id="{29CB2321-DF58-43EA-A722-43DE39E4A299}"/>
              </a:ext>
            </a:extLst>
          </p:cNvPr>
          <p:cNvSpPr/>
          <p:nvPr/>
        </p:nvSpPr>
        <p:spPr>
          <a:xfrm>
            <a:off x="152400" y="1452265"/>
            <a:ext cx="8839200" cy="4370427"/>
          </a:xfrm>
          <a:prstGeom prst="rect">
            <a:avLst/>
          </a:prstGeom>
        </p:spPr>
        <p:txBody>
          <a:bodyPr wrap="square">
            <a:spAutoFit/>
          </a:bodyPr>
          <a:lstStyle/>
          <a:p>
            <a:r>
              <a:rPr lang="en-US" sz="2000" b="1" dirty="0">
                <a:latin typeface="Goudy Old Style" panose="02020502050305020303" pitchFamily="18" charset="0"/>
              </a:rPr>
              <a:t>“Technically Unfeasible” is OSE term for</a:t>
            </a:r>
          </a:p>
          <a:p>
            <a:endParaRPr lang="en-US" sz="2000" b="1" dirty="0">
              <a:latin typeface="Goudy Old Style" panose="02020502050305020303" pitchFamily="18" charset="0"/>
            </a:endParaRPr>
          </a:p>
          <a:p>
            <a:r>
              <a:rPr lang="en-US" sz="2000" b="1" dirty="0">
                <a:latin typeface="Goudy Old Style" panose="02020502050305020303" pitchFamily="18" charset="0"/>
              </a:rPr>
              <a:t>Structurally impracticable </a:t>
            </a:r>
            <a:r>
              <a:rPr lang="en-US" sz="2000" dirty="0">
                <a:latin typeface="Goudy Old Style" panose="02020502050305020303" pitchFamily="18" charset="0"/>
              </a:rPr>
              <a:t>only in those rare circumstances when the unique characteristics of terrain prevent the incorporation of accessibility features.</a:t>
            </a:r>
          </a:p>
          <a:p>
            <a:endParaRPr lang="en-US" sz="2000" dirty="0">
              <a:latin typeface="Goudy Old Style" panose="02020502050305020303" pitchFamily="18" charset="0"/>
            </a:endParaRPr>
          </a:p>
          <a:p>
            <a:r>
              <a:rPr lang="en-US" sz="2000" b="1" dirty="0">
                <a:latin typeface="Goudy Old Style" panose="02020502050305020303" pitchFamily="18" charset="0"/>
              </a:rPr>
              <a:t>Alterations even to historic properties </a:t>
            </a:r>
            <a:r>
              <a:rPr lang="en-US" sz="2000" dirty="0">
                <a:latin typeface="Goudy Old Style" panose="02020502050305020303" pitchFamily="18" charset="0"/>
              </a:rPr>
              <a:t>shall comply, to the maximum extent feasible without changing the significance of the property.</a:t>
            </a:r>
          </a:p>
          <a:p>
            <a:endParaRPr lang="en-US" sz="2000" dirty="0">
              <a:latin typeface="Goudy Old Style" panose="02020502050305020303" pitchFamily="18" charset="0"/>
            </a:endParaRPr>
          </a:p>
          <a:p>
            <a:r>
              <a:rPr lang="en-US" sz="2000" b="1" dirty="0">
                <a:latin typeface="Goudy Old Style" panose="02020502050305020303" pitchFamily="18" charset="0"/>
              </a:rPr>
              <a:t>Alterations deemed disproportionate to the overall alteration (IEBC 305) </a:t>
            </a:r>
            <a:r>
              <a:rPr lang="en-US" sz="2000" dirty="0">
                <a:latin typeface="Goudy Old Style" panose="02020502050305020303" pitchFamily="18" charset="0"/>
              </a:rPr>
              <a:t>when the cost exceeds 20 % to provide an accessible path of travel to the primary function area. A  title II entity may not use the disproportionality exception to providing an accessible route as part of its obligation to provide program accessibility. </a:t>
            </a:r>
          </a:p>
          <a:p>
            <a:endParaRPr lang="en-US" sz="2000" dirty="0">
              <a:latin typeface="Goudy Old Style" panose="02020502050305020303" pitchFamily="18" charset="0"/>
            </a:endParaRPr>
          </a:p>
          <a:p>
            <a:endParaRPr lang="en-US" b="1" dirty="0"/>
          </a:p>
        </p:txBody>
      </p:sp>
    </p:spTree>
    <p:extLst>
      <p:ext uri="{BB962C8B-B14F-4D97-AF65-F5344CB8AC3E}">
        <p14:creationId xmlns:p14="http://schemas.microsoft.com/office/powerpoint/2010/main" val="91045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39065C-A113-A12A-C4C4-C750BD64FBAE}"/>
              </a:ext>
            </a:extLst>
          </p:cNvPr>
          <p:cNvSpPr txBox="1"/>
          <p:nvPr/>
        </p:nvSpPr>
        <p:spPr>
          <a:xfrm>
            <a:off x="533400" y="1371600"/>
            <a:ext cx="8229600" cy="3908762"/>
          </a:xfrm>
          <a:prstGeom prst="rect">
            <a:avLst/>
          </a:prstGeom>
          <a:noFill/>
        </p:spPr>
        <p:txBody>
          <a:bodyPr wrap="square">
            <a:spAutoFit/>
          </a:bodyPr>
          <a:lstStyle/>
          <a:p>
            <a:pPr algn="ctr"/>
            <a:r>
              <a:rPr lang="en-US" sz="2400" b="1" dirty="0">
                <a:latin typeface="Goudy Old Style" panose="02020502050305020303" pitchFamily="18" charset="0"/>
              </a:rPr>
              <a:t>OSE Manual:  5.6.5 Accessibility by the Physically Disabled  </a:t>
            </a:r>
          </a:p>
          <a:p>
            <a:pPr algn="ctr"/>
            <a:endParaRPr lang="en-US" sz="2400" b="1" dirty="0">
              <a:latin typeface="Goudy Old Style" panose="02020502050305020303" pitchFamily="18" charset="0"/>
            </a:endParaRPr>
          </a:p>
          <a:p>
            <a:r>
              <a:rPr lang="en-US" sz="2000" dirty="0">
                <a:latin typeface="Goudy Old Style" panose="02020502050305020303" pitchFamily="18" charset="0"/>
              </a:rPr>
              <a:t>If in the opinion of the A/E, the building cannot provide accessibility to the physically disabled due to technical unfeasibility, the A/E must provide, during Schematic Design submittal: </a:t>
            </a:r>
          </a:p>
          <a:p>
            <a:endParaRPr lang="en-US" sz="2000" dirty="0">
              <a:latin typeface="Goudy Old Style" panose="02020502050305020303" pitchFamily="18" charset="0"/>
            </a:endParaRPr>
          </a:p>
          <a:p>
            <a:pPr lvl="1"/>
            <a:r>
              <a:rPr lang="en-US" sz="2000" dirty="0">
                <a:latin typeface="Goudy Old Style" panose="02020502050305020303" pitchFamily="18" charset="0"/>
              </a:rPr>
              <a:t>1. A prioritized list of deficiencies. </a:t>
            </a:r>
          </a:p>
          <a:p>
            <a:pPr lvl="1"/>
            <a:r>
              <a:rPr lang="en-US" sz="2000" dirty="0">
                <a:latin typeface="Goudy Old Style" panose="02020502050305020303" pitchFamily="18" charset="0"/>
              </a:rPr>
              <a:t>2. The reasons supporting a finding of technical unfeasibility; and </a:t>
            </a:r>
          </a:p>
          <a:p>
            <a:pPr lvl="1"/>
            <a:r>
              <a:rPr lang="en-US" sz="2000" dirty="0">
                <a:latin typeface="Goudy Old Style" panose="02020502050305020303" pitchFamily="18" charset="0"/>
              </a:rPr>
              <a:t>3. Design alternatives. </a:t>
            </a:r>
          </a:p>
          <a:p>
            <a:pPr lvl="1"/>
            <a:endParaRPr lang="en-US" sz="2000" dirty="0">
              <a:latin typeface="Goudy Old Style" panose="02020502050305020303" pitchFamily="18" charset="0"/>
            </a:endParaRPr>
          </a:p>
          <a:p>
            <a:r>
              <a:rPr lang="en-US" sz="2000" dirty="0">
                <a:latin typeface="Goudy Old Style" panose="02020502050305020303" pitchFamily="18" charset="0"/>
              </a:rPr>
              <a:t>After reviewing the Schematic Design, OSE may consider “technical infeasibility” as an acceptable rationale for less than full compliance.</a:t>
            </a:r>
          </a:p>
        </p:txBody>
      </p:sp>
    </p:spTree>
    <p:extLst>
      <p:ext uri="{BB962C8B-B14F-4D97-AF65-F5344CB8AC3E}">
        <p14:creationId xmlns:p14="http://schemas.microsoft.com/office/powerpoint/2010/main" val="339741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5AA8-5FDA-415A-9CE0-3B6DCA04A3F1}"/>
              </a:ext>
            </a:extLst>
          </p:cNvPr>
          <p:cNvPicPr>
            <a:picLocks noChangeAspect="1"/>
          </p:cNvPicPr>
          <p:nvPr/>
        </p:nvPicPr>
        <p:blipFill>
          <a:blip r:embed="rId3"/>
          <a:stretch>
            <a:fillRect/>
          </a:stretch>
        </p:blipFill>
        <p:spPr>
          <a:xfrm>
            <a:off x="76200" y="349698"/>
            <a:ext cx="8725145" cy="6241074"/>
          </a:xfrm>
          <a:prstGeom prst="rect">
            <a:avLst/>
          </a:prstGeom>
        </p:spPr>
      </p:pic>
      <p:pic>
        <p:nvPicPr>
          <p:cNvPr id="15" name="Picture 14">
            <a:extLst>
              <a:ext uri="{FF2B5EF4-FFF2-40B4-BE49-F238E27FC236}">
                <a16:creationId xmlns:a16="http://schemas.microsoft.com/office/drawing/2014/main" id="{00E90930-8F5A-4679-A108-6CC97EECD5E9}"/>
              </a:ext>
            </a:extLst>
          </p:cNvPr>
          <p:cNvPicPr>
            <a:picLocks noChangeAspect="1"/>
          </p:cNvPicPr>
          <p:nvPr/>
        </p:nvPicPr>
        <p:blipFill>
          <a:blip r:embed="rId4"/>
          <a:stretch>
            <a:fillRect/>
          </a:stretch>
        </p:blipFill>
        <p:spPr>
          <a:xfrm>
            <a:off x="4610100" y="0"/>
            <a:ext cx="4533900" cy="3013035"/>
          </a:xfrm>
          <a:prstGeom prst="rect">
            <a:avLst/>
          </a:prstGeom>
        </p:spPr>
      </p:pic>
    </p:spTree>
    <p:extLst>
      <p:ext uri="{BB962C8B-B14F-4D97-AF65-F5344CB8AC3E}">
        <p14:creationId xmlns:p14="http://schemas.microsoft.com/office/powerpoint/2010/main" val="338619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ules for all-terrain wheelchair on trails">
            <a:extLst>
              <a:ext uri="{FF2B5EF4-FFF2-40B4-BE49-F238E27FC236}">
                <a16:creationId xmlns:a16="http://schemas.microsoft.com/office/drawing/2014/main" id="{96E8C6D5-7D57-A5AF-D028-32C57C6D1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068" r="12251" b="-1"/>
          <a:stretch/>
        </p:blipFill>
        <p:spPr bwMode="auto">
          <a:xfrm>
            <a:off x="127453" y="152400"/>
            <a:ext cx="4684259" cy="6477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F5747DCB-664B-09F8-BF2B-2E13DF01A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282" b="2"/>
          <a:stretch/>
        </p:blipFill>
        <p:spPr bwMode="auto">
          <a:xfrm>
            <a:off x="4359182" y="62402"/>
            <a:ext cx="4749347" cy="656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4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C8A490-5249-4D74-81DE-E6752B5E022B}"/>
              </a:ext>
            </a:extLst>
          </p:cNvPr>
          <p:cNvSpPr/>
          <p:nvPr/>
        </p:nvSpPr>
        <p:spPr>
          <a:xfrm>
            <a:off x="914400" y="1143000"/>
            <a:ext cx="7860485" cy="400110"/>
          </a:xfrm>
          <a:prstGeom prst="rect">
            <a:avLst/>
          </a:prstGeom>
        </p:spPr>
        <p:txBody>
          <a:bodyPr wrap="none">
            <a:spAutoFit/>
          </a:bodyPr>
          <a:lstStyle/>
          <a:p>
            <a:r>
              <a:rPr lang="en-US" sz="2000" b="1" dirty="0">
                <a:latin typeface="Goudy Old Style" panose="02020502050305020303" pitchFamily="18" charset="0"/>
              </a:rPr>
              <a:t>IEBC 306.7.1 Alterations affecting an area containing a primary function.</a:t>
            </a:r>
          </a:p>
        </p:txBody>
      </p:sp>
      <p:sp>
        <p:nvSpPr>
          <p:cNvPr id="5" name="TextBox 4">
            <a:extLst>
              <a:ext uri="{FF2B5EF4-FFF2-40B4-BE49-F238E27FC236}">
                <a16:creationId xmlns:a16="http://schemas.microsoft.com/office/drawing/2014/main" id="{EE41AF7B-30CE-49B8-E6C0-EBB6A38F3CFE}"/>
              </a:ext>
            </a:extLst>
          </p:cNvPr>
          <p:cNvSpPr txBox="1"/>
          <p:nvPr/>
        </p:nvSpPr>
        <p:spPr>
          <a:xfrm>
            <a:off x="152400" y="1543110"/>
            <a:ext cx="8763000" cy="5088573"/>
          </a:xfrm>
          <a:prstGeom prst="rect">
            <a:avLst/>
          </a:prstGeom>
          <a:noFill/>
        </p:spPr>
        <p:txBody>
          <a:bodyPr wrap="square">
            <a:spAutoFit/>
          </a:bodyPr>
          <a:lstStyle/>
          <a:p>
            <a:pPr algn="just">
              <a:spcAft>
                <a:spcPts val="600"/>
              </a:spcAft>
              <a:buNone/>
            </a:pPr>
            <a:r>
              <a:rPr lang="en-US" b="0" i="0" dirty="0">
                <a:solidFill>
                  <a:srgbClr val="424242"/>
                </a:solidFill>
                <a:effectLst/>
                <a:latin typeface="Goudy Old Style" panose="02020502050305020303" pitchFamily="18" charset="0"/>
              </a:rPr>
              <a:t>Where an </a:t>
            </a:r>
            <a:r>
              <a:rPr lang="en-US" b="0" i="1" dirty="0">
                <a:solidFill>
                  <a:srgbClr val="424242"/>
                </a:solidFill>
                <a:effectLst/>
                <a:latin typeface="Goudy Old Style" panose="02020502050305020303" pitchFamily="18" charset="0"/>
              </a:rPr>
              <a:t>alteration</a:t>
            </a:r>
            <a:r>
              <a:rPr lang="en-US" b="0" i="0" dirty="0">
                <a:solidFill>
                  <a:srgbClr val="424242"/>
                </a:solidFill>
                <a:effectLst/>
                <a:latin typeface="Goudy Old Style" panose="02020502050305020303" pitchFamily="18" charset="0"/>
              </a:rPr>
              <a:t> (or change of occupancy) affects the accessibility to, or contains an area of </a:t>
            </a:r>
            <a:r>
              <a:rPr lang="en-US" b="1" dirty="0">
                <a:solidFill>
                  <a:srgbClr val="424242"/>
                </a:solidFill>
                <a:effectLst/>
                <a:latin typeface="Goudy Old Style" panose="02020502050305020303" pitchFamily="18" charset="0"/>
              </a:rPr>
              <a:t>primary function</a:t>
            </a:r>
            <a:r>
              <a:rPr lang="en-US" b="0" i="0" dirty="0">
                <a:solidFill>
                  <a:srgbClr val="424242"/>
                </a:solidFill>
                <a:effectLst/>
                <a:latin typeface="Goudy Old Style" panose="02020502050305020303" pitchFamily="18" charset="0"/>
              </a:rPr>
              <a:t>, the route to the </a:t>
            </a:r>
            <a:r>
              <a:rPr lang="en-US" b="0" i="1" dirty="0">
                <a:solidFill>
                  <a:srgbClr val="424242"/>
                </a:solidFill>
                <a:effectLst/>
                <a:latin typeface="Goudy Old Style" panose="02020502050305020303" pitchFamily="18" charset="0"/>
              </a:rPr>
              <a:t>primary function</a:t>
            </a:r>
            <a:r>
              <a:rPr lang="en-US" b="0" i="0" dirty="0">
                <a:solidFill>
                  <a:srgbClr val="424242"/>
                </a:solidFill>
                <a:effectLst/>
                <a:latin typeface="Goudy Old Style" panose="02020502050305020303" pitchFamily="18" charset="0"/>
              </a:rPr>
              <a:t> area shall be accessible. The accessible route to the </a:t>
            </a:r>
            <a:r>
              <a:rPr lang="en-US" b="0" i="1" dirty="0">
                <a:solidFill>
                  <a:srgbClr val="424242"/>
                </a:solidFill>
                <a:effectLst/>
                <a:latin typeface="Goudy Old Style" panose="02020502050305020303" pitchFamily="18" charset="0"/>
              </a:rPr>
              <a:t>primary function</a:t>
            </a:r>
            <a:r>
              <a:rPr lang="en-US" b="0" i="0" dirty="0">
                <a:solidFill>
                  <a:srgbClr val="424242"/>
                </a:solidFill>
                <a:effectLst/>
                <a:latin typeface="Goudy Old Style" panose="02020502050305020303" pitchFamily="18" charset="0"/>
              </a:rPr>
              <a:t> area shall include toilet </a:t>
            </a:r>
            <a:r>
              <a:rPr lang="en-US" b="0" i="1" dirty="0">
                <a:solidFill>
                  <a:srgbClr val="424242"/>
                </a:solidFill>
                <a:effectLst/>
                <a:latin typeface="Goudy Old Style" panose="02020502050305020303" pitchFamily="18" charset="0"/>
              </a:rPr>
              <a:t>facilities</a:t>
            </a:r>
            <a:r>
              <a:rPr lang="en-US" b="0" i="0" dirty="0">
                <a:solidFill>
                  <a:srgbClr val="424242"/>
                </a:solidFill>
                <a:effectLst/>
                <a:latin typeface="Goudy Old Style" panose="02020502050305020303" pitchFamily="18" charset="0"/>
              </a:rPr>
              <a:t> and drinking fountains serving the area of </a:t>
            </a:r>
            <a:r>
              <a:rPr lang="en-US" b="0" i="1" dirty="0">
                <a:solidFill>
                  <a:srgbClr val="424242"/>
                </a:solidFill>
                <a:effectLst/>
                <a:latin typeface="Goudy Old Style" panose="02020502050305020303" pitchFamily="18" charset="0"/>
              </a:rPr>
              <a:t>primary function.</a:t>
            </a:r>
            <a:endParaRPr lang="en-US" b="0" i="0" dirty="0">
              <a:solidFill>
                <a:srgbClr val="424242"/>
              </a:solidFill>
              <a:effectLst/>
              <a:latin typeface="Goudy Old Style" panose="02020502050305020303" pitchFamily="18" charset="0"/>
            </a:endParaRPr>
          </a:p>
          <a:p>
            <a:pPr algn="just">
              <a:spcBef>
                <a:spcPts val="375"/>
              </a:spcBef>
              <a:spcAft>
                <a:spcPts val="600"/>
              </a:spcAft>
              <a:buNone/>
            </a:pPr>
            <a:r>
              <a:rPr lang="en-US" b="1" i="0" dirty="0">
                <a:solidFill>
                  <a:srgbClr val="424242"/>
                </a:solidFill>
                <a:effectLst/>
                <a:latin typeface="Goudy Old Style" panose="02020502050305020303" pitchFamily="18" charset="0"/>
              </a:rPr>
              <a:t>Exceptions:</a:t>
            </a:r>
            <a:endParaRPr lang="en-US" b="0" i="0" dirty="0">
              <a:solidFill>
                <a:srgbClr val="424242"/>
              </a:solidFill>
              <a:effectLst/>
              <a:latin typeface="Goudy Old Style" panose="02020502050305020303" pitchFamily="18" charset="0"/>
            </a:endParaRPr>
          </a:p>
          <a:p>
            <a:pPr lvl="1" algn="just">
              <a:spcBef>
                <a:spcPts val="375"/>
              </a:spcBef>
              <a:spcAft>
                <a:spcPts val="150"/>
              </a:spcAft>
            </a:pPr>
            <a:r>
              <a:rPr lang="en-US" b="0" i="0" dirty="0">
                <a:solidFill>
                  <a:srgbClr val="424242"/>
                </a:solidFill>
                <a:effectLst/>
                <a:latin typeface="Goudy Old Style" panose="02020502050305020303" pitchFamily="18" charset="0"/>
              </a:rPr>
              <a:t>1.The costs of providing the accessible route are not required to exceed 20 percent of the costs of the </a:t>
            </a:r>
            <a:r>
              <a:rPr lang="en-US" b="0" i="1" dirty="0">
                <a:solidFill>
                  <a:srgbClr val="424242"/>
                </a:solidFill>
                <a:effectLst/>
                <a:latin typeface="Goudy Old Style" panose="02020502050305020303" pitchFamily="18" charset="0"/>
              </a:rPr>
              <a:t>alterations</a:t>
            </a:r>
            <a:r>
              <a:rPr lang="en-US" b="0" i="0" dirty="0">
                <a:solidFill>
                  <a:srgbClr val="424242"/>
                </a:solidFill>
                <a:effectLst/>
                <a:latin typeface="Goudy Old Style" panose="02020502050305020303" pitchFamily="18" charset="0"/>
              </a:rPr>
              <a:t> affecting the area of </a:t>
            </a:r>
            <a:r>
              <a:rPr lang="en-US" b="0" i="1" dirty="0">
                <a:solidFill>
                  <a:srgbClr val="424242"/>
                </a:solidFill>
                <a:effectLst/>
                <a:latin typeface="Goudy Old Style" panose="02020502050305020303" pitchFamily="18" charset="0"/>
              </a:rPr>
              <a:t>primary function.</a:t>
            </a:r>
            <a:endParaRPr lang="en-US" b="0" i="0" dirty="0">
              <a:solidFill>
                <a:srgbClr val="424242"/>
              </a:solidFill>
              <a:effectLst/>
              <a:latin typeface="Goudy Old Style" panose="02020502050305020303" pitchFamily="18" charset="0"/>
            </a:endParaRPr>
          </a:p>
          <a:p>
            <a:pPr lvl="1" algn="just">
              <a:spcBef>
                <a:spcPts val="375"/>
              </a:spcBef>
              <a:spcAft>
                <a:spcPts val="150"/>
              </a:spcAft>
            </a:pPr>
            <a:r>
              <a:rPr lang="en-US" b="0" i="0" dirty="0">
                <a:solidFill>
                  <a:srgbClr val="424242"/>
                </a:solidFill>
                <a:effectLst/>
                <a:latin typeface="Goudy Old Style" panose="02020502050305020303" pitchFamily="18" charset="0"/>
              </a:rPr>
              <a:t>2.This provision does not apply to </a:t>
            </a:r>
            <a:r>
              <a:rPr lang="en-US" b="0" i="1" dirty="0">
                <a:solidFill>
                  <a:srgbClr val="424242"/>
                </a:solidFill>
                <a:effectLst/>
                <a:latin typeface="Goudy Old Style" panose="02020502050305020303" pitchFamily="18" charset="0"/>
              </a:rPr>
              <a:t>alterations</a:t>
            </a:r>
            <a:r>
              <a:rPr lang="en-US" b="0" i="0" dirty="0">
                <a:solidFill>
                  <a:srgbClr val="424242"/>
                </a:solidFill>
                <a:effectLst/>
                <a:latin typeface="Goudy Old Style" panose="02020502050305020303" pitchFamily="18" charset="0"/>
              </a:rPr>
              <a:t> limited solely to windows, hardware, operating controls, electrical outlets and signs.</a:t>
            </a:r>
          </a:p>
          <a:p>
            <a:pPr lvl="1" algn="just">
              <a:spcBef>
                <a:spcPts val="375"/>
              </a:spcBef>
              <a:spcAft>
                <a:spcPts val="150"/>
              </a:spcAft>
            </a:pPr>
            <a:r>
              <a:rPr lang="en-US" b="0" i="0" dirty="0">
                <a:solidFill>
                  <a:srgbClr val="424242"/>
                </a:solidFill>
                <a:effectLst/>
                <a:latin typeface="Goudy Old Style" panose="02020502050305020303" pitchFamily="18" charset="0"/>
              </a:rPr>
              <a:t>3.This provision does not apply to </a:t>
            </a:r>
            <a:r>
              <a:rPr lang="en-US" b="0" i="1" dirty="0">
                <a:solidFill>
                  <a:srgbClr val="424242"/>
                </a:solidFill>
                <a:effectLst/>
                <a:latin typeface="Goudy Old Style" panose="02020502050305020303" pitchFamily="18" charset="0"/>
              </a:rPr>
              <a:t>alterations</a:t>
            </a:r>
            <a:r>
              <a:rPr lang="en-US" b="0" i="0" dirty="0">
                <a:solidFill>
                  <a:srgbClr val="424242"/>
                </a:solidFill>
                <a:effectLst/>
                <a:latin typeface="Goudy Old Style" panose="02020502050305020303" pitchFamily="18" charset="0"/>
              </a:rPr>
              <a:t> limited solely to mechanical systems, electrical systems, installation or </a:t>
            </a:r>
            <a:r>
              <a:rPr lang="en-US" b="0" i="1" dirty="0">
                <a:solidFill>
                  <a:srgbClr val="424242"/>
                </a:solidFill>
                <a:effectLst/>
                <a:latin typeface="Goudy Old Style" panose="02020502050305020303" pitchFamily="18" charset="0"/>
              </a:rPr>
              <a:t>alteration</a:t>
            </a:r>
            <a:r>
              <a:rPr lang="en-US" b="0" i="0" dirty="0">
                <a:solidFill>
                  <a:srgbClr val="424242"/>
                </a:solidFill>
                <a:effectLst/>
                <a:latin typeface="Goudy Old Style" panose="02020502050305020303" pitchFamily="18" charset="0"/>
              </a:rPr>
              <a:t> of fire protection systems and abatement of hazardous materials.</a:t>
            </a:r>
          </a:p>
          <a:p>
            <a:pPr lvl="1" algn="just">
              <a:spcBef>
                <a:spcPts val="375"/>
              </a:spcBef>
              <a:spcAft>
                <a:spcPts val="150"/>
              </a:spcAft>
            </a:pPr>
            <a:r>
              <a:rPr lang="en-US" dirty="0">
                <a:solidFill>
                  <a:srgbClr val="424242"/>
                </a:solidFill>
                <a:latin typeface="Goudy Old Style" panose="02020502050305020303" pitchFamily="18" charset="0"/>
              </a:rPr>
              <a:t>4</a:t>
            </a:r>
            <a:r>
              <a:rPr lang="en-US" b="0" i="0" dirty="0">
                <a:solidFill>
                  <a:srgbClr val="424242"/>
                </a:solidFill>
                <a:effectLst/>
                <a:latin typeface="Goudy Old Style" panose="02020502050305020303" pitchFamily="18" charset="0"/>
              </a:rPr>
              <a:t>.This provision does not apply to </a:t>
            </a:r>
            <a:r>
              <a:rPr lang="en-US" b="0" i="1" dirty="0">
                <a:solidFill>
                  <a:srgbClr val="424242"/>
                </a:solidFill>
                <a:effectLst/>
                <a:latin typeface="Goudy Old Style" panose="02020502050305020303" pitchFamily="18" charset="0"/>
              </a:rPr>
              <a:t>alterations</a:t>
            </a:r>
            <a:r>
              <a:rPr lang="en-US" b="0" i="0" dirty="0">
                <a:solidFill>
                  <a:srgbClr val="424242"/>
                </a:solidFill>
                <a:effectLst/>
                <a:latin typeface="Goudy Old Style" panose="02020502050305020303" pitchFamily="18" charset="0"/>
              </a:rPr>
              <a:t> undertaken for the primary purpose of increasing the accessibility of a </a:t>
            </a:r>
            <a:r>
              <a:rPr lang="en-US" b="0" i="1" dirty="0">
                <a:solidFill>
                  <a:srgbClr val="424242"/>
                </a:solidFill>
                <a:effectLst/>
                <a:latin typeface="Goudy Old Style" panose="02020502050305020303" pitchFamily="18" charset="0"/>
              </a:rPr>
              <a:t>facility.</a:t>
            </a:r>
            <a:endParaRPr lang="en-US" dirty="0">
              <a:solidFill>
                <a:srgbClr val="424242"/>
              </a:solidFill>
              <a:latin typeface="Goudy Old Style" panose="02020502050305020303" pitchFamily="18" charset="0"/>
            </a:endParaRPr>
          </a:p>
          <a:p>
            <a:pPr lvl="1" algn="just">
              <a:spcBef>
                <a:spcPts val="375"/>
              </a:spcBef>
              <a:spcAft>
                <a:spcPts val="150"/>
              </a:spcAft>
            </a:pPr>
            <a:r>
              <a:rPr lang="en-US" b="0" i="0" dirty="0">
                <a:solidFill>
                  <a:srgbClr val="424242"/>
                </a:solidFill>
                <a:effectLst/>
                <a:latin typeface="Goudy Old Style" panose="02020502050305020303" pitchFamily="18" charset="0"/>
              </a:rPr>
              <a:t>5.This provision does not apply to altered areas limited to Type B dwelling and sleeping units.</a:t>
            </a:r>
          </a:p>
        </p:txBody>
      </p:sp>
    </p:spTree>
    <p:extLst>
      <p:ext uri="{BB962C8B-B14F-4D97-AF65-F5344CB8AC3E}">
        <p14:creationId xmlns:p14="http://schemas.microsoft.com/office/powerpoint/2010/main" val="412287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258237-6484-4DB6-AE62-58B4C5040019}"/>
              </a:ext>
            </a:extLst>
          </p:cNvPr>
          <p:cNvSpPr/>
          <p:nvPr/>
        </p:nvSpPr>
        <p:spPr>
          <a:xfrm>
            <a:off x="152400" y="1428452"/>
            <a:ext cx="8839200" cy="4401205"/>
          </a:xfrm>
          <a:prstGeom prst="rect">
            <a:avLst/>
          </a:prstGeom>
        </p:spPr>
        <p:txBody>
          <a:bodyPr wrap="square">
            <a:spAutoFit/>
          </a:bodyPr>
          <a:lstStyle/>
          <a:p>
            <a:pPr marL="342900" indent="-342900">
              <a:buFont typeface="Arial" panose="020B0604020202020204" pitchFamily="34" charset="0"/>
              <a:buChar char="•"/>
            </a:pPr>
            <a:r>
              <a:rPr lang="en-US" sz="2000" dirty="0">
                <a:latin typeface="Goudy Old Style" panose="02020502050305020303" pitchFamily="18" charset="0"/>
                <a:ea typeface="Calibri" panose="020F0502020204030204" pitchFamily="34" charset="0"/>
              </a:rPr>
              <a:t>Parking and Transit Stops</a:t>
            </a:r>
          </a:p>
          <a:p>
            <a:pPr marL="342900" indent="-342900">
              <a:buFont typeface="Arial" panose="020B0604020202020204" pitchFamily="34" charset="0"/>
              <a:buChar char="•"/>
            </a:pPr>
            <a:r>
              <a:rPr lang="en-US" sz="2000" dirty="0">
                <a:latin typeface="Goudy Old Style" panose="02020502050305020303" pitchFamily="18" charset="0"/>
                <a:ea typeface="Calibri" panose="020F0502020204030204" pitchFamily="34" charset="0"/>
              </a:rPr>
              <a:t>Approach and Entrance</a:t>
            </a:r>
          </a:p>
          <a:p>
            <a:pPr marL="342900" indent="-342900">
              <a:buFont typeface="Arial" panose="020B0604020202020204" pitchFamily="34" charset="0"/>
              <a:buChar char="•"/>
            </a:pPr>
            <a:r>
              <a:rPr lang="en-US" sz="2000" dirty="0">
                <a:latin typeface="Goudy Old Style" panose="02020502050305020303" pitchFamily="18" charset="0"/>
                <a:ea typeface="Calibri" panose="020F0502020204030204" pitchFamily="34" charset="0"/>
              </a:rPr>
              <a:t>Primary Function</a:t>
            </a:r>
          </a:p>
          <a:p>
            <a:pPr marL="342900" indent="-342900">
              <a:buFont typeface="Arial" panose="020B0604020202020204" pitchFamily="34" charset="0"/>
              <a:buChar char="•"/>
            </a:pPr>
            <a:r>
              <a:rPr lang="en-US" sz="2000" dirty="0">
                <a:latin typeface="Goudy Old Style" panose="02020502050305020303" pitchFamily="18" charset="0"/>
                <a:ea typeface="Calibri" panose="020F0502020204030204" pitchFamily="34" charset="0"/>
              </a:rPr>
              <a:t>Access to Public Restrooms</a:t>
            </a:r>
          </a:p>
          <a:p>
            <a:endParaRPr lang="en-US" sz="2000" dirty="0">
              <a:latin typeface="Goudy Old Style" panose="02020502050305020303" pitchFamily="18" charset="0"/>
              <a:ea typeface="Calibri" panose="020F0502020204030204" pitchFamily="34" charset="0"/>
            </a:endParaRPr>
          </a:p>
          <a:p>
            <a:r>
              <a:rPr lang="en-US" sz="2000" dirty="0">
                <a:latin typeface="Goudy Old Style" panose="02020502050305020303" pitchFamily="18" charset="0"/>
                <a:ea typeface="Calibri" panose="020F0502020204030204" pitchFamily="34" charset="0"/>
              </a:rPr>
              <a:t>Provide an "accessible route."  A continuous, unobstructed path from site arrival to primary function and public facilities.  </a:t>
            </a:r>
          </a:p>
          <a:p>
            <a:endParaRPr lang="en-US" sz="2000" dirty="0">
              <a:latin typeface="Goudy Old Style" panose="02020502050305020303" pitchFamily="18" charset="0"/>
              <a:ea typeface="Calibri" panose="020F0502020204030204" pitchFamily="34" charset="0"/>
            </a:endParaRPr>
          </a:p>
          <a:p>
            <a:r>
              <a:rPr lang="en-US" sz="2000" dirty="0">
                <a:latin typeface="Goudy Old Style" panose="02020502050305020303" pitchFamily="18" charset="0"/>
                <a:ea typeface="Calibri" panose="020F0502020204030204" pitchFamily="34" charset="0"/>
              </a:rPr>
              <a:t>The accessible route must coincide with or be located in the same area as the general circulation path. </a:t>
            </a:r>
          </a:p>
          <a:p>
            <a:endParaRPr lang="en-US" sz="2000" dirty="0">
              <a:latin typeface="Goudy Old Style" panose="02020502050305020303" pitchFamily="18" charset="0"/>
              <a:ea typeface="Calibri" panose="020F0502020204030204" pitchFamily="34" charset="0"/>
            </a:endParaRPr>
          </a:p>
          <a:p>
            <a:r>
              <a:rPr lang="en-US" sz="2000" dirty="0">
                <a:latin typeface="Goudy Old Style" panose="02020502050305020303" pitchFamily="18" charset="0"/>
                <a:ea typeface="Calibri" panose="020F0502020204030204" pitchFamily="34" charset="0"/>
              </a:rPr>
              <a:t>For example, the person with the dis­ability cannot be required to go outside the building to get to a space where an unimpaired person could get there by just going through the building. </a:t>
            </a:r>
            <a:endParaRPr lang="en-US" sz="2000" dirty="0">
              <a:latin typeface="Goudy Old Style" panose="02020502050305020303" pitchFamily="18" charset="0"/>
            </a:endParaRPr>
          </a:p>
        </p:txBody>
      </p:sp>
      <p:sp>
        <p:nvSpPr>
          <p:cNvPr id="3" name="TextBox 2">
            <a:extLst>
              <a:ext uri="{FF2B5EF4-FFF2-40B4-BE49-F238E27FC236}">
                <a16:creationId xmlns:a16="http://schemas.microsoft.com/office/drawing/2014/main" id="{45000620-FA55-4C75-88A2-C7A5F6B0E652}"/>
              </a:ext>
            </a:extLst>
          </p:cNvPr>
          <p:cNvSpPr txBox="1"/>
          <p:nvPr/>
        </p:nvSpPr>
        <p:spPr>
          <a:xfrm>
            <a:off x="1905000" y="966787"/>
            <a:ext cx="5715000" cy="461665"/>
          </a:xfrm>
          <a:prstGeom prst="rect">
            <a:avLst/>
          </a:prstGeom>
          <a:noFill/>
        </p:spPr>
        <p:txBody>
          <a:bodyPr wrap="square" rtlCol="0">
            <a:spAutoFit/>
          </a:bodyPr>
          <a:lstStyle/>
          <a:p>
            <a:pPr algn="ctr"/>
            <a:r>
              <a:rPr lang="en-US" sz="2400" b="1" dirty="0">
                <a:latin typeface="Goudy Old Style" panose="02020502050305020303" pitchFamily="18" charset="0"/>
              </a:rPr>
              <a:t>Priorities:</a:t>
            </a:r>
          </a:p>
        </p:txBody>
      </p:sp>
    </p:spTree>
    <p:extLst>
      <p:ext uri="{BB962C8B-B14F-4D97-AF65-F5344CB8AC3E}">
        <p14:creationId xmlns:p14="http://schemas.microsoft.com/office/powerpoint/2010/main" val="43046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1CAEA-7EEF-4D0A-95FB-6795C3A98F1B}"/>
              </a:ext>
            </a:extLst>
          </p:cNvPr>
          <p:cNvSpPr/>
          <p:nvPr/>
        </p:nvSpPr>
        <p:spPr>
          <a:xfrm>
            <a:off x="230841" y="152400"/>
            <a:ext cx="8610600" cy="3477875"/>
          </a:xfrm>
          <a:prstGeom prst="rect">
            <a:avLst/>
          </a:prstGeom>
        </p:spPr>
        <p:txBody>
          <a:bodyPr wrap="square">
            <a:spAutoFit/>
          </a:bodyPr>
          <a:lstStyle/>
          <a:p>
            <a:r>
              <a:rPr lang="en-US" sz="2000" b="1" dirty="0">
                <a:latin typeface="Goudy Old Style" panose="02020502050305020303" pitchFamily="18" charset="0"/>
                <a:ea typeface="Calibri" panose="020F0502020204030204" pitchFamily="34" charset="0"/>
                <a:cs typeface="Times New Roman" panose="02020603050405020304" pitchFamily="18" charset="0"/>
              </a:rPr>
              <a:t>Accessible Path </a:t>
            </a:r>
            <a:r>
              <a:rPr lang="en-US" sz="2000" b="1" dirty="0">
                <a:latin typeface="Goudy Old Style" panose="02020502050305020303" pitchFamily="18" charset="0"/>
              </a:rPr>
              <a:t>Into the Building</a:t>
            </a:r>
          </a:p>
          <a:p>
            <a:endParaRPr lang="en-US" sz="2000" b="1" dirty="0">
              <a:latin typeface="Goudy Old Style" panose="02020502050305020303" pitchFamily="18" charset="0"/>
            </a:endParaRPr>
          </a:p>
          <a:p>
            <a:endParaRPr lang="en-US" sz="2000" b="1" dirty="0">
              <a:latin typeface="Goudy Old Style" panose="02020502050305020303" pitchFamily="18" charset="0"/>
            </a:endParaRPr>
          </a:p>
          <a:p>
            <a:endParaRPr lang="en-US" sz="2000" dirty="0">
              <a:latin typeface="Goudy Old Style" panose="02020502050305020303" pitchFamily="18" charset="0"/>
            </a:endParaRPr>
          </a:p>
          <a:p>
            <a:r>
              <a:rPr lang="en-US" sz="2000" dirty="0">
                <a:latin typeface="Goudy Old Style" panose="02020502050305020303" pitchFamily="18" charset="0"/>
              </a:rPr>
              <a:t>An accessible path must be provided from points where people arrive at the property such as bus stops, parking spaces, passenger loading zones and public streets or sidewalks to the accessible building entrance.</a:t>
            </a:r>
          </a:p>
          <a:p>
            <a:endParaRPr lang="en-US" sz="2000" dirty="0">
              <a:latin typeface="Goudy Old Style" panose="02020502050305020303" pitchFamily="18" charset="0"/>
            </a:endParaRPr>
          </a:p>
          <a:p>
            <a:r>
              <a:rPr lang="en-US" sz="2000" dirty="0">
                <a:latin typeface="Goudy Old Style" panose="02020502050305020303" pitchFamily="18" charset="0"/>
              </a:rPr>
              <a:t>At least 60 percent of the public entrances into a building must be accessible. </a:t>
            </a:r>
          </a:p>
          <a:p>
            <a:r>
              <a:rPr lang="en-US" sz="2000" dirty="0">
                <a:latin typeface="Goudy Old Style" panose="02020502050305020303" pitchFamily="18" charset="0"/>
              </a:rPr>
              <a:t>This means that if two public entrances are provided, both must be accessible. </a:t>
            </a:r>
          </a:p>
          <a:p>
            <a:endParaRPr lang="en-US" sz="2000" dirty="0">
              <a:latin typeface="Goudy Old Style" panose="02020502050305020303" pitchFamily="18" charset="0"/>
            </a:endParaRPr>
          </a:p>
        </p:txBody>
      </p:sp>
      <p:pic>
        <p:nvPicPr>
          <p:cNvPr id="2" name="Picture 2" descr="grate openings oriented so that long dimensions is perpendicular to travel direction">
            <a:extLst>
              <a:ext uri="{FF2B5EF4-FFF2-40B4-BE49-F238E27FC236}">
                <a16:creationId xmlns:a16="http://schemas.microsoft.com/office/drawing/2014/main" id="{F95B9CEF-6D22-B5D4-EF53-99D8BE85DF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4250310"/>
            <a:ext cx="3104678" cy="2336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4FA29C-E06F-106D-F641-1D2B408C6F0C}"/>
              </a:ext>
            </a:extLst>
          </p:cNvPr>
          <p:cNvPicPr>
            <a:picLocks noChangeAspect="1"/>
          </p:cNvPicPr>
          <p:nvPr/>
        </p:nvPicPr>
        <p:blipFill>
          <a:blip r:embed="rId3"/>
          <a:stretch>
            <a:fillRect/>
          </a:stretch>
        </p:blipFill>
        <p:spPr>
          <a:xfrm>
            <a:off x="4088230" y="4219025"/>
            <a:ext cx="4267200" cy="2398837"/>
          </a:xfrm>
          <a:prstGeom prst="rect">
            <a:avLst/>
          </a:prstGeom>
        </p:spPr>
      </p:pic>
    </p:spTree>
    <p:extLst>
      <p:ext uri="{BB962C8B-B14F-4D97-AF65-F5344CB8AC3E}">
        <p14:creationId xmlns:p14="http://schemas.microsoft.com/office/powerpoint/2010/main" val="684130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DEA19-7099-CE25-D557-7BC0217C296C}"/>
              </a:ext>
            </a:extLst>
          </p:cNvPr>
          <p:cNvPicPr>
            <a:picLocks noChangeAspect="1"/>
          </p:cNvPicPr>
          <p:nvPr/>
        </p:nvPicPr>
        <p:blipFill>
          <a:blip r:embed="rId2"/>
          <a:stretch>
            <a:fillRect/>
          </a:stretch>
        </p:blipFill>
        <p:spPr>
          <a:xfrm>
            <a:off x="75977" y="69507"/>
            <a:ext cx="9045611" cy="6483693"/>
          </a:xfrm>
          <a:prstGeom prst="rect">
            <a:avLst/>
          </a:prstGeom>
        </p:spPr>
      </p:pic>
    </p:spTree>
    <p:extLst>
      <p:ext uri="{BB962C8B-B14F-4D97-AF65-F5344CB8AC3E}">
        <p14:creationId xmlns:p14="http://schemas.microsoft.com/office/powerpoint/2010/main" val="588802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A060A2-4FB5-4DF9-96C5-E9957811F985}"/>
              </a:ext>
            </a:extLst>
          </p:cNvPr>
          <p:cNvSpPr/>
          <p:nvPr/>
        </p:nvSpPr>
        <p:spPr>
          <a:xfrm>
            <a:off x="476075" y="1752600"/>
            <a:ext cx="8610600" cy="3416320"/>
          </a:xfrm>
          <a:prstGeom prst="rect">
            <a:avLst/>
          </a:prstGeom>
        </p:spPr>
        <p:txBody>
          <a:bodyPr wrap="square">
            <a:spAutoFit/>
          </a:bodyPr>
          <a:lstStyle/>
          <a:p>
            <a:r>
              <a:rPr lang="en-US" sz="2400" dirty="0">
                <a:latin typeface="Goudy Old Style" panose="02020502050305020303" pitchFamily="18" charset="0"/>
                <a:ea typeface="Calibri" panose="020F0502020204030204" pitchFamily="34" charset="0"/>
                <a:cs typeface="Times New Roman" panose="02020603050405020304" pitchFamily="18" charset="0"/>
              </a:rPr>
              <a:t>Accessibility compliance is found in a myriad of laws and codes.  </a:t>
            </a:r>
          </a:p>
          <a:p>
            <a:endParaRPr lang="en-US" sz="2400" dirty="0">
              <a:latin typeface="Goudy Old Style" panose="02020502050305020303"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latin typeface="Goudy Old Style" panose="02020502050305020303" pitchFamily="18" charset="0"/>
                <a:ea typeface="Calibri" panose="020F0502020204030204" pitchFamily="34" charset="0"/>
                <a:cs typeface="Times New Roman" panose="02020603050405020304" pitchFamily="18" charset="0"/>
              </a:rPr>
              <a:t>The Office of State Engineer (OSE) is the Authority Having Jurisdiction (AHJ) for state property.  </a:t>
            </a:r>
          </a:p>
          <a:p>
            <a:pPr marL="342900" indent="-342900">
              <a:buFont typeface="Arial" panose="020B0604020202020204" pitchFamily="34" charset="0"/>
              <a:buChar char="•"/>
            </a:pPr>
            <a:r>
              <a:rPr lang="en-US" sz="2400" dirty="0">
                <a:latin typeface="Goudy Old Style" panose="02020502050305020303" pitchFamily="18" charset="0"/>
                <a:ea typeface="Calibri" panose="020F0502020204030204" pitchFamily="34" charset="0"/>
                <a:cs typeface="Times New Roman" panose="02020603050405020304" pitchFamily="18" charset="0"/>
              </a:rPr>
              <a:t>OSE has delegated building code enforcement authority for Clemson University,  outside of capital projects, to the Facilities Building Official.  </a:t>
            </a:r>
          </a:p>
          <a:p>
            <a:pPr marL="342900" indent="-342900">
              <a:buFont typeface="Arial" panose="020B0604020202020204" pitchFamily="34" charset="0"/>
              <a:buChar char="•"/>
            </a:pPr>
            <a:r>
              <a:rPr lang="en-US" sz="2400" dirty="0">
                <a:latin typeface="Goudy Old Style" panose="02020502050305020303" pitchFamily="18" charset="0"/>
                <a:ea typeface="Calibri" panose="020F0502020204030204" pitchFamily="34" charset="0"/>
                <a:cs typeface="Times New Roman" panose="02020603050405020304" pitchFamily="18" charset="0"/>
              </a:rPr>
              <a:t>The building official is charged with enforcing the following adopted codes and standards</a:t>
            </a:r>
            <a:r>
              <a:rPr lang="en-US" sz="2400" dirty="0">
                <a:latin typeface="Calibri" panose="020F0502020204030204" pitchFamily="34" charset="0"/>
                <a:ea typeface="Calibri" panose="020F0502020204030204" pitchFamily="34" charset="0"/>
                <a:cs typeface="Times New Roman" panose="02020603050405020304" pitchFamily="18" charset="0"/>
              </a:rPr>
              <a:t>:</a:t>
            </a:r>
            <a:endParaRPr lang="en-US" sz="2400" dirty="0"/>
          </a:p>
        </p:txBody>
      </p:sp>
      <p:sp>
        <p:nvSpPr>
          <p:cNvPr id="3" name="TextBox 2">
            <a:extLst>
              <a:ext uri="{FF2B5EF4-FFF2-40B4-BE49-F238E27FC236}">
                <a16:creationId xmlns:a16="http://schemas.microsoft.com/office/drawing/2014/main" id="{2F55DC7D-537A-406F-A307-B6AD85F557C3}"/>
              </a:ext>
            </a:extLst>
          </p:cNvPr>
          <p:cNvSpPr txBox="1"/>
          <p:nvPr/>
        </p:nvSpPr>
        <p:spPr>
          <a:xfrm>
            <a:off x="3352800" y="942392"/>
            <a:ext cx="5715000" cy="461665"/>
          </a:xfrm>
          <a:prstGeom prst="rect">
            <a:avLst/>
          </a:prstGeom>
          <a:noFill/>
        </p:spPr>
        <p:txBody>
          <a:bodyPr wrap="square" rtlCol="0">
            <a:spAutoFit/>
          </a:bodyPr>
          <a:lstStyle/>
          <a:p>
            <a:r>
              <a:rPr lang="en-US" sz="2400" b="1" dirty="0">
                <a:latin typeface="Goudy Old Style" panose="02020502050305020303" pitchFamily="18" charset="0"/>
              </a:rPr>
              <a:t>State Regulations:</a:t>
            </a:r>
          </a:p>
        </p:txBody>
      </p:sp>
    </p:spTree>
    <p:extLst>
      <p:ext uri="{BB962C8B-B14F-4D97-AF65-F5344CB8AC3E}">
        <p14:creationId xmlns:p14="http://schemas.microsoft.com/office/powerpoint/2010/main" val="3205659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87AAE-921F-FCD9-8F20-67169E7F2666}"/>
              </a:ext>
            </a:extLst>
          </p:cNvPr>
          <p:cNvPicPr>
            <a:picLocks noChangeAspect="1"/>
          </p:cNvPicPr>
          <p:nvPr/>
        </p:nvPicPr>
        <p:blipFill>
          <a:blip r:embed="rId2"/>
          <a:stretch>
            <a:fillRect/>
          </a:stretch>
        </p:blipFill>
        <p:spPr>
          <a:xfrm>
            <a:off x="71718" y="111424"/>
            <a:ext cx="5602941" cy="6469531"/>
          </a:xfrm>
          <a:prstGeom prst="rect">
            <a:avLst/>
          </a:prstGeom>
        </p:spPr>
      </p:pic>
      <p:pic>
        <p:nvPicPr>
          <p:cNvPr id="3" name="Picture 2">
            <a:extLst>
              <a:ext uri="{FF2B5EF4-FFF2-40B4-BE49-F238E27FC236}">
                <a16:creationId xmlns:a16="http://schemas.microsoft.com/office/drawing/2014/main" id="{B64946CD-78A7-3BB8-41D8-9CE6C5F1D2B5}"/>
              </a:ext>
            </a:extLst>
          </p:cNvPr>
          <p:cNvPicPr>
            <a:picLocks noChangeAspect="1"/>
          </p:cNvPicPr>
          <p:nvPr/>
        </p:nvPicPr>
        <p:blipFill>
          <a:blip r:embed="rId3"/>
          <a:stretch>
            <a:fillRect/>
          </a:stretch>
        </p:blipFill>
        <p:spPr>
          <a:xfrm>
            <a:off x="4494045" y="3113623"/>
            <a:ext cx="4623061" cy="3462850"/>
          </a:xfrm>
          <a:prstGeom prst="rect">
            <a:avLst/>
          </a:prstGeom>
        </p:spPr>
      </p:pic>
      <p:pic>
        <p:nvPicPr>
          <p:cNvPr id="6" name="Picture 5">
            <a:extLst>
              <a:ext uri="{FF2B5EF4-FFF2-40B4-BE49-F238E27FC236}">
                <a16:creationId xmlns:a16="http://schemas.microsoft.com/office/drawing/2014/main" id="{B0101CE7-3F69-5057-10DE-A2597BEB7B13}"/>
              </a:ext>
            </a:extLst>
          </p:cNvPr>
          <p:cNvPicPr>
            <a:picLocks noChangeAspect="1"/>
          </p:cNvPicPr>
          <p:nvPr/>
        </p:nvPicPr>
        <p:blipFill>
          <a:blip r:embed="rId4"/>
          <a:stretch>
            <a:fillRect/>
          </a:stretch>
        </p:blipFill>
        <p:spPr>
          <a:xfrm>
            <a:off x="5348148" y="92265"/>
            <a:ext cx="3768958" cy="3016876"/>
          </a:xfrm>
          <a:prstGeom prst="rect">
            <a:avLst/>
          </a:prstGeom>
        </p:spPr>
      </p:pic>
    </p:spTree>
    <p:extLst>
      <p:ext uri="{BB962C8B-B14F-4D97-AF65-F5344CB8AC3E}">
        <p14:creationId xmlns:p14="http://schemas.microsoft.com/office/powerpoint/2010/main" val="1632711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BABDC-EDB3-817D-DBC7-B8A7ED8759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62963E-2554-27F2-59EA-91AB03752800}"/>
              </a:ext>
            </a:extLst>
          </p:cNvPr>
          <p:cNvSpPr/>
          <p:nvPr/>
        </p:nvSpPr>
        <p:spPr>
          <a:xfrm>
            <a:off x="230841" y="152400"/>
            <a:ext cx="8610600" cy="3170099"/>
          </a:xfrm>
          <a:prstGeom prst="rect">
            <a:avLst/>
          </a:prstGeom>
        </p:spPr>
        <p:txBody>
          <a:bodyPr wrap="square">
            <a:spAutoFit/>
          </a:bodyPr>
          <a:lstStyle/>
          <a:p>
            <a:r>
              <a:rPr lang="en-US" sz="2000" b="1" dirty="0">
                <a:latin typeface="Goudy Old Style" panose="02020502050305020303" pitchFamily="18" charset="0"/>
                <a:ea typeface="Calibri" panose="020F0502020204030204" pitchFamily="34" charset="0"/>
                <a:cs typeface="Times New Roman" panose="02020603050405020304" pitchFamily="18" charset="0"/>
              </a:rPr>
              <a:t>Accessible Path </a:t>
            </a:r>
            <a:r>
              <a:rPr lang="en-US" sz="2000" b="1" dirty="0">
                <a:latin typeface="Goudy Old Style" panose="02020502050305020303" pitchFamily="18" charset="0"/>
              </a:rPr>
              <a:t>Into the Building</a:t>
            </a:r>
          </a:p>
          <a:p>
            <a:endParaRPr lang="en-US" sz="2000" b="1" dirty="0">
              <a:latin typeface="Goudy Old Style" panose="02020502050305020303" pitchFamily="18" charset="0"/>
            </a:endParaRPr>
          </a:p>
          <a:p>
            <a:endParaRPr lang="en-US" sz="2000" b="1" dirty="0">
              <a:latin typeface="Goudy Old Style" panose="02020502050305020303" pitchFamily="18" charset="0"/>
            </a:endParaRPr>
          </a:p>
          <a:p>
            <a:endParaRPr lang="en-US" sz="2000" dirty="0">
              <a:latin typeface="Goudy Old Style" panose="02020502050305020303" pitchFamily="18" charset="0"/>
            </a:endParaRPr>
          </a:p>
          <a:p>
            <a:r>
              <a:rPr lang="en-US" sz="2000" dirty="0">
                <a:latin typeface="Goudy Old Style" panose="02020502050305020303" pitchFamily="18" charset="0"/>
              </a:rPr>
              <a:t>An accessible path must be provided from points where people arrive at the property such as bus stops, parking spaces, passenger loading zones and public streets or sidewalks to the accessible building entrance.</a:t>
            </a:r>
          </a:p>
          <a:p>
            <a:endParaRPr lang="en-US" sz="2000" dirty="0">
              <a:latin typeface="Goudy Old Style" panose="02020502050305020303" pitchFamily="18" charset="0"/>
            </a:endParaRPr>
          </a:p>
          <a:p>
            <a:r>
              <a:rPr lang="en-US" sz="2000" dirty="0">
                <a:latin typeface="Goudy Old Style" panose="02020502050305020303" pitchFamily="18" charset="0"/>
              </a:rPr>
              <a:t>Where parking is provided, a minimum number of accessible spaces must be provided on the </a:t>
            </a:r>
            <a:r>
              <a:rPr lang="en-US" sz="2000" u="sng" dirty="0">
                <a:latin typeface="Goudy Old Style" panose="02020502050305020303" pitchFamily="18" charset="0"/>
              </a:rPr>
              <a:t>shortest</a:t>
            </a:r>
            <a:r>
              <a:rPr lang="en-US" sz="2000" dirty="0">
                <a:latin typeface="Goudy Old Style" panose="02020502050305020303" pitchFamily="18" charset="0"/>
              </a:rPr>
              <a:t> route to an accessible building entrance.</a:t>
            </a:r>
          </a:p>
        </p:txBody>
      </p:sp>
      <p:pic>
        <p:nvPicPr>
          <p:cNvPr id="5" name="Picture 4">
            <a:extLst>
              <a:ext uri="{FF2B5EF4-FFF2-40B4-BE49-F238E27FC236}">
                <a16:creationId xmlns:a16="http://schemas.microsoft.com/office/drawing/2014/main" id="{8D937A16-FCFE-8955-FA03-84FBD01E8243}"/>
              </a:ext>
            </a:extLst>
          </p:cNvPr>
          <p:cNvPicPr>
            <a:picLocks noChangeAspect="1"/>
          </p:cNvPicPr>
          <p:nvPr/>
        </p:nvPicPr>
        <p:blipFill>
          <a:blip r:embed="rId2"/>
          <a:stretch>
            <a:fillRect/>
          </a:stretch>
        </p:blipFill>
        <p:spPr>
          <a:xfrm>
            <a:off x="381000" y="3446929"/>
            <a:ext cx="3810000" cy="3065788"/>
          </a:xfrm>
          <a:prstGeom prst="rect">
            <a:avLst/>
          </a:prstGeom>
        </p:spPr>
      </p:pic>
      <p:pic>
        <p:nvPicPr>
          <p:cNvPr id="6" name="Picture 5">
            <a:extLst>
              <a:ext uri="{FF2B5EF4-FFF2-40B4-BE49-F238E27FC236}">
                <a16:creationId xmlns:a16="http://schemas.microsoft.com/office/drawing/2014/main" id="{E3832103-25BC-01CB-02DB-F07F1A298934}"/>
              </a:ext>
            </a:extLst>
          </p:cNvPr>
          <p:cNvPicPr>
            <a:picLocks noChangeAspect="1"/>
          </p:cNvPicPr>
          <p:nvPr/>
        </p:nvPicPr>
        <p:blipFill>
          <a:blip r:embed="rId3"/>
          <a:stretch>
            <a:fillRect/>
          </a:stretch>
        </p:blipFill>
        <p:spPr>
          <a:xfrm>
            <a:off x="4397188" y="3535502"/>
            <a:ext cx="4343400" cy="2890336"/>
          </a:xfrm>
          <a:prstGeom prst="rect">
            <a:avLst/>
          </a:prstGeom>
        </p:spPr>
      </p:pic>
    </p:spTree>
    <p:extLst>
      <p:ext uri="{BB962C8B-B14F-4D97-AF65-F5344CB8AC3E}">
        <p14:creationId xmlns:p14="http://schemas.microsoft.com/office/powerpoint/2010/main" val="426450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Here's why that extra striped area is so important to handicapped -  Villages-News.com">
            <a:extLst>
              <a:ext uri="{FF2B5EF4-FFF2-40B4-BE49-F238E27FC236}">
                <a16:creationId xmlns:a16="http://schemas.microsoft.com/office/drawing/2014/main" id="{D0DA797C-0628-BAA7-8AA3-CF16D38CF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95" r="19392"/>
          <a:stretch>
            <a:fillRect/>
          </a:stretch>
        </p:blipFill>
        <p:spPr bwMode="auto">
          <a:xfrm>
            <a:off x="20" y="1282"/>
            <a:ext cx="9143980" cy="6856718"/>
          </a:xfrm>
          <a:prstGeom prst="rect">
            <a:avLst/>
          </a:prstGeom>
          <a:solidFill>
            <a:srgbClr val="FFFFFF"/>
          </a:solidFill>
        </p:spPr>
      </p:pic>
    </p:spTree>
    <p:extLst>
      <p:ext uri="{BB962C8B-B14F-4D97-AF65-F5344CB8AC3E}">
        <p14:creationId xmlns:p14="http://schemas.microsoft.com/office/powerpoint/2010/main" val="3895817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23B85A-363A-407E-B8D9-115498782DE7}"/>
              </a:ext>
            </a:extLst>
          </p:cNvPr>
          <p:cNvSpPr/>
          <p:nvPr/>
        </p:nvSpPr>
        <p:spPr>
          <a:xfrm>
            <a:off x="152400" y="304800"/>
            <a:ext cx="8305800" cy="1938992"/>
          </a:xfrm>
          <a:prstGeom prst="rect">
            <a:avLst/>
          </a:prstGeom>
        </p:spPr>
        <p:txBody>
          <a:bodyPr wrap="square">
            <a:spAutoFit/>
          </a:bodyPr>
          <a:lstStyle/>
          <a:p>
            <a:r>
              <a:rPr lang="en-US" sz="2000" b="1" dirty="0">
                <a:latin typeface="Goudy Old Style" panose="02020502050305020303" pitchFamily="18" charset="0"/>
                <a:ea typeface="Calibri" panose="020F0502020204030204" pitchFamily="34" charset="0"/>
                <a:cs typeface="Times New Roman" panose="02020603050405020304" pitchFamily="18" charset="0"/>
              </a:rPr>
              <a:t>Accessible Path </a:t>
            </a:r>
            <a:r>
              <a:rPr lang="en-US" sz="2000" b="1" dirty="0">
                <a:latin typeface="Goudy Old Style" panose="02020502050305020303" pitchFamily="18" charset="0"/>
              </a:rPr>
              <a:t>Through the Building</a:t>
            </a:r>
          </a:p>
          <a:p>
            <a:endParaRPr lang="en-US" sz="2000" b="1" dirty="0">
              <a:latin typeface="Goudy Old Style" panose="02020502050305020303" pitchFamily="18" charset="0"/>
            </a:endParaRPr>
          </a:p>
          <a:p>
            <a:endParaRPr lang="en-US" sz="2000" b="1" dirty="0">
              <a:latin typeface="Goudy Old Style" panose="02020502050305020303" pitchFamily="18" charset="0"/>
            </a:endParaRPr>
          </a:p>
          <a:p>
            <a:r>
              <a:rPr lang="en-US" sz="2000" dirty="0">
                <a:latin typeface="Goudy Old Style" panose="02020502050305020303" pitchFamily="18" charset="0"/>
              </a:rPr>
              <a:t>After a person gets into the building, an accessible route be provided. Multi-story facilities are required to have an accessible route to each accessible level of the building.</a:t>
            </a:r>
          </a:p>
        </p:txBody>
      </p:sp>
      <p:pic>
        <p:nvPicPr>
          <p:cNvPr id="2" name="Picture 1">
            <a:extLst>
              <a:ext uri="{FF2B5EF4-FFF2-40B4-BE49-F238E27FC236}">
                <a16:creationId xmlns:a16="http://schemas.microsoft.com/office/drawing/2014/main" id="{680D98DE-E14E-E642-25A3-C994B8C73803}"/>
              </a:ext>
            </a:extLst>
          </p:cNvPr>
          <p:cNvPicPr>
            <a:picLocks noChangeAspect="1"/>
          </p:cNvPicPr>
          <p:nvPr/>
        </p:nvPicPr>
        <p:blipFill>
          <a:blip r:embed="rId2"/>
          <a:stretch>
            <a:fillRect/>
          </a:stretch>
        </p:blipFill>
        <p:spPr>
          <a:xfrm>
            <a:off x="1371600" y="1981200"/>
            <a:ext cx="7132039" cy="4690301"/>
          </a:xfrm>
          <a:prstGeom prst="rect">
            <a:avLst/>
          </a:prstGeom>
        </p:spPr>
      </p:pic>
    </p:spTree>
    <p:extLst>
      <p:ext uri="{BB962C8B-B14F-4D97-AF65-F5344CB8AC3E}">
        <p14:creationId xmlns:p14="http://schemas.microsoft.com/office/powerpoint/2010/main" val="198175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66B847-912C-4C32-A879-B4FC43E5B9A9}"/>
              </a:ext>
            </a:extLst>
          </p:cNvPr>
          <p:cNvSpPr txBox="1"/>
          <p:nvPr/>
        </p:nvSpPr>
        <p:spPr>
          <a:xfrm>
            <a:off x="494930" y="267866"/>
            <a:ext cx="8001000" cy="3170099"/>
          </a:xfrm>
          <a:prstGeom prst="rect">
            <a:avLst/>
          </a:prstGeom>
          <a:noFill/>
        </p:spPr>
        <p:txBody>
          <a:bodyPr wrap="square">
            <a:spAutoFit/>
          </a:bodyPr>
          <a:lstStyle/>
          <a:p>
            <a:pPr algn="l"/>
            <a:r>
              <a:rPr lang="en-US" sz="2000" b="1" i="0" dirty="0">
                <a:solidFill>
                  <a:srgbClr val="484C58"/>
                </a:solidFill>
                <a:effectLst/>
                <a:latin typeface="+mn-lt"/>
              </a:rPr>
              <a:t>Furniture layout:</a:t>
            </a:r>
          </a:p>
          <a:p>
            <a:pPr algn="l"/>
            <a:endParaRPr lang="en-US" sz="2000" b="1" i="0" dirty="0">
              <a:solidFill>
                <a:srgbClr val="484C58"/>
              </a:solidFill>
              <a:effectLst/>
              <a:latin typeface="+mn-lt"/>
            </a:endParaRPr>
          </a:p>
          <a:p>
            <a:pPr algn="l"/>
            <a:endParaRPr lang="en-US" sz="2000" b="1" i="0" dirty="0">
              <a:solidFill>
                <a:srgbClr val="484C58"/>
              </a:solidFill>
              <a:effectLst/>
              <a:latin typeface="+mn-lt"/>
            </a:endParaRPr>
          </a:p>
          <a:p>
            <a:r>
              <a:rPr lang="en-US" sz="2000" b="0" i="0" dirty="0">
                <a:solidFill>
                  <a:srgbClr val="484C58"/>
                </a:solidFill>
                <a:effectLst/>
                <a:latin typeface="+mn-lt"/>
              </a:rPr>
              <a:t>Be cognizant of placement of furniture and equipment from a </a:t>
            </a:r>
            <a:r>
              <a:rPr lang="en-US" sz="2000" dirty="0">
                <a:solidFill>
                  <a:srgbClr val="484C58"/>
                </a:solidFill>
                <a:latin typeface="+mn-lt"/>
              </a:rPr>
              <a:t>mindset of someone with a disability. E</a:t>
            </a:r>
            <a:r>
              <a:rPr lang="en-US" sz="2000" b="0" i="0" dirty="0">
                <a:solidFill>
                  <a:srgbClr val="484C58"/>
                </a:solidFill>
                <a:effectLst/>
                <a:latin typeface="+mn-lt"/>
              </a:rPr>
              <a:t>quipment should be located adjacent to accessible routes and keep egress routes clear. For those in a wheelchair, 67 (new) or 60 (existing) inches of clear turning space is needed to allow them to be able to pull in and out of their workspace. </a:t>
            </a:r>
            <a:r>
              <a:rPr lang="en-US" sz="2000" dirty="0">
                <a:solidFill>
                  <a:srgbClr val="484C58"/>
                </a:solidFill>
                <a:latin typeface="+mn-lt"/>
              </a:rPr>
              <a:t>B</a:t>
            </a:r>
            <a:r>
              <a:rPr lang="en-US" sz="2000" b="0" i="0" dirty="0">
                <a:solidFill>
                  <a:srgbClr val="484C58"/>
                </a:solidFill>
                <a:effectLst/>
                <a:latin typeface="+mn-lt"/>
              </a:rPr>
              <a:t>arriers to someone using a wheelchair will also be an </a:t>
            </a:r>
            <a:r>
              <a:rPr lang="en-US" sz="2000" dirty="0">
                <a:solidFill>
                  <a:srgbClr val="484C58"/>
                </a:solidFill>
                <a:latin typeface="+mn-lt"/>
              </a:rPr>
              <a:t>impediment to others trying to exit  in an emergency. </a:t>
            </a:r>
            <a:endParaRPr lang="en-US" sz="2000" b="0" i="0" dirty="0">
              <a:solidFill>
                <a:srgbClr val="484C58"/>
              </a:solidFill>
              <a:effectLst/>
              <a:latin typeface="+mn-lt"/>
            </a:endParaRPr>
          </a:p>
        </p:txBody>
      </p:sp>
      <p:pic>
        <p:nvPicPr>
          <p:cNvPr id="6" name="Picture 5">
            <a:extLst>
              <a:ext uri="{FF2B5EF4-FFF2-40B4-BE49-F238E27FC236}">
                <a16:creationId xmlns:a16="http://schemas.microsoft.com/office/drawing/2014/main" id="{5EB869E2-8CE4-4B61-B0B1-614F41630094}"/>
              </a:ext>
            </a:extLst>
          </p:cNvPr>
          <p:cNvPicPr>
            <a:picLocks noChangeAspect="1"/>
          </p:cNvPicPr>
          <p:nvPr/>
        </p:nvPicPr>
        <p:blipFill>
          <a:blip r:embed="rId2"/>
          <a:stretch>
            <a:fillRect/>
          </a:stretch>
        </p:blipFill>
        <p:spPr>
          <a:xfrm>
            <a:off x="1115736" y="3469341"/>
            <a:ext cx="3429370" cy="2982061"/>
          </a:xfrm>
          <a:prstGeom prst="rect">
            <a:avLst/>
          </a:prstGeom>
        </p:spPr>
      </p:pic>
      <p:pic>
        <p:nvPicPr>
          <p:cNvPr id="5" name="Picture 4">
            <a:extLst>
              <a:ext uri="{FF2B5EF4-FFF2-40B4-BE49-F238E27FC236}">
                <a16:creationId xmlns:a16="http://schemas.microsoft.com/office/drawing/2014/main" id="{304D2C63-15EC-9F39-7587-3824E545E748}"/>
              </a:ext>
            </a:extLst>
          </p:cNvPr>
          <p:cNvPicPr>
            <a:picLocks noChangeAspect="1"/>
          </p:cNvPicPr>
          <p:nvPr/>
        </p:nvPicPr>
        <p:blipFill>
          <a:blip r:embed="rId3"/>
          <a:stretch>
            <a:fillRect/>
          </a:stretch>
        </p:blipFill>
        <p:spPr>
          <a:xfrm>
            <a:off x="4545106" y="3437965"/>
            <a:ext cx="4401164" cy="3200847"/>
          </a:xfrm>
          <a:prstGeom prst="rect">
            <a:avLst/>
          </a:prstGeom>
        </p:spPr>
      </p:pic>
    </p:spTree>
    <p:extLst>
      <p:ext uri="{BB962C8B-B14F-4D97-AF65-F5344CB8AC3E}">
        <p14:creationId xmlns:p14="http://schemas.microsoft.com/office/powerpoint/2010/main" val="676545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3588D4-8229-4A13-857B-AD770DAEE3D3}"/>
              </a:ext>
            </a:extLst>
          </p:cNvPr>
          <p:cNvSpPr txBox="1"/>
          <p:nvPr/>
        </p:nvSpPr>
        <p:spPr>
          <a:xfrm>
            <a:off x="121981" y="158264"/>
            <a:ext cx="8991600" cy="1754326"/>
          </a:xfrm>
          <a:prstGeom prst="rect">
            <a:avLst/>
          </a:prstGeom>
          <a:noFill/>
        </p:spPr>
        <p:txBody>
          <a:bodyPr wrap="square">
            <a:spAutoFit/>
          </a:bodyPr>
          <a:lstStyle/>
          <a:p>
            <a:pPr algn="l"/>
            <a:r>
              <a:rPr lang="en-US" b="1" dirty="0">
                <a:solidFill>
                  <a:srgbClr val="484C58"/>
                </a:solidFill>
                <a:effectLst/>
                <a:latin typeface="+mn-lt"/>
              </a:rPr>
              <a:t>Remove protruding objects:</a:t>
            </a:r>
          </a:p>
          <a:p>
            <a:pPr algn="l"/>
            <a:endParaRPr lang="en-US" b="1" dirty="0">
              <a:solidFill>
                <a:srgbClr val="484C58"/>
              </a:solidFill>
              <a:latin typeface="+mn-lt"/>
            </a:endParaRPr>
          </a:p>
          <a:p>
            <a:pPr algn="l"/>
            <a:endParaRPr lang="en-US" b="1" dirty="0">
              <a:solidFill>
                <a:srgbClr val="484C58"/>
              </a:solidFill>
              <a:effectLst/>
              <a:latin typeface="+mn-lt"/>
            </a:endParaRPr>
          </a:p>
          <a:p>
            <a:pPr algn="l"/>
            <a:endParaRPr lang="en-US" b="1" dirty="0">
              <a:solidFill>
                <a:srgbClr val="484C58"/>
              </a:solidFill>
              <a:latin typeface="+mn-lt"/>
            </a:endParaRPr>
          </a:p>
          <a:p>
            <a:pPr algn="l"/>
            <a:r>
              <a:rPr lang="en-US" dirty="0">
                <a:solidFill>
                  <a:srgbClr val="484C58"/>
                </a:solidFill>
                <a:latin typeface="+mn-lt"/>
              </a:rPr>
              <a:t> Proper housekeeping is essential so everyone including the visually impaired can exit away from a hazardous occurrence or fire, in a safe and efficient manner. </a:t>
            </a:r>
            <a:endParaRPr lang="en-US" b="0" i="0" dirty="0">
              <a:solidFill>
                <a:srgbClr val="484C58"/>
              </a:solidFill>
              <a:effectLst/>
              <a:latin typeface="+mn-lt"/>
            </a:endParaRPr>
          </a:p>
        </p:txBody>
      </p:sp>
      <p:pic>
        <p:nvPicPr>
          <p:cNvPr id="6" name="Picture 5">
            <a:extLst>
              <a:ext uri="{FF2B5EF4-FFF2-40B4-BE49-F238E27FC236}">
                <a16:creationId xmlns:a16="http://schemas.microsoft.com/office/drawing/2014/main" id="{303297DC-6CB2-4A61-AD10-85866D7D5625}"/>
              </a:ext>
            </a:extLst>
          </p:cNvPr>
          <p:cNvPicPr>
            <a:picLocks noChangeAspect="1"/>
          </p:cNvPicPr>
          <p:nvPr/>
        </p:nvPicPr>
        <p:blipFill>
          <a:blip r:embed="rId2"/>
          <a:stretch>
            <a:fillRect/>
          </a:stretch>
        </p:blipFill>
        <p:spPr>
          <a:xfrm>
            <a:off x="3272118" y="2895600"/>
            <a:ext cx="5810250" cy="2838450"/>
          </a:xfrm>
          <a:prstGeom prst="rect">
            <a:avLst/>
          </a:prstGeom>
        </p:spPr>
      </p:pic>
      <p:pic>
        <p:nvPicPr>
          <p:cNvPr id="8" name="Picture 7">
            <a:extLst>
              <a:ext uri="{FF2B5EF4-FFF2-40B4-BE49-F238E27FC236}">
                <a16:creationId xmlns:a16="http://schemas.microsoft.com/office/drawing/2014/main" id="{8A238C65-31AD-40BA-8D7D-CF8649071C42}"/>
              </a:ext>
            </a:extLst>
          </p:cNvPr>
          <p:cNvPicPr>
            <a:picLocks noChangeAspect="1"/>
          </p:cNvPicPr>
          <p:nvPr/>
        </p:nvPicPr>
        <p:blipFill>
          <a:blip r:embed="rId3"/>
          <a:stretch>
            <a:fillRect/>
          </a:stretch>
        </p:blipFill>
        <p:spPr>
          <a:xfrm>
            <a:off x="-20157" y="2133600"/>
            <a:ext cx="3296757" cy="3965971"/>
          </a:xfrm>
          <a:prstGeom prst="rect">
            <a:avLst/>
          </a:prstGeom>
        </p:spPr>
      </p:pic>
    </p:spTree>
    <p:extLst>
      <p:ext uri="{BB962C8B-B14F-4D97-AF65-F5344CB8AC3E}">
        <p14:creationId xmlns:p14="http://schemas.microsoft.com/office/powerpoint/2010/main" val="848283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036DD-AEEF-40A0-8A57-EAE2072C7F22}"/>
              </a:ext>
            </a:extLst>
          </p:cNvPr>
          <p:cNvSpPr txBox="1"/>
          <p:nvPr/>
        </p:nvSpPr>
        <p:spPr>
          <a:xfrm>
            <a:off x="0" y="264066"/>
            <a:ext cx="8610600" cy="2585323"/>
          </a:xfrm>
          <a:prstGeom prst="rect">
            <a:avLst/>
          </a:prstGeom>
          <a:noFill/>
        </p:spPr>
        <p:txBody>
          <a:bodyPr wrap="square">
            <a:spAutoFit/>
          </a:bodyPr>
          <a:lstStyle/>
          <a:p>
            <a:pPr algn="l"/>
            <a:r>
              <a:rPr lang="en-US" b="1" dirty="0">
                <a:solidFill>
                  <a:srgbClr val="484C58"/>
                </a:solidFill>
                <a:latin typeface="+mn-lt"/>
              </a:rPr>
              <a:t>Reach range:  </a:t>
            </a:r>
          </a:p>
          <a:p>
            <a:pPr algn="l"/>
            <a:endParaRPr lang="en-US" b="1" dirty="0">
              <a:solidFill>
                <a:srgbClr val="484C58"/>
              </a:solidFill>
              <a:latin typeface="+mn-lt"/>
            </a:endParaRPr>
          </a:p>
          <a:p>
            <a:pPr algn="l"/>
            <a:endParaRPr lang="en-US" b="1" dirty="0">
              <a:solidFill>
                <a:srgbClr val="484C58"/>
              </a:solidFill>
              <a:latin typeface="+mn-lt"/>
            </a:endParaRPr>
          </a:p>
          <a:p>
            <a:pPr algn="l"/>
            <a:endParaRPr lang="en-US" b="1" dirty="0">
              <a:solidFill>
                <a:srgbClr val="484C58"/>
              </a:solidFill>
              <a:latin typeface="+mn-lt"/>
            </a:endParaRPr>
          </a:p>
          <a:p>
            <a:pPr algn="l"/>
            <a:r>
              <a:rPr lang="en-US" dirty="0">
                <a:solidFill>
                  <a:srgbClr val="484C58"/>
                </a:solidFill>
                <a:latin typeface="+mn-lt"/>
              </a:rPr>
              <a:t>Modification of the depth  and height of fume hoods or safety showers may be necessary to limit</a:t>
            </a:r>
            <a:r>
              <a:rPr lang="en-US" b="0" i="0" dirty="0">
                <a:solidFill>
                  <a:srgbClr val="484C58"/>
                </a:solidFill>
                <a:effectLst/>
                <a:latin typeface="+mn-lt"/>
              </a:rPr>
              <a:t> exposure to hazardous chemical fumes, vapors, and splashes.  Likewise, shelves located above the height of anyone trying to access chemicals or equipment may create a hazard.  Most wheelchair reach ranges are from 15 to 48 inches high depending upon obstructions. </a:t>
            </a:r>
          </a:p>
        </p:txBody>
      </p:sp>
      <p:pic>
        <p:nvPicPr>
          <p:cNvPr id="4" name="Picture 3">
            <a:extLst>
              <a:ext uri="{FF2B5EF4-FFF2-40B4-BE49-F238E27FC236}">
                <a16:creationId xmlns:a16="http://schemas.microsoft.com/office/drawing/2014/main" id="{69E8A41B-D86A-4DD3-ADA0-FDF7C2022572}"/>
              </a:ext>
            </a:extLst>
          </p:cNvPr>
          <p:cNvPicPr>
            <a:picLocks noChangeAspect="1"/>
          </p:cNvPicPr>
          <p:nvPr/>
        </p:nvPicPr>
        <p:blipFill>
          <a:blip r:embed="rId2"/>
          <a:stretch>
            <a:fillRect/>
          </a:stretch>
        </p:blipFill>
        <p:spPr>
          <a:xfrm>
            <a:off x="5604428" y="2849389"/>
            <a:ext cx="3086100" cy="3009900"/>
          </a:xfrm>
          <a:prstGeom prst="rect">
            <a:avLst/>
          </a:prstGeom>
        </p:spPr>
      </p:pic>
      <p:pic>
        <p:nvPicPr>
          <p:cNvPr id="6" name="Picture 5">
            <a:extLst>
              <a:ext uri="{FF2B5EF4-FFF2-40B4-BE49-F238E27FC236}">
                <a16:creationId xmlns:a16="http://schemas.microsoft.com/office/drawing/2014/main" id="{E4D9C809-20C2-4665-BB75-1EB24D043EFF}"/>
              </a:ext>
            </a:extLst>
          </p:cNvPr>
          <p:cNvPicPr>
            <a:picLocks noChangeAspect="1"/>
          </p:cNvPicPr>
          <p:nvPr/>
        </p:nvPicPr>
        <p:blipFill>
          <a:blip r:embed="rId3"/>
          <a:stretch>
            <a:fillRect/>
          </a:stretch>
        </p:blipFill>
        <p:spPr>
          <a:xfrm>
            <a:off x="262972" y="3048000"/>
            <a:ext cx="3276600" cy="3043666"/>
          </a:xfrm>
          <a:prstGeom prst="rect">
            <a:avLst/>
          </a:prstGeom>
        </p:spPr>
      </p:pic>
      <p:pic>
        <p:nvPicPr>
          <p:cNvPr id="7" name="Picture 6">
            <a:extLst>
              <a:ext uri="{FF2B5EF4-FFF2-40B4-BE49-F238E27FC236}">
                <a16:creationId xmlns:a16="http://schemas.microsoft.com/office/drawing/2014/main" id="{424AC939-2789-0795-DCFC-20BD3CA0EF18}"/>
              </a:ext>
            </a:extLst>
          </p:cNvPr>
          <p:cNvPicPr>
            <a:picLocks noChangeAspect="1"/>
          </p:cNvPicPr>
          <p:nvPr/>
        </p:nvPicPr>
        <p:blipFill>
          <a:blip r:embed="rId4"/>
          <a:stretch>
            <a:fillRect/>
          </a:stretch>
        </p:blipFill>
        <p:spPr>
          <a:xfrm>
            <a:off x="3881341" y="2880691"/>
            <a:ext cx="1381318" cy="2705478"/>
          </a:xfrm>
          <a:prstGeom prst="rect">
            <a:avLst/>
          </a:prstGeom>
        </p:spPr>
      </p:pic>
    </p:spTree>
    <p:extLst>
      <p:ext uri="{BB962C8B-B14F-4D97-AF65-F5344CB8AC3E}">
        <p14:creationId xmlns:p14="http://schemas.microsoft.com/office/powerpoint/2010/main" val="1521611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D63F7E-28F0-4AAC-9663-0FF9AF869324}"/>
              </a:ext>
            </a:extLst>
          </p:cNvPr>
          <p:cNvSpPr txBox="1"/>
          <p:nvPr/>
        </p:nvSpPr>
        <p:spPr>
          <a:xfrm>
            <a:off x="0" y="304800"/>
            <a:ext cx="8382000" cy="2308324"/>
          </a:xfrm>
          <a:prstGeom prst="rect">
            <a:avLst/>
          </a:prstGeom>
          <a:noFill/>
        </p:spPr>
        <p:txBody>
          <a:bodyPr wrap="square">
            <a:spAutoFit/>
          </a:bodyPr>
          <a:lstStyle/>
          <a:p>
            <a:pPr algn="l"/>
            <a:r>
              <a:rPr lang="en-US" b="1" dirty="0">
                <a:solidFill>
                  <a:srgbClr val="484C58"/>
                </a:solidFill>
                <a:effectLst/>
                <a:latin typeface="+mn-lt"/>
              </a:rPr>
              <a:t>Design for different sensory needs</a:t>
            </a:r>
            <a:r>
              <a:rPr lang="en-US" b="1" dirty="0">
                <a:solidFill>
                  <a:srgbClr val="484C58"/>
                </a:solidFill>
                <a:latin typeface="+mn-lt"/>
              </a:rPr>
              <a:t>: </a:t>
            </a:r>
          </a:p>
          <a:p>
            <a:pPr algn="l"/>
            <a:endParaRPr lang="en-US" b="1" dirty="0">
              <a:solidFill>
                <a:srgbClr val="484C58"/>
              </a:solidFill>
              <a:latin typeface="+mn-lt"/>
            </a:endParaRPr>
          </a:p>
          <a:p>
            <a:pPr algn="l"/>
            <a:endParaRPr lang="en-US" b="1" dirty="0">
              <a:solidFill>
                <a:srgbClr val="484C58"/>
              </a:solidFill>
              <a:latin typeface="+mn-lt"/>
            </a:endParaRPr>
          </a:p>
          <a:p>
            <a:pPr algn="l"/>
            <a:endParaRPr lang="en-US" b="0" i="0" dirty="0">
              <a:solidFill>
                <a:srgbClr val="484C58"/>
              </a:solidFill>
              <a:effectLst/>
              <a:latin typeface="+mn-lt"/>
            </a:endParaRPr>
          </a:p>
          <a:p>
            <a:pPr algn="l"/>
            <a:r>
              <a:rPr lang="en-US" b="0" i="0" dirty="0">
                <a:solidFill>
                  <a:srgbClr val="484C58"/>
                </a:solidFill>
                <a:effectLst/>
                <a:latin typeface="+mn-lt"/>
              </a:rPr>
              <a:t>There must be accessible signage for people who also have low vision. </a:t>
            </a:r>
          </a:p>
          <a:p>
            <a:pPr algn="l"/>
            <a:r>
              <a:rPr lang="en-US" b="0" i="0" dirty="0">
                <a:solidFill>
                  <a:srgbClr val="484C58"/>
                </a:solidFill>
                <a:effectLst/>
                <a:latin typeface="+mn-lt"/>
              </a:rPr>
              <a:t>For people with hearing loss, fire and toxic gas alarms  should include strobes or flashing lights as well as sound. </a:t>
            </a:r>
          </a:p>
          <a:p>
            <a:pPr algn="l">
              <a:buFont typeface="Arial" panose="020B0604020202020204" pitchFamily="34" charset="0"/>
              <a:buChar char="•"/>
            </a:pPr>
            <a:endParaRPr lang="en-US" b="0" i="0" dirty="0">
              <a:solidFill>
                <a:srgbClr val="484C58"/>
              </a:solidFill>
              <a:effectLst/>
              <a:latin typeface="+mn-lt"/>
            </a:endParaRPr>
          </a:p>
        </p:txBody>
      </p:sp>
      <p:pic>
        <p:nvPicPr>
          <p:cNvPr id="7" name="Picture 6">
            <a:extLst>
              <a:ext uri="{FF2B5EF4-FFF2-40B4-BE49-F238E27FC236}">
                <a16:creationId xmlns:a16="http://schemas.microsoft.com/office/drawing/2014/main" id="{9B1CDCB2-C4C5-4FF3-8226-8151E8CD8C85}"/>
              </a:ext>
            </a:extLst>
          </p:cNvPr>
          <p:cNvPicPr>
            <a:picLocks noChangeAspect="1"/>
          </p:cNvPicPr>
          <p:nvPr/>
        </p:nvPicPr>
        <p:blipFill>
          <a:blip r:embed="rId2"/>
          <a:stretch>
            <a:fillRect/>
          </a:stretch>
        </p:blipFill>
        <p:spPr>
          <a:xfrm>
            <a:off x="2877671" y="3413355"/>
            <a:ext cx="2819400" cy="2819400"/>
          </a:xfrm>
          <a:prstGeom prst="rect">
            <a:avLst/>
          </a:prstGeom>
        </p:spPr>
      </p:pic>
      <p:pic>
        <p:nvPicPr>
          <p:cNvPr id="2" name="Picture 1">
            <a:extLst>
              <a:ext uri="{FF2B5EF4-FFF2-40B4-BE49-F238E27FC236}">
                <a16:creationId xmlns:a16="http://schemas.microsoft.com/office/drawing/2014/main" id="{648ADB1E-ED04-C7CB-16E9-D582DD0FFC02}"/>
              </a:ext>
            </a:extLst>
          </p:cNvPr>
          <p:cNvPicPr>
            <a:picLocks noChangeAspect="1"/>
          </p:cNvPicPr>
          <p:nvPr/>
        </p:nvPicPr>
        <p:blipFill>
          <a:blip r:embed="rId3"/>
          <a:stretch>
            <a:fillRect/>
          </a:stretch>
        </p:blipFill>
        <p:spPr>
          <a:xfrm>
            <a:off x="5638800" y="3200400"/>
            <a:ext cx="2402150" cy="3245311"/>
          </a:xfrm>
          <a:prstGeom prst="rect">
            <a:avLst/>
          </a:prstGeom>
        </p:spPr>
      </p:pic>
      <p:pic>
        <p:nvPicPr>
          <p:cNvPr id="4" name="Picture 3">
            <a:extLst>
              <a:ext uri="{FF2B5EF4-FFF2-40B4-BE49-F238E27FC236}">
                <a16:creationId xmlns:a16="http://schemas.microsoft.com/office/drawing/2014/main" id="{C5F6FD96-484F-F5FD-695A-C11D70313B1A}"/>
              </a:ext>
            </a:extLst>
          </p:cNvPr>
          <p:cNvPicPr>
            <a:picLocks noChangeAspect="1"/>
          </p:cNvPicPr>
          <p:nvPr/>
        </p:nvPicPr>
        <p:blipFill>
          <a:blip r:embed="rId4"/>
          <a:stretch>
            <a:fillRect/>
          </a:stretch>
        </p:blipFill>
        <p:spPr>
          <a:xfrm>
            <a:off x="293968" y="2613123"/>
            <a:ext cx="2510111" cy="3690389"/>
          </a:xfrm>
          <a:prstGeom prst="rect">
            <a:avLst/>
          </a:prstGeom>
        </p:spPr>
      </p:pic>
    </p:spTree>
    <p:extLst>
      <p:ext uri="{BB962C8B-B14F-4D97-AF65-F5344CB8AC3E}">
        <p14:creationId xmlns:p14="http://schemas.microsoft.com/office/powerpoint/2010/main" val="2643806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2E2897-96B2-425B-900C-30351E7682F6}"/>
              </a:ext>
            </a:extLst>
          </p:cNvPr>
          <p:cNvSpPr/>
          <p:nvPr/>
        </p:nvSpPr>
        <p:spPr>
          <a:xfrm>
            <a:off x="304800" y="341451"/>
            <a:ext cx="8229600" cy="2246769"/>
          </a:xfrm>
          <a:prstGeom prst="rect">
            <a:avLst/>
          </a:prstGeom>
        </p:spPr>
        <p:txBody>
          <a:bodyPr wrap="square">
            <a:spAutoFit/>
          </a:bodyPr>
          <a:lstStyle/>
          <a:p>
            <a:pPr marL="0" marR="0" algn="just">
              <a:spcBef>
                <a:spcPts val="0"/>
              </a:spcBef>
              <a:spcAft>
                <a:spcPts val="0"/>
              </a:spcAft>
            </a:pPr>
            <a:r>
              <a:rPr lang="en-US" sz="2000" b="1" dirty="0">
                <a:latin typeface="Goudy Old Style" panose="02020502050305020303" pitchFamily="18" charset="0"/>
                <a:ea typeface="Calibri" panose="020F0502020204030204" pitchFamily="34" charset="0"/>
                <a:cs typeface="Times New Roman" panose="02020603050405020304" pitchFamily="18" charset="0"/>
              </a:rPr>
              <a:t>Ramps</a:t>
            </a:r>
          </a:p>
          <a:p>
            <a:pPr marL="0" marR="0" algn="just">
              <a:spcBef>
                <a:spcPts val="0"/>
              </a:spcBef>
              <a:spcAft>
                <a:spcPts val="0"/>
              </a:spcAft>
            </a:pPr>
            <a:endParaRPr lang="en-US" sz="2000" b="1" dirty="0">
              <a:latin typeface="Goudy Old Style" panose="02020502050305020303"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000" b="1" dirty="0">
              <a:latin typeface="Goudy Old Style" panose="02020502050305020303"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A ramp is a walking surface that has a running slope steeper than one unit vertical to 20 units horizontal. (5 percent slope). If the slope is less, it is considered a walking surface and not a ramp. Cross slopes still cannot exceed 2 percent.  To be used as accessible routes, they cannot exceed a 1:12 slope</a:t>
            </a:r>
            <a:endParaRPr lang="en-US" sz="2000" dirty="0">
              <a:effectLst/>
              <a:latin typeface="Goudy Old Style" panose="02020502050305020303"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15C2A45-2119-731A-CB14-40A448785CF8}"/>
              </a:ext>
            </a:extLst>
          </p:cNvPr>
          <p:cNvPicPr>
            <a:picLocks noChangeAspect="1"/>
          </p:cNvPicPr>
          <p:nvPr/>
        </p:nvPicPr>
        <p:blipFill>
          <a:blip r:embed="rId2"/>
          <a:stretch>
            <a:fillRect/>
          </a:stretch>
        </p:blipFill>
        <p:spPr>
          <a:xfrm>
            <a:off x="1648774" y="2624079"/>
            <a:ext cx="5846452" cy="3843206"/>
          </a:xfrm>
          <a:prstGeom prst="rect">
            <a:avLst/>
          </a:prstGeom>
        </p:spPr>
      </p:pic>
    </p:spTree>
    <p:extLst>
      <p:ext uri="{BB962C8B-B14F-4D97-AF65-F5344CB8AC3E}">
        <p14:creationId xmlns:p14="http://schemas.microsoft.com/office/powerpoint/2010/main" val="3710673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AA90A-4E92-C6CF-7CAB-1D0F7066D7E7}"/>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907244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762570"/>
            <a:ext cx="7962900" cy="461665"/>
          </a:xfrm>
          <a:prstGeom prst="rect">
            <a:avLst/>
          </a:prstGeom>
        </p:spPr>
        <p:txBody>
          <a:bodyPr wrap="square">
            <a:spAutoFit/>
          </a:bodyPr>
          <a:lstStyle/>
          <a:p>
            <a:r>
              <a:rPr lang="en-US" sz="2400" dirty="0"/>
              <a:t> </a:t>
            </a:r>
          </a:p>
        </p:txBody>
      </p:sp>
      <p:sp>
        <p:nvSpPr>
          <p:cNvPr id="4" name="Rectangle 3"/>
          <p:cNvSpPr/>
          <p:nvPr/>
        </p:nvSpPr>
        <p:spPr>
          <a:xfrm>
            <a:off x="159794" y="1600200"/>
            <a:ext cx="5002306" cy="4616648"/>
          </a:xfrm>
          <a:prstGeom prst="rect">
            <a:avLst/>
          </a:prstGeom>
        </p:spPr>
        <p:txBody>
          <a:bodyPr wrap="square">
            <a:spAutoFit/>
          </a:bodyPr>
          <a:lstStyle/>
          <a:p>
            <a:r>
              <a:rPr lang="en-US" b="1" dirty="0">
                <a:latin typeface="Goudy Old Style" panose="02020502050305020303" pitchFamily="18" charset="0"/>
              </a:rPr>
              <a:t>International Building Code,</a:t>
            </a:r>
          </a:p>
          <a:p>
            <a:r>
              <a:rPr lang="en-US" b="1" dirty="0">
                <a:latin typeface="Goudy Old Style" panose="02020502050305020303" pitchFamily="18" charset="0"/>
              </a:rPr>
              <a:t>International Existing Building Code</a:t>
            </a:r>
            <a:r>
              <a:rPr lang="en-US" dirty="0">
                <a:latin typeface="Goudy Old Style" panose="02020502050305020303" pitchFamily="18" charset="0"/>
              </a:rPr>
              <a:t>,</a:t>
            </a:r>
          </a:p>
          <a:p>
            <a:r>
              <a:rPr lang="en-US" sz="1200" dirty="0">
                <a:latin typeface="Goudy Old Style" panose="02020502050305020303" pitchFamily="18" charset="0"/>
              </a:rPr>
              <a:t>International Fire Code, </a:t>
            </a:r>
          </a:p>
          <a:p>
            <a:r>
              <a:rPr lang="en-US" sz="1200" dirty="0">
                <a:latin typeface="Goudy Old Style" panose="02020502050305020303" pitchFamily="18" charset="0"/>
              </a:rPr>
              <a:t>International Fuel Gas Code, International Mechanical Code, </a:t>
            </a:r>
          </a:p>
          <a:p>
            <a:r>
              <a:rPr lang="en-US" sz="1200" dirty="0">
                <a:latin typeface="Goudy Old Style" panose="02020502050305020303" pitchFamily="18" charset="0"/>
              </a:rPr>
              <a:t>International Plumbing Code,</a:t>
            </a:r>
          </a:p>
          <a:p>
            <a:r>
              <a:rPr lang="en-US" sz="1200" dirty="0">
                <a:latin typeface="Goudy Old Style" panose="02020502050305020303" pitchFamily="18" charset="0"/>
              </a:rPr>
              <a:t>International Property Maintenance Code, International Residential Code,</a:t>
            </a:r>
          </a:p>
          <a:p>
            <a:r>
              <a:rPr lang="en-US" sz="1200" dirty="0">
                <a:latin typeface="Goudy Old Style" panose="02020502050305020303" pitchFamily="18" charset="0"/>
              </a:rPr>
              <a:t>2009 International Energy Conservation Code, and</a:t>
            </a:r>
          </a:p>
          <a:p>
            <a:r>
              <a:rPr lang="en-US" sz="1200" dirty="0">
                <a:latin typeface="Goudy Old Style" panose="02020502050305020303" pitchFamily="18" charset="0"/>
              </a:rPr>
              <a:t>Energy Performance Requirements: (LEED) (Green Globes)</a:t>
            </a:r>
          </a:p>
          <a:p>
            <a:r>
              <a:rPr lang="en-US" sz="1200" dirty="0">
                <a:latin typeface="Goudy Old Style" panose="02020502050305020303" pitchFamily="18" charset="0"/>
              </a:rPr>
              <a:t>International Swimming Pool and Spa Code, International Wildland-Urban Interface Code, </a:t>
            </a:r>
          </a:p>
          <a:p>
            <a:r>
              <a:rPr lang="en-US" sz="1200" dirty="0">
                <a:latin typeface="Goudy Old Style" panose="02020502050305020303" pitchFamily="18" charset="0"/>
              </a:rPr>
              <a:t>Standard for Bleachers, Folding and Telescopic Seating, and Grandstands, ICC Performance Code,</a:t>
            </a:r>
          </a:p>
          <a:p>
            <a:r>
              <a:rPr lang="en-US" sz="1200" dirty="0">
                <a:latin typeface="Goudy Old Style" panose="02020502050305020303" pitchFamily="18" charset="0"/>
              </a:rPr>
              <a:t>National Electrical Code (NEC), National Electrical Safety Code (NESC)</a:t>
            </a:r>
          </a:p>
          <a:p>
            <a:r>
              <a:rPr lang="en-US" sz="1200" dirty="0">
                <a:latin typeface="Goudy Old Style" panose="02020502050305020303" pitchFamily="18" charset="0"/>
              </a:rPr>
              <a:t>International Private Sewage Disposal Code and DHEC requirements. </a:t>
            </a:r>
          </a:p>
          <a:p>
            <a:r>
              <a:rPr lang="en-US" sz="1200" dirty="0">
                <a:latin typeface="Goudy Old Style" panose="02020502050305020303" pitchFamily="18" charset="0"/>
              </a:rPr>
              <a:t>International Zoning Code/ local zoning ordinances, South Carolina: Procurement Code, Contractors Licensing Act</a:t>
            </a:r>
          </a:p>
          <a:p>
            <a:r>
              <a:rPr lang="en-US" sz="1200" dirty="0">
                <a:latin typeface="Goudy Old Style" panose="02020502050305020303" pitchFamily="18" charset="0"/>
              </a:rPr>
              <a:t>Modular Buildings Construction Act, Building Standards in Floodplain Areas (FEMA),</a:t>
            </a:r>
          </a:p>
          <a:p>
            <a:r>
              <a:rPr lang="en-US" sz="1200" dirty="0">
                <a:latin typeface="Goudy Old Style" panose="02020502050305020303" pitchFamily="18" charset="0"/>
              </a:rPr>
              <a:t>Telephone Equipment Room and Communications/Data Systems Policies (OTIS)</a:t>
            </a:r>
          </a:p>
          <a:p>
            <a:r>
              <a:rPr lang="en-US" sz="1200" dirty="0">
                <a:latin typeface="Goudy Old Style" panose="02020502050305020303" pitchFamily="18" charset="0"/>
              </a:rPr>
              <a:t>Elevator, Code, &amp; Regulations, ASME A17.1</a:t>
            </a:r>
          </a:p>
          <a:p>
            <a:r>
              <a:rPr lang="en-US" sz="1200" dirty="0">
                <a:latin typeface="Goudy Old Style" panose="02020502050305020303" pitchFamily="18" charset="0"/>
              </a:rPr>
              <a:t>State Fire Marshal rules, regulations, and policies…</a:t>
            </a:r>
          </a:p>
          <a:p>
            <a:endParaRPr lang="en-US" dirty="0"/>
          </a:p>
        </p:txBody>
      </p:sp>
      <p:sp>
        <p:nvSpPr>
          <p:cNvPr id="5" name="TextBox 4">
            <a:extLst>
              <a:ext uri="{FF2B5EF4-FFF2-40B4-BE49-F238E27FC236}">
                <a16:creationId xmlns:a16="http://schemas.microsoft.com/office/drawing/2014/main" id="{20969CBC-BE32-40BF-8F2D-0433FDDE2FF9}"/>
              </a:ext>
            </a:extLst>
          </p:cNvPr>
          <p:cNvSpPr txBox="1"/>
          <p:nvPr/>
        </p:nvSpPr>
        <p:spPr>
          <a:xfrm>
            <a:off x="3124200" y="942392"/>
            <a:ext cx="4267200" cy="461665"/>
          </a:xfrm>
          <a:prstGeom prst="rect">
            <a:avLst/>
          </a:prstGeom>
          <a:noFill/>
        </p:spPr>
        <p:txBody>
          <a:bodyPr wrap="square" rtlCol="0">
            <a:spAutoFit/>
          </a:bodyPr>
          <a:lstStyle/>
          <a:p>
            <a:r>
              <a:rPr lang="en-US" sz="2400" b="1" dirty="0">
                <a:latin typeface="Goudy Old Style" panose="02020502050305020303" pitchFamily="18" charset="0"/>
              </a:rPr>
              <a:t>Adopted codes and standards:</a:t>
            </a:r>
          </a:p>
        </p:txBody>
      </p:sp>
      <p:pic>
        <p:nvPicPr>
          <p:cNvPr id="6" name="Picture 5">
            <a:extLst>
              <a:ext uri="{FF2B5EF4-FFF2-40B4-BE49-F238E27FC236}">
                <a16:creationId xmlns:a16="http://schemas.microsoft.com/office/drawing/2014/main" id="{EABF2251-8DB8-ABF8-DE83-FFB9E216D797}"/>
              </a:ext>
            </a:extLst>
          </p:cNvPr>
          <p:cNvPicPr>
            <a:picLocks noChangeAspect="1"/>
          </p:cNvPicPr>
          <p:nvPr/>
        </p:nvPicPr>
        <p:blipFill>
          <a:blip r:embed="rId2"/>
          <a:stretch>
            <a:fillRect/>
          </a:stretch>
        </p:blipFill>
        <p:spPr>
          <a:xfrm>
            <a:off x="5334000" y="1360809"/>
            <a:ext cx="3396953" cy="5095430"/>
          </a:xfrm>
          <a:prstGeom prst="rect">
            <a:avLst/>
          </a:prstGeom>
        </p:spPr>
      </p:pic>
    </p:spTree>
    <p:extLst>
      <p:ext uri="{BB962C8B-B14F-4D97-AF65-F5344CB8AC3E}">
        <p14:creationId xmlns:p14="http://schemas.microsoft.com/office/powerpoint/2010/main" val="4021530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BB9633-75F3-457F-8D55-C4488D716E7E}"/>
              </a:ext>
            </a:extLst>
          </p:cNvPr>
          <p:cNvSpPr/>
          <p:nvPr/>
        </p:nvSpPr>
        <p:spPr>
          <a:xfrm>
            <a:off x="457200" y="310494"/>
            <a:ext cx="3962400" cy="6247864"/>
          </a:xfrm>
          <a:prstGeom prst="rect">
            <a:avLst/>
          </a:prstGeom>
        </p:spPr>
        <p:txBody>
          <a:bodyPr wrap="square">
            <a:spAutoFit/>
          </a:bodyPr>
          <a:lstStyle/>
          <a:p>
            <a:pPr marL="0" marR="0" algn="just">
              <a:spcBef>
                <a:spcPts val="0"/>
              </a:spcBef>
              <a:spcAft>
                <a:spcPts val="0"/>
              </a:spcAft>
            </a:pPr>
            <a:r>
              <a:rPr lang="en-US" sz="2000" b="1" dirty="0">
                <a:latin typeface="Goudy Old Style" panose="02020502050305020303" pitchFamily="18" charset="0"/>
                <a:ea typeface="Calibri" panose="020F0502020204030204" pitchFamily="34" charset="0"/>
                <a:cs typeface="Times New Roman" panose="02020603050405020304" pitchFamily="18" charset="0"/>
              </a:rPr>
              <a:t>Elevators</a:t>
            </a:r>
          </a:p>
          <a:p>
            <a:pPr marL="0" marR="0" algn="just">
              <a:spcBef>
                <a:spcPts val="0"/>
              </a:spcBef>
              <a:spcAft>
                <a:spcPts val="0"/>
              </a:spcAft>
            </a:pPr>
            <a:endParaRPr lang="en-US" sz="2000" b="1" dirty="0">
              <a:latin typeface="Goudy Old Style" panose="02020502050305020303"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 </a:t>
            </a:r>
          </a:p>
          <a:p>
            <a:r>
              <a:rPr lang="en-US" sz="2000" dirty="0">
                <a:latin typeface="Goudy Old Style" panose="02020502050305020303" pitchFamily="18" charset="0"/>
                <a:ea typeface="Calibri" panose="020F0502020204030204" pitchFamily="34" charset="0"/>
              </a:rPr>
              <a:t>In multistory buildings, elevators are the most common and most efficient way to provide an accessible route to upper or lower floors. Elevator cars must be large enough to get a person in a wheelchair and one additional person in the elevator. The controls must be placed so that a person in a wheelchair can reach them to operate the elevator. The controls are also required to have raised characters and braille for the visually impaired. </a:t>
            </a:r>
          </a:p>
          <a:p>
            <a:r>
              <a:rPr lang="en-US" sz="2000" dirty="0">
                <a:latin typeface="Goudy Old Style" panose="02020502050305020303" pitchFamily="18" charset="0"/>
                <a:ea typeface="Calibri" panose="020F0502020204030204" pitchFamily="34" charset="0"/>
              </a:rPr>
              <a:t>In certain conditions, a platform or wheelchair lift can be used as part of accessible route in a multi-story building.</a:t>
            </a:r>
            <a:r>
              <a:rPr lang="en-US" sz="2000" dirty="0">
                <a:solidFill>
                  <a:srgbClr val="0000FF"/>
                </a:solidFill>
                <a:latin typeface="Goudy Old Style" panose="02020502050305020303" pitchFamily="18" charset="0"/>
                <a:ea typeface="Calibri" panose="020F0502020204030204" pitchFamily="34" charset="0"/>
              </a:rPr>
              <a:t> </a:t>
            </a:r>
            <a:endParaRPr lang="en-US" sz="2000" dirty="0">
              <a:latin typeface="Goudy Old Style" panose="02020502050305020303" pitchFamily="18" charset="0"/>
            </a:endParaRPr>
          </a:p>
        </p:txBody>
      </p:sp>
      <p:pic>
        <p:nvPicPr>
          <p:cNvPr id="3" name="Picture 4" descr="IPTAY | Clemson University | WestZone Club">
            <a:extLst>
              <a:ext uri="{FF2B5EF4-FFF2-40B4-BE49-F238E27FC236}">
                <a16:creationId xmlns:a16="http://schemas.microsoft.com/office/drawing/2014/main" id="{DE6E6FFA-09EF-24A6-6326-F82523FFFD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5162" r="30348" b="-1"/>
          <a:stretch>
            <a:fillRect/>
          </a:stretch>
        </p:blipFill>
        <p:spPr bwMode="auto">
          <a:xfrm>
            <a:off x="4688543" y="0"/>
            <a:ext cx="4469287" cy="6705591"/>
          </a:xfrm>
          <a:prstGeom prst="rect">
            <a:avLst/>
          </a:prstGeom>
          <a:solidFill>
            <a:srgbClr val="FFFFFF"/>
          </a:solidFill>
        </p:spPr>
      </p:pic>
    </p:spTree>
    <p:extLst>
      <p:ext uri="{BB962C8B-B14F-4D97-AF65-F5344CB8AC3E}">
        <p14:creationId xmlns:p14="http://schemas.microsoft.com/office/powerpoint/2010/main" val="227274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BB9633-75F3-457F-8D55-C4488D716E7E}"/>
              </a:ext>
            </a:extLst>
          </p:cNvPr>
          <p:cNvSpPr/>
          <p:nvPr/>
        </p:nvSpPr>
        <p:spPr>
          <a:xfrm>
            <a:off x="533400" y="307874"/>
            <a:ext cx="7315200" cy="2862322"/>
          </a:xfrm>
          <a:prstGeom prst="rect">
            <a:avLst/>
          </a:prstGeom>
        </p:spPr>
        <p:txBody>
          <a:bodyPr wrap="square">
            <a:spAutoFit/>
          </a:bodyPr>
          <a:lstStyle/>
          <a:p>
            <a:pPr marL="0" marR="0" algn="just">
              <a:spcBef>
                <a:spcPts val="0"/>
              </a:spcBef>
              <a:spcAft>
                <a:spcPts val="0"/>
              </a:spcAft>
            </a:pPr>
            <a:r>
              <a:rPr lang="en-US" sz="2000" b="1" dirty="0">
                <a:latin typeface="Goudy Old Style" panose="02020502050305020303" pitchFamily="18" charset="0"/>
                <a:ea typeface="Calibri" panose="020F0502020204030204" pitchFamily="34" charset="0"/>
                <a:cs typeface="Times New Roman" panose="02020603050405020304" pitchFamily="18" charset="0"/>
              </a:rPr>
              <a:t>Restrooms</a:t>
            </a:r>
          </a:p>
          <a:p>
            <a:pPr marL="0" marR="0" algn="just">
              <a:spcBef>
                <a:spcPts val="0"/>
              </a:spcBef>
              <a:spcAft>
                <a:spcPts val="0"/>
              </a:spcAft>
            </a:pP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 </a:t>
            </a:r>
          </a:p>
          <a:p>
            <a:r>
              <a:rPr lang="en-US" sz="2000" dirty="0">
                <a:latin typeface="Goudy Old Style" panose="02020502050305020303" pitchFamily="18" charset="0"/>
                <a:ea typeface="Calibri" panose="020F0502020204030204" pitchFamily="34" charset="0"/>
              </a:rPr>
              <a:t>At least one of each type of fixture, element, control and dispenser in each restroom must be accessible.  Single gender/single user/ fully accessible (Inclusive) restrooms are encouraged and must be within 500 feet of separate-sex facilities to count towards the required overall number. Turning space, knee and toe clearance, grab bars, and privacy locks are essential requirements of accessible restrooms.  </a:t>
            </a:r>
            <a:endParaRPr lang="en-US" sz="2000" dirty="0">
              <a:latin typeface="Goudy Old Style" panose="02020502050305020303" pitchFamily="18" charset="0"/>
            </a:endParaRPr>
          </a:p>
        </p:txBody>
      </p:sp>
      <p:pic>
        <p:nvPicPr>
          <p:cNvPr id="3" name="Picture 2">
            <a:extLst>
              <a:ext uri="{FF2B5EF4-FFF2-40B4-BE49-F238E27FC236}">
                <a16:creationId xmlns:a16="http://schemas.microsoft.com/office/drawing/2014/main" id="{3CAEEA44-6C54-6D01-7E3D-4EB57619778B}"/>
              </a:ext>
            </a:extLst>
          </p:cNvPr>
          <p:cNvPicPr>
            <a:picLocks noChangeAspect="1"/>
          </p:cNvPicPr>
          <p:nvPr/>
        </p:nvPicPr>
        <p:blipFill>
          <a:blip r:embed="rId2"/>
          <a:stretch>
            <a:fillRect/>
          </a:stretch>
        </p:blipFill>
        <p:spPr>
          <a:xfrm>
            <a:off x="914400" y="3463322"/>
            <a:ext cx="3134285" cy="2865632"/>
          </a:xfrm>
          <a:prstGeom prst="rect">
            <a:avLst/>
          </a:prstGeom>
        </p:spPr>
      </p:pic>
      <p:pic>
        <p:nvPicPr>
          <p:cNvPr id="5" name="Picture 4">
            <a:extLst>
              <a:ext uri="{FF2B5EF4-FFF2-40B4-BE49-F238E27FC236}">
                <a16:creationId xmlns:a16="http://schemas.microsoft.com/office/drawing/2014/main" id="{F7995243-4E20-1852-5496-FCA304914563}"/>
              </a:ext>
            </a:extLst>
          </p:cNvPr>
          <p:cNvPicPr>
            <a:picLocks noChangeAspect="1"/>
          </p:cNvPicPr>
          <p:nvPr/>
        </p:nvPicPr>
        <p:blipFill>
          <a:blip r:embed="rId3"/>
          <a:stretch>
            <a:fillRect/>
          </a:stretch>
        </p:blipFill>
        <p:spPr>
          <a:xfrm>
            <a:off x="4191000" y="3472287"/>
            <a:ext cx="4610871" cy="2146440"/>
          </a:xfrm>
          <a:prstGeom prst="rect">
            <a:avLst/>
          </a:prstGeom>
        </p:spPr>
      </p:pic>
    </p:spTree>
    <p:extLst>
      <p:ext uri="{BB962C8B-B14F-4D97-AF65-F5344CB8AC3E}">
        <p14:creationId xmlns:p14="http://schemas.microsoft.com/office/powerpoint/2010/main" val="929322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71197CB-03C5-40BB-A8CD-8F271C720673}"/>
              </a:ext>
            </a:extLst>
          </p:cNvPr>
          <p:cNvPicPr>
            <a:picLocks noChangeAspect="1"/>
          </p:cNvPicPr>
          <p:nvPr/>
        </p:nvPicPr>
        <p:blipFill>
          <a:blip r:embed="rId2"/>
          <a:srcRect t="25014"/>
          <a:stretch>
            <a:fillRect/>
          </a:stretch>
        </p:blipFill>
        <p:spPr>
          <a:xfrm>
            <a:off x="20" y="1282"/>
            <a:ext cx="9143980" cy="6856718"/>
          </a:xfrm>
          <a:prstGeom prst="rect">
            <a:avLst/>
          </a:prstGeom>
        </p:spPr>
      </p:pic>
    </p:spTree>
    <p:extLst>
      <p:ext uri="{BB962C8B-B14F-4D97-AF65-F5344CB8AC3E}">
        <p14:creationId xmlns:p14="http://schemas.microsoft.com/office/powerpoint/2010/main" val="3998746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BB9633-75F3-457F-8D55-C4488D716E7E}"/>
              </a:ext>
            </a:extLst>
          </p:cNvPr>
          <p:cNvSpPr/>
          <p:nvPr/>
        </p:nvSpPr>
        <p:spPr>
          <a:xfrm>
            <a:off x="304800" y="305935"/>
            <a:ext cx="7315200" cy="3477875"/>
          </a:xfrm>
          <a:prstGeom prst="rect">
            <a:avLst/>
          </a:prstGeom>
        </p:spPr>
        <p:txBody>
          <a:bodyPr wrap="square">
            <a:spAutoFit/>
          </a:bodyPr>
          <a:lstStyle/>
          <a:p>
            <a:pPr marL="0" marR="0" algn="just">
              <a:spcBef>
                <a:spcPts val="0"/>
              </a:spcBef>
              <a:spcAft>
                <a:spcPts val="0"/>
              </a:spcAft>
            </a:pPr>
            <a:r>
              <a:rPr lang="en-US" sz="2000" b="1" dirty="0">
                <a:latin typeface="Goudy Old Style" panose="02020502050305020303" pitchFamily="18" charset="0"/>
                <a:ea typeface="Calibri" panose="020F0502020204030204" pitchFamily="34" charset="0"/>
                <a:cs typeface="Times New Roman" panose="02020603050405020304" pitchFamily="18" charset="0"/>
              </a:rPr>
              <a:t>Hardware and Communication:</a:t>
            </a:r>
          </a:p>
          <a:p>
            <a:pPr marL="0" marR="0" algn="just">
              <a:spcBef>
                <a:spcPts val="0"/>
              </a:spcBef>
              <a:spcAft>
                <a:spcPts val="0"/>
              </a:spcAft>
            </a:pPr>
            <a:endParaRPr lang="en-US" sz="2000" b="1" dirty="0">
              <a:latin typeface="Goudy Old Style" panose="02020502050305020303"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 </a:t>
            </a:r>
          </a:p>
          <a:p>
            <a:r>
              <a:rPr lang="en-US" sz="2000" dirty="0">
                <a:latin typeface="Goudy Old Style" panose="02020502050305020303" pitchFamily="18" charset="0"/>
                <a:ea typeface="Calibri" panose="020F0502020204030204" pitchFamily="34" charset="0"/>
              </a:rPr>
              <a:t>Guards, handrails, faucets, doors, keyboards, washers, dryers, ovens and other hardware and operable equipment must be graspable.  </a:t>
            </a:r>
          </a:p>
          <a:p>
            <a:endParaRPr lang="en-US" sz="2000" dirty="0">
              <a:latin typeface="Goudy Old Style" panose="02020502050305020303" pitchFamily="18" charset="0"/>
            </a:endParaRPr>
          </a:p>
          <a:p>
            <a:r>
              <a:rPr lang="en-US" sz="2000" dirty="0">
                <a:latin typeface="Goudy Old Style" panose="02020502050305020303" pitchFamily="18" charset="0"/>
              </a:rPr>
              <a:t>Directional signs, permanent room numbers, egress signs, area of refuge, bathroom signs, and fire alarms must meet provisions.</a:t>
            </a:r>
          </a:p>
          <a:p>
            <a:endParaRPr lang="en-US" sz="2000" dirty="0">
              <a:latin typeface="Goudy Old Style" panose="02020502050305020303" pitchFamily="18" charset="0"/>
            </a:endParaRPr>
          </a:p>
          <a:p>
            <a:r>
              <a:rPr lang="en-US" sz="2000" dirty="0">
                <a:latin typeface="Goudy Old Style" panose="02020502050305020303" pitchFamily="18" charset="0"/>
              </a:rPr>
              <a:t>Please use Universal Symbol. </a:t>
            </a:r>
          </a:p>
        </p:txBody>
      </p:sp>
      <p:pic>
        <p:nvPicPr>
          <p:cNvPr id="3" name="Picture 2" descr="Image result for Accessibility">
            <a:extLst>
              <a:ext uri="{FF2B5EF4-FFF2-40B4-BE49-F238E27FC236}">
                <a16:creationId xmlns:a16="http://schemas.microsoft.com/office/drawing/2014/main" id="{77C3A1A0-8ACC-427B-BFD0-13332F64945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99000"/>
                    </a14:imgEffect>
                  </a14:imgLayer>
                </a14:imgProps>
              </a:ext>
              <a:ext uri="{28A0092B-C50C-407E-A947-70E740481C1C}">
                <a14:useLocalDpi xmlns:a14="http://schemas.microsoft.com/office/drawing/2010/main" val="0"/>
              </a:ext>
            </a:extLst>
          </a:blip>
          <a:srcRect/>
          <a:stretch>
            <a:fillRect/>
          </a:stretch>
        </p:blipFill>
        <p:spPr bwMode="auto">
          <a:xfrm>
            <a:off x="3657600" y="3419083"/>
            <a:ext cx="2534543" cy="2534543"/>
          </a:xfrm>
          <a:prstGeom prst="rect">
            <a:avLst/>
          </a:prstGeom>
          <a:gradFill flip="none" rotWithShape="1">
            <a:gsLst>
              <a:gs pos="0">
                <a:schemeClr val="accent2">
                  <a:lumMod val="5000"/>
                  <a:lumOff val="95000"/>
                </a:schemeClr>
              </a:gs>
              <a:gs pos="21000">
                <a:schemeClr val="accent2">
                  <a:lumMod val="45000"/>
                  <a:lumOff val="55000"/>
                </a:schemeClr>
              </a:gs>
              <a:gs pos="26000">
                <a:schemeClr val="accent2">
                  <a:lumMod val="45000"/>
                  <a:lumOff val="55000"/>
                  <a:alpha val="14000"/>
                </a:schemeClr>
              </a:gs>
              <a:gs pos="0">
                <a:schemeClr val="accent2">
                  <a:lumMod val="30000"/>
                  <a:lumOff val="70000"/>
                </a:schemeClr>
              </a:gs>
            </a:gsLst>
            <a:lin ang="5400000" scaled="1"/>
            <a:tileRect/>
          </a:gradFill>
        </p:spPr>
      </p:pic>
      <p:pic>
        <p:nvPicPr>
          <p:cNvPr id="4" name="Picture 3" descr="Wheelchair Symbol of Accessibility Sign - Active New York Style – ADA Sign  Depot">
            <a:extLst>
              <a:ext uri="{FF2B5EF4-FFF2-40B4-BE49-F238E27FC236}">
                <a16:creationId xmlns:a16="http://schemas.microsoft.com/office/drawing/2014/main" id="{66B2E8ED-E466-1BD1-9A31-FC119947F2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3123" r="14555" b="-1"/>
          <a:stretch/>
        </p:blipFill>
        <p:spPr bwMode="auto">
          <a:xfrm>
            <a:off x="291353" y="3962400"/>
            <a:ext cx="1440080" cy="1991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58FC5A-C0DE-3E71-25B3-CFB27C9E60C9}"/>
              </a:ext>
            </a:extLst>
          </p:cNvPr>
          <p:cNvPicPr>
            <a:picLocks noChangeAspect="1"/>
          </p:cNvPicPr>
          <p:nvPr/>
        </p:nvPicPr>
        <p:blipFill>
          <a:blip r:embed="rId5"/>
          <a:stretch>
            <a:fillRect/>
          </a:stretch>
        </p:blipFill>
        <p:spPr>
          <a:xfrm>
            <a:off x="6629400" y="3124200"/>
            <a:ext cx="2286000" cy="2000250"/>
          </a:xfrm>
          <a:prstGeom prst="rect">
            <a:avLst/>
          </a:prstGeom>
        </p:spPr>
      </p:pic>
    </p:spTree>
    <p:extLst>
      <p:ext uri="{BB962C8B-B14F-4D97-AF65-F5344CB8AC3E}">
        <p14:creationId xmlns:p14="http://schemas.microsoft.com/office/powerpoint/2010/main" val="2920722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C91D0B56-38A0-A5A7-14F9-92D9CB50F405}"/>
              </a:ext>
            </a:extLst>
          </p:cNvPr>
          <p:cNvPicPr>
            <a:picLocks noChangeAspect="1"/>
          </p:cNvPicPr>
          <p:nvPr/>
        </p:nvPicPr>
        <p:blipFill>
          <a:blip r:embed="rId3"/>
          <a:srcRect l="26384" r="9950" b="1"/>
          <a:stretch>
            <a:fillRect/>
          </a:stretch>
        </p:blipFill>
        <p:spPr>
          <a:xfrm>
            <a:off x="20" y="10"/>
            <a:ext cx="4571980" cy="6857990"/>
          </a:xfrm>
          <a:prstGeom prst="rect">
            <a:avLst/>
          </a:prstGeom>
        </p:spPr>
      </p:pic>
      <p:pic>
        <p:nvPicPr>
          <p:cNvPr id="2" name="Picture 1">
            <a:extLst>
              <a:ext uri="{FF2B5EF4-FFF2-40B4-BE49-F238E27FC236}">
                <a16:creationId xmlns:a16="http://schemas.microsoft.com/office/drawing/2014/main" id="{AB6D262C-7688-7FEE-D5B1-E849BAB52DE4}"/>
              </a:ext>
            </a:extLst>
          </p:cNvPr>
          <p:cNvPicPr>
            <a:picLocks noChangeAspect="1"/>
          </p:cNvPicPr>
          <p:nvPr/>
        </p:nvPicPr>
        <p:blipFill>
          <a:blip r:embed="rId4"/>
          <a:srcRect l="19521" r="34979" b="1"/>
          <a:stretch>
            <a:fillRect/>
          </a:stretch>
        </p:blipFill>
        <p:spPr>
          <a:xfrm>
            <a:off x="4572000" y="10"/>
            <a:ext cx="4572000" cy="6857990"/>
          </a:xfrm>
          <a:prstGeom prst="rect">
            <a:avLst/>
          </a:prstGeom>
        </p:spPr>
      </p:pic>
    </p:spTree>
    <p:extLst>
      <p:ext uri="{BB962C8B-B14F-4D97-AF65-F5344CB8AC3E}">
        <p14:creationId xmlns:p14="http://schemas.microsoft.com/office/powerpoint/2010/main" val="1410797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A544BE-5FA0-27B3-4FA7-5FDC6E26B288}"/>
              </a:ext>
            </a:extLst>
          </p:cNvPr>
          <p:cNvPicPr>
            <a:picLocks noChangeAspect="1"/>
          </p:cNvPicPr>
          <p:nvPr/>
        </p:nvPicPr>
        <p:blipFill>
          <a:blip r:embed="rId2"/>
          <a:srcRect l="2982" r="2" b="2"/>
          <a:stretch>
            <a:fillRect/>
          </a:stretch>
        </p:blipFill>
        <p:spPr>
          <a:xfrm>
            <a:off x="20" y="1282"/>
            <a:ext cx="9143980" cy="6856718"/>
          </a:xfrm>
          <a:prstGeom prst="rect">
            <a:avLst/>
          </a:prstGeom>
        </p:spPr>
      </p:pic>
    </p:spTree>
    <p:extLst>
      <p:ext uri="{BB962C8B-B14F-4D97-AF65-F5344CB8AC3E}">
        <p14:creationId xmlns:p14="http://schemas.microsoft.com/office/powerpoint/2010/main" val="525984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F2D530-7D20-B873-CF6D-825E47BC8A81}"/>
              </a:ext>
            </a:extLst>
          </p:cNvPr>
          <p:cNvPicPr>
            <a:picLocks noChangeAspect="1"/>
          </p:cNvPicPr>
          <p:nvPr/>
        </p:nvPicPr>
        <p:blipFill>
          <a:blip r:embed="rId2"/>
          <a:srcRect r="983" b="2"/>
          <a:stretch>
            <a:fillRect/>
          </a:stretch>
        </p:blipFill>
        <p:spPr>
          <a:xfrm>
            <a:off x="20" y="1282"/>
            <a:ext cx="9143980" cy="6856718"/>
          </a:xfrm>
          <a:prstGeom prst="rect">
            <a:avLst/>
          </a:prstGeom>
        </p:spPr>
      </p:pic>
    </p:spTree>
    <p:extLst>
      <p:ext uri="{BB962C8B-B14F-4D97-AF65-F5344CB8AC3E}">
        <p14:creationId xmlns:p14="http://schemas.microsoft.com/office/powerpoint/2010/main" val="2322204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68DCE9-3D35-73BB-E843-CDCED614A934}"/>
              </a:ext>
            </a:extLst>
          </p:cNvPr>
          <p:cNvPicPr>
            <a:picLocks noChangeAspect="1"/>
          </p:cNvPicPr>
          <p:nvPr/>
        </p:nvPicPr>
        <p:blipFill>
          <a:blip r:embed="rId2"/>
          <a:srcRect l="10983" r="2" b="2"/>
          <a:stretch>
            <a:fillRect/>
          </a:stretch>
        </p:blipFill>
        <p:spPr>
          <a:xfrm>
            <a:off x="20" y="1282"/>
            <a:ext cx="9143980" cy="6856718"/>
          </a:xfrm>
          <a:prstGeom prst="rect">
            <a:avLst/>
          </a:prstGeom>
        </p:spPr>
      </p:pic>
    </p:spTree>
    <p:extLst>
      <p:ext uri="{BB962C8B-B14F-4D97-AF65-F5344CB8AC3E}">
        <p14:creationId xmlns:p14="http://schemas.microsoft.com/office/powerpoint/2010/main" val="2450309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05EE778-C9E8-D35C-3539-3F4983220998}"/>
              </a:ext>
            </a:extLst>
          </p:cNvPr>
          <p:cNvPicPr>
            <a:picLocks noChangeAspect="1"/>
          </p:cNvPicPr>
          <p:nvPr/>
        </p:nvPicPr>
        <p:blipFill>
          <a:blip r:embed="rId2"/>
          <a:srcRect l="4467" r="20518" b="-1"/>
          <a:stretch>
            <a:fillRect/>
          </a:stretch>
        </p:blipFill>
        <p:spPr>
          <a:xfrm>
            <a:off x="20" y="1282"/>
            <a:ext cx="9143980" cy="6856718"/>
          </a:xfrm>
          <a:prstGeom prst="rect">
            <a:avLst/>
          </a:prstGeom>
        </p:spPr>
      </p:pic>
    </p:spTree>
    <p:extLst>
      <p:ext uri="{BB962C8B-B14F-4D97-AF65-F5344CB8AC3E}">
        <p14:creationId xmlns:p14="http://schemas.microsoft.com/office/powerpoint/2010/main" val="895853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C839B9E-F003-71F0-C691-C54EA2F59FF5}"/>
              </a:ext>
            </a:extLst>
          </p:cNvPr>
          <p:cNvPicPr>
            <a:picLocks noChangeAspect="1"/>
          </p:cNvPicPr>
          <p:nvPr/>
        </p:nvPicPr>
        <p:blipFill>
          <a:blip r:embed="rId2"/>
          <a:srcRect t="18"/>
          <a:stretch>
            <a:fillRect/>
          </a:stretch>
        </p:blipFill>
        <p:spPr>
          <a:xfrm>
            <a:off x="20" y="1282"/>
            <a:ext cx="9143980" cy="6856718"/>
          </a:xfrm>
          <a:prstGeom prst="rect">
            <a:avLst/>
          </a:prstGeom>
        </p:spPr>
      </p:pic>
    </p:spTree>
    <p:extLst>
      <p:ext uri="{BB962C8B-B14F-4D97-AF65-F5344CB8AC3E}">
        <p14:creationId xmlns:p14="http://schemas.microsoft.com/office/powerpoint/2010/main" val="327766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6A0E14-13CF-4605-9ECA-E8717C0D4F48}"/>
              </a:ext>
            </a:extLst>
          </p:cNvPr>
          <p:cNvSpPr/>
          <p:nvPr/>
        </p:nvSpPr>
        <p:spPr>
          <a:xfrm>
            <a:off x="266700" y="1143000"/>
            <a:ext cx="8610600" cy="2985433"/>
          </a:xfrm>
          <a:prstGeom prst="rect">
            <a:avLst/>
          </a:prstGeom>
        </p:spPr>
        <p:txBody>
          <a:bodyPr wrap="square">
            <a:spAutoFit/>
          </a:bodyPr>
          <a:lstStyle/>
          <a:p>
            <a:endParaRPr lang="en-US" sz="2000" b="1" dirty="0">
              <a:latin typeface="Goudy Old Style" panose="02020502050305020303" pitchFamily="18" charset="0"/>
            </a:endParaRPr>
          </a:p>
          <a:p>
            <a:r>
              <a:rPr lang="en-US" sz="2400" dirty="0">
                <a:latin typeface="Goudy Old Style" panose="02020502050305020303" pitchFamily="18" charset="0"/>
              </a:rPr>
              <a:t>Latest edition of the </a:t>
            </a:r>
            <a:r>
              <a:rPr lang="en-US" sz="2400" b="1" dirty="0">
                <a:latin typeface="Goudy Old Style" panose="02020502050305020303" pitchFamily="18" charset="0"/>
              </a:rPr>
              <a:t>ICC A117.1, Accessible and Useable Buildings and Facilities</a:t>
            </a:r>
            <a:r>
              <a:rPr lang="en-US" sz="2400" dirty="0">
                <a:latin typeface="Goudy Old Style" panose="02020502050305020303" pitchFamily="18" charset="0"/>
              </a:rPr>
              <a:t>.  Note that this is the standard adopted by the South Carolina Accessibility Act, but this requirement does not relieve the Agency (Clemson University) or the design professional from the Federal Statutory requirements that design, and construction comply with the </a:t>
            </a:r>
            <a:r>
              <a:rPr lang="en-US" sz="2400" b="1" dirty="0">
                <a:latin typeface="Goudy Old Style" panose="02020502050305020303" pitchFamily="18" charset="0"/>
              </a:rPr>
              <a:t>Americans with Disabilities Act Accessibility Guidelines for Buildings and Facilities. </a:t>
            </a:r>
          </a:p>
        </p:txBody>
      </p:sp>
      <p:pic>
        <p:nvPicPr>
          <p:cNvPr id="1026" name="Picture 2" descr="Errata to ICC A117.1-2017 - I Dig Hardware - Answers to your door,  hardware, and code questions from Allegion&amp;#39;s Lori Greene.">
            <a:extLst>
              <a:ext uri="{FF2B5EF4-FFF2-40B4-BE49-F238E27FC236}">
                <a16:creationId xmlns:a16="http://schemas.microsoft.com/office/drawing/2014/main" id="{BDCED994-A43E-4D7A-9E50-E51245C647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962400"/>
            <a:ext cx="1955380" cy="253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76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A9A281-DAE9-F2E8-DB7E-59843AB03350}"/>
              </a:ext>
            </a:extLst>
          </p:cNvPr>
          <p:cNvSpPr txBox="1"/>
          <p:nvPr/>
        </p:nvSpPr>
        <p:spPr>
          <a:xfrm>
            <a:off x="266701" y="134145"/>
            <a:ext cx="8458200" cy="3170099"/>
          </a:xfrm>
          <a:prstGeom prst="rect">
            <a:avLst/>
          </a:prstGeom>
          <a:noFill/>
        </p:spPr>
        <p:txBody>
          <a:bodyPr wrap="square">
            <a:spAutoFit/>
          </a:bodyPr>
          <a:lstStyle/>
          <a:p>
            <a:r>
              <a:rPr lang="en-US" sz="2000" dirty="0">
                <a:latin typeface="Goudy Old Style" panose="02020502050305020303" pitchFamily="18" charset="0"/>
              </a:rPr>
              <a:t>This is Civil Rights!</a:t>
            </a:r>
          </a:p>
          <a:p>
            <a:endParaRPr lang="en-US" sz="2000" dirty="0">
              <a:latin typeface="Goudy Old Style" panose="02020502050305020303" pitchFamily="18" charset="0"/>
            </a:endParaRPr>
          </a:p>
          <a:p>
            <a:endParaRPr lang="en-US" sz="2000" dirty="0">
              <a:latin typeface="Goudy Old Style" panose="02020502050305020303" pitchFamily="18" charset="0"/>
            </a:endParaRPr>
          </a:p>
          <a:p>
            <a:r>
              <a:rPr lang="en-US" sz="2000" dirty="0">
                <a:latin typeface="Goudy Old Style" panose="02020502050305020303" pitchFamily="18" charset="0"/>
              </a:rPr>
              <a:t>According to CDC statistics, around 26% of the US population have a disability. </a:t>
            </a:r>
          </a:p>
          <a:p>
            <a:endParaRPr lang="en-US" sz="2000" dirty="0">
              <a:latin typeface="Goudy Old Style" panose="02020502050305020303" pitchFamily="18" charset="0"/>
            </a:endParaRPr>
          </a:p>
          <a:p>
            <a:r>
              <a:rPr lang="en-US" sz="2000" dirty="0">
                <a:latin typeface="Goudy Old Style" panose="02020502050305020303" pitchFamily="18" charset="0"/>
              </a:rPr>
              <a:t>Not all disabilities can be seen (like neurological and other internal processing disabilities).</a:t>
            </a:r>
          </a:p>
          <a:p>
            <a:endParaRPr lang="en-US" sz="2000" dirty="0">
              <a:latin typeface="Goudy Old Style" panose="02020502050305020303" pitchFamily="18" charset="0"/>
            </a:endParaRPr>
          </a:p>
          <a:p>
            <a:r>
              <a:rPr lang="en-US" sz="2000" dirty="0">
                <a:latin typeface="Goudy Old Style" panose="02020502050305020303" pitchFamily="18" charset="0"/>
              </a:rPr>
              <a:t>Most of us will experience some kind of temporary or permanent disability in our lifetime, whether due to an accident, injury, or conditions as we age. </a:t>
            </a:r>
          </a:p>
        </p:txBody>
      </p:sp>
      <p:pic>
        <p:nvPicPr>
          <p:cNvPr id="3" name="Picture 2">
            <a:extLst>
              <a:ext uri="{FF2B5EF4-FFF2-40B4-BE49-F238E27FC236}">
                <a16:creationId xmlns:a16="http://schemas.microsoft.com/office/drawing/2014/main" id="{9120F50B-3A89-ADCE-E67B-4E9C0E255122}"/>
              </a:ext>
            </a:extLst>
          </p:cNvPr>
          <p:cNvPicPr>
            <a:picLocks noChangeAspect="1"/>
          </p:cNvPicPr>
          <p:nvPr/>
        </p:nvPicPr>
        <p:blipFill>
          <a:blip r:embed="rId2"/>
          <a:srcRect l="13704" r="4623" b="-1"/>
          <a:stretch/>
        </p:blipFill>
        <p:spPr>
          <a:xfrm>
            <a:off x="609600" y="3452876"/>
            <a:ext cx="3429000" cy="3064918"/>
          </a:xfrm>
          <a:prstGeom prst="rect">
            <a:avLst/>
          </a:prstGeom>
        </p:spPr>
      </p:pic>
      <p:pic>
        <p:nvPicPr>
          <p:cNvPr id="4" name="Picture 2" descr="Segregated Water Fountain | Smithsonian ...">
            <a:extLst>
              <a:ext uri="{FF2B5EF4-FFF2-40B4-BE49-F238E27FC236}">
                <a16:creationId xmlns:a16="http://schemas.microsoft.com/office/drawing/2014/main" id="{0F28AC52-9C5C-60E4-593E-C12DFB19E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68" r="8860"/>
          <a:stretch/>
        </p:blipFill>
        <p:spPr bwMode="auto">
          <a:xfrm>
            <a:off x="4648199" y="3553757"/>
            <a:ext cx="3316137" cy="29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2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58423-AB01-61ED-72BE-642962359F0F}"/>
              </a:ext>
            </a:extLst>
          </p:cNvPr>
          <p:cNvPicPr>
            <a:picLocks noChangeAspect="1"/>
          </p:cNvPicPr>
          <p:nvPr/>
        </p:nvPicPr>
        <p:blipFill>
          <a:blip r:embed="rId3"/>
          <a:srcRect t="5203" b="33328"/>
          <a:stretch/>
        </p:blipFill>
        <p:spPr>
          <a:xfrm>
            <a:off x="4569714" y="10"/>
            <a:ext cx="4574286" cy="3428990"/>
          </a:xfrm>
          <a:prstGeom prst="rect">
            <a:avLst/>
          </a:prstGeom>
        </p:spPr>
      </p:pic>
      <p:pic>
        <p:nvPicPr>
          <p:cNvPr id="3" name="Picture 2">
            <a:extLst>
              <a:ext uri="{FF2B5EF4-FFF2-40B4-BE49-F238E27FC236}">
                <a16:creationId xmlns:a16="http://schemas.microsoft.com/office/drawing/2014/main" id="{67247DA0-BB7C-5366-FB92-EE4194AE0549}"/>
              </a:ext>
            </a:extLst>
          </p:cNvPr>
          <p:cNvPicPr>
            <a:picLocks noChangeAspect="1"/>
          </p:cNvPicPr>
          <p:nvPr/>
        </p:nvPicPr>
        <p:blipFill>
          <a:blip r:embed="rId4"/>
          <a:srcRect r="7620"/>
          <a:stretch/>
        </p:blipFill>
        <p:spPr>
          <a:xfrm>
            <a:off x="20" y="3429000"/>
            <a:ext cx="4574266" cy="3429000"/>
          </a:xfrm>
          <a:prstGeom prst="rect">
            <a:avLst/>
          </a:prstGeom>
        </p:spPr>
      </p:pic>
      <p:sp>
        <p:nvSpPr>
          <p:cNvPr id="6" name="AutoShape 4" descr="Touchless Doors | STANLEY Access Technologies">
            <a:extLst>
              <a:ext uri="{FF2B5EF4-FFF2-40B4-BE49-F238E27FC236}">
                <a16:creationId xmlns:a16="http://schemas.microsoft.com/office/drawing/2014/main" id="{F86B5A44-07C9-1CBA-6D9D-2EAD0D54175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FD679CE-FFEF-26BB-5C1F-78C4A359AC70}"/>
              </a:ext>
            </a:extLst>
          </p:cNvPr>
          <p:cNvPicPr>
            <a:picLocks noChangeAspect="1"/>
          </p:cNvPicPr>
          <p:nvPr/>
        </p:nvPicPr>
        <p:blipFill>
          <a:blip r:embed="rId5"/>
          <a:stretch>
            <a:fillRect/>
          </a:stretch>
        </p:blipFill>
        <p:spPr>
          <a:xfrm>
            <a:off x="4569714" y="3423213"/>
            <a:ext cx="4385504" cy="3535083"/>
          </a:xfrm>
          <a:prstGeom prst="rect">
            <a:avLst/>
          </a:prstGeom>
        </p:spPr>
      </p:pic>
      <p:pic>
        <p:nvPicPr>
          <p:cNvPr id="2" name="Picture 1">
            <a:extLst>
              <a:ext uri="{FF2B5EF4-FFF2-40B4-BE49-F238E27FC236}">
                <a16:creationId xmlns:a16="http://schemas.microsoft.com/office/drawing/2014/main" id="{3E581A36-A70B-FC23-910A-B2E3653BE40F}"/>
              </a:ext>
            </a:extLst>
          </p:cNvPr>
          <p:cNvPicPr>
            <a:picLocks noChangeAspect="1"/>
          </p:cNvPicPr>
          <p:nvPr/>
        </p:nvPicPr>
        <p:blipFill>
          <a:blip r:embed="rId6"/>
          <a:stretch>
            <a:fillRect/>
          </a:stretch>
        </p:blipFill>
        <p:spPr>
          <a:xfrm>
            <a:off x="8965" y="162491"/>
            <a:ext cx="4924783" cy="3282387"/>
          </a:xfrm>
          <a:prstGeom prst="rect">
            <a:avLst/>
          </a:prstGeom>
        </p:spPr>
      </p:pic>
    </p:spTree>
    <p:extLst>
      <p:ext uri="{BB962C8B-B14F-4D97-AF65-F5344CB8AC3E}">
        <p14:creationId xmlns:p14="http://schemas.microsoft.com/office/powerpoint/2010/main" val="68749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9AB498-76E3-489A-AEC6-3402C03F4E99}"/>
              </a:ext>
            </a:extLst>
          </p:cNvPr>
          <p:cNvSpPr/>
          <p:nvPr/>
        </p:nvSpPr>
        <p:spPr>
          <a:xfrm>
            <a:off x="457200" y="1956237"/>
            <a:ext cx="7924800" cy="4401205"/>
          </a:xfrm>
          <a:prstGeom prst="rect">
            <a:avLst/>
          </a:prstGeom>
        </p:spPr>
        <p:txBody>
          <a:bodyPr wrap="square">
            <a:spAutoFit/>
          </a:bodyPr>
          <a:lstStyle/>
          <a:p>
            <a:pPr indent="45720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The International Building Code (IBC) or South Carolina Building Code requirements are separate from the federal standards and are </a:t>
            </a:r>
            <a:r>
              <a:rPr lang="en-US" sz="2000" u="sng" dirty="0">
                <a:latin typeface="Goudy Old Style" panose="02020502050305020303" pitchFamily="18" charset="0"/>
                <a:ea typeface="Calibri" panose="020F0502020204030204" pitchFamily="34" charset="0"/>
                <a:cs typeface="Times New Roman" panose="02020603050405020304" pitchFamily="18" charset="0"/>
              </a:rPr>
              <a:t>enforced by the local jurisdiction</a:t>
            </a:r>
            <a:r>
              <a:rPr lang="en-US" sz="2000" dirty="0">
                <a:latin typeface="Goudy Old Style" panose="02020502050305020303" pitchFamily="18" charset="0"/>
                <a:ea typeface="Calibri" panose="020F0502020204030204" pitchFamily="34" charset="0"/>
                <a:cs typeface="Times New Roman" panose="02020603050405020304" pitchFamily="18" charset="0"/>
              </a:rPr>
              <a:t>. Local jurisdictions do not have the   authority to enforce the federal mandates. However, the regulations in the IBC and associated ICC Standard for Accessible and Usable Buildings and Facilities (A ll7.1) are very similar to the federal standards. Both have been accepted by HUD as "safe harbor" documents and the design is deemed to comply with the FFHA. In many cases, the code is more restrictive than the federal requirements. </a:t>
            </a:r>
          </a:p>
          <a:p>
            <a:pPr indent="457200" algn="just">
              <a:spcBef>
                <a:spcPts val="0"/>
              </a:spcBef>
              <a:spcAft>
                <a:spcPts val="0"/>
              </a:spcAft>
            </a:pPr>
            <a:r>
              <a:rPr lang="en-US" sz="2000" dirty="0">
                <a:solidFill>
                  <a:schemeClr val="tx2"/>
                </a:solidFill>
                <a:latin typeface="Goudy Old Style" panose="02020502050305020303" pitchFamily="18" charset="0"/>
              </a:rPr>
              <a:t>The scoping requirements of the IBC start out by requiring </a:t>
            </a:r>
            <a:r>
              <a:rPr lang="en-US" sz="2000" b="1" u="sng" dirty="0">
                <a:solidFill>
                  <a:schemeClr val="tx2"/>
                </a:solidFill>
                <a:latin typeface="Goudy Old Style" panose="02020502050305020303" pitchFamily="18" charset="0"/>
              </a:rPr>
              <a:t>all</a:t>
            </a:r>
            <a:r>
              <a:rPr lang="en-US" sz="2000" dirty="0">
                <a:solidFill>
                  <a:schemeClr val="tx2"/>
                </a:solidFill>
                <a:latin typeface="Goudy Old Style" panose="02020502050305020303" pitchFamily="18" charset="0"/>
              </a:rPr>
              <a:t> new sites, </a:t>
            </a:r>
            <a:r>
              <a:rPr lang="en-US" sz="2000" b="1" dirty="0">
                <a:solidFill>
                  <a:schemeClr val="tx2"/>
                </a:solidFill>
                <a:latin typeface="Goudy Old Style" panose="02020502050305020303" pitchFamily="18" charset="0"/>
              </a:rPr>
              <a:t>buildings</a:t>
            </a:r>
            <a:r>
              <a:rPr lang="en-US" sz="2000" dirty="0">
                <a:solidFill>
                  <a:schemeClr val="tx2"/>
                </a:solidFill>
                <a:latin typeface="Goudy Old Style" panose="02020502050305020303" pitchFamily="18" charset="0"/>
              </a:rPr>
              <a:t>, structures, facilities, elements and spaces, temporary or permanent, to </a:t>
            </a:r>
            <a:r>
              <a:rPr lang="en-US" sz="2000" b="1" dirty="0">
                <a:solidFill>
                  <a:schemeClr val="tx2"/>
                </a:solidFill>
                <a:latin typeface="Goudy Old Style" panose="02020502050305020303" pitchFamily="18" charset="0"/>
              </a:rPr>
              <a:t>be accessible </a:t>
            </a:r>
            <a:r>
              <a:rPr lang="en-US" sz="2000" dirty="0">
                <a:solidFill>
                  <a:schemeClr val="tx2"/>
                </a:solidFill>
                <a:latin typeface="Goudy Old Style" panose="02020502050305020303" pitchFamily="18" charset="0"/>
              </a:rPr>
              <a:t>to people with physical disabilities. </a:t>
            </a:r>
          </a:p>
          <a:p>
            <a:pPr marL="0" marR="0" indent="457200" algn="just">
              <a:spcBef>
                <a:spcPts val="0"/>
              </a:spcBef>
              <a:spcAft>
                <a:spcPts val="0"/>
              </a:spcAft>
            </a:pP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0277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79AC54-B5FD-43DB-8C35-59C951B0A779}"/>
              </a:ext>
            </a:extLst>
          </p:cNvPr>
          <p:cNvSpPr/>
          <p:nvPr/>
        </p:nvSpPr>
        <p:spPr>
          <a:xfrm>
            <a:off x="499782" y="1053150"/>
            <a:ext cx="8153400" cy="2523768"/>
          </a:xfrm>
          <a:prstGeom prst="rect">
            <a:avLst/>
          </a:prstGeom>
        </p:spPr>
        <p:txBody>
          <a:bodyPr wrap="square">
            <a:spAutoFit/>
          </a:bodyPr>
          <a:lstStyle/>
          <a:p>
            <a:endParaRPr lang="en-US" dirty="0"/>
          </a:p>
          <a:p>
            <a:r>
              <a:rPr lang="en-US" sz="2000" dirty="0">
                <a:latin typeface="Goudy Old Style" panose="02020502050305020303" pitchFamily="18" charset="0"/>
              </a:rPr>
              <a:t>Prior to the ADA, The Architectural Barriers Act and the Federal Fair Housing Act (FFHA 504) are laws that requires facilities designed, built, altered or leased with Federal funds to be accessible and to provide accessible living facilities for people with disabilities. The FFHA is enforced by the U.S. Department of Housing and Urban Development (HUD).  It also has design guidelines that provide the minimum requirements with which the design and construction must comply.</a:t>
            </a:r>
          </a:p>
        </p:txBody>
      </p:sp>
      <p:sp>
        <p:nvSpPr>
          <p:cNvPr id="3" name="TextBox 2">
            <a:extLst>
              <a:ext uri="{FF2B5EF4-FFF2-40B4-BE49-F238E27FC236}">
                <a16:creationId xmlns:a16="http://schemas.microsoft.com/office/drawing/2014/main" id="{E6B24303-F935-4C90-9E71-A965F1181AE6}"/>
              </a:ext>
            </a:extLst>
          </p:cNvPr>
          <p:cNvSpPr txBox="1"/>
          <p:nvPr/>
        </p:nvSpPr>
        <p:spPr>
          <a:xfrm>
            <a:off x="495300" y="262636"/>
            <a:ext cx="5715000" cy="461665"/>
          </a:xfrm>
          <a:prstGeom prst="rect">
            <a:avLst/>
          </a:prstGeom>
          <a:noFill/>
        </p:spPr>
        <p:txBody>
          <a:bodyPr wrap="square" rtlCol="0">
            <a:spAutoFit/>
          </a:bodyPr>
          <a:lstStyle/>
          <a:p>
            <a:r>
              <a:rPr lang="en-US" sz="2400" b="1" dirty="0">
                <a:latin typeface="Goudy Old Style" panose="02020502050305020303" pitchFamily="18" charset="0"/>
              </a:rPr>
              <a:t>Federal Regulations:</a:t>
            </a:r>
          </a:p>
        </p:txBody>
      </p:sp>
      <p:pic>
        <p:nvPicPr>
          <p:cNvPr id="5" name="Picture 4">
            <a:extLst>
              <a:ext uri="{FF2B5EF4-FFF2-40B4-BE49-F238E27FC236}">
                <a16:creationId xmlns:a16="http://schemas.microsoft.com/office/drawing/2014/main" id="{E8647445-C955-4BB4-E79F-8FA855533F44}"/>
              </a:ext>
            </a:extLst>
          </p:cNvPr>
          <p:cNvPicPr>
            <a:picLocks noChangeAspect="1"/>
          </p:cNvPicPr>
          <p:nvPr/>
        </p:nvPicPr>
        <p:blipFill>
          <a:blip r:embed="rId2"/>
          <a:stretch>
            <a:fillRect/>
          </a:stretch>
        </p:blipFill>
        <p:spPr>
          <a:xfrm>
            <a:off x="381000" y="3905767"/>
            <a:ext cx="3566073" cy="1551097"/>
          </a:xfrm>
          <a:prstGeom prst="rect">
            <a:avLst/>
          </a:prstGeom>
        </p:spPr>
      </p:pic>
      <p:pic>
        <p:nvPicPr>
          <p:cNvPr id="7" name="Picture 6">
            <a:extLst>
              <a:ext uri="{FF2B5EF4-FFF2-40B4-BE49-F238E27FC236}">
                <a16:creationId xmlns:a16="http://schemas.microsoft.com/office/drawing/2014/main" id="{69927CC0-8EFF-11BA-A094-458EC05F3616}"/>
              </a:ext>
            </a:extLst>
          </p:cNvPr>
          <p:cNvPicPr>
            <a:picLocks noChangeAspect="1"/>
          </p:cNvPicPr>
          <p:nvPr/>
        </p:nvPicPr>
        <p:blipFill>
          <a:blip r:embed="rId3"/>
          <a:stretch>
            <a:fillRect/>
          </a:stretch>
        </p:blipFill>
        <p:spPr>
          <a:xfrm>
            <a:off x="4114800" y="3402106"/>
            <a:ext cx="4725059" cy="2876951"/>
          </a:xfrm>
          <a:prstGeom prst="rect">
            <a:avLst/>
          </a:prstGeom>
        </p:spPr>
      </p:pic>
    </p:spTree>
    <p:extLst>
      <p:ext uri="{BB962C8B-B14F-4D97-AF65-F5344CB8AC3E}">
        <p14:creationId xmlns:p14="http://schemas.microsoft.com/office/powerpoint/2010/main" val="62864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6C86E-A069-443F-8444-0AAAB5CB23AF}"/>
              </a:ext>
            </a:extLst>
          </p:cNvPr>
          <p:cNvSpPr/>
          <p:nvPr/>
        </p:nvSpPr>
        <p:spPr>
          <a:xfrm>
            <a:off x="914400" y="1828800"/>
            <a:ext cx="7772400" cy="4067780"/>
          </a:xfrm>
          <a:prstGeom prst="rect">
            <a:avLst/>
          </a:prstGeom>
        </p:spPr>
        <p:txBody>
          <a:bodyPr wrap="square">
            <a:spAutoFit/>
          </a:bodyPr>
          <a:lstStyle/>
          <a:p>
            <a:pPr marL="0" marR="0" algn="just">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US" sz="2000" dirty="0">
                <a:latin typeface="Goudy Old Style" panose="02020502050305020303" pitchFamily="18" charset="0"/>
                <a:ea typeface="Calibri" panose="020F0502020204030204" pitchFamily="34" charset="0"/>
                <a:cs typeface="Times New Roman" panose="02020603050405020304" pitchFamily="18" charset="0"/>
              </a:rPr>
              <a:t>In 1990, President George H. W. Bush signed the American with Disabilities Act (ADA). It was a civil rights legislation to provide a clear and comprehensive national mandate for the elimination of discrimination against individuals with disabilities. </a:t>
            </a:r>
          </a:p>
          <a:p>
            <a:pPr marL="0" marR="0">
              <a:lnSpc>
                <a:spcPct val="115000"/>
              </a:lnSpc>
              <a:spcBef>
                <a:spcPts val="0"/>
              </a:spcBef>
              <a:spcAft>
                <a:spcPts val="1000"/>
              </a:spcAft>
            </a:pPr>
            <a:r>
              <a:rPr lang="en-US" sz="2000" dirty="0">
                <a:latin typeface="Goudy Old Style" panose="02020502050305020303" pitchFamily="18" charset="0"/>
                <a:ea typeface="Calibri" panose="020F0502020204030204" pitchFamily="34" charset="0"/>
                <a:cs typeface="Arial" panose="020B0604020202020204" pitchFamily="34" charset="0"/>
              </a:rPr>
              <a:t>The ADA consists of five titles outlining protections in the following areas:</a:t>
            </a: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000" dirty="0">
                <a:latin typeface="Goudy Old Style" panose="02020502050305020303" pitchFamily="18" charset="0"/>
                <a:ea typeface="Calibri" panose="020F0502020204030204" pitchFamily="34" charset="0"/>
                <a:cs typeface="Arial" panose="020B0604020202020204" pitchFamily="34" charset="0"/>
              </a:rPr>
              <a:t>Employment</a:t>
            </a:r>
          </a:p>
          <a:p>
            <a:pPr marL="342900" marR="0" lvl="0" indent="-342900" algn="just">
              <a:lnSpc>
                <a:spcPct val="115000"/>
              </a:lnSpc>
              <a:spcBef>
                <a:spcPts val="0"/>
              </a:spcBef>
              <a:spcAft>
                <a:spcPts val="0"/>
              </a:spcAft>
              <a:buFont typeface="+mj-lt"/>
              <a:buAutoNum type="romanUcPeriod"/>
            </a:pPr>
            <a:r>
              <a:rPr lang="en-US" sz="2000" b="1" dirty="0">
                <a:latin typeface="Goudy Old Style" panose="02020502050305020303" pitchFamily="18" charset="0"/>
                <a:ea typeface="Calibri" panose="020F0502020204030204" pitchFamily="34" charset="0"/>
                <a:cs typeface="Arial" panose="020B0604020202020204" pitchFamily="34" charset="0"/>
              </a:rPr>
              <a:t>State and local government services</a:t>
            </a:r>
          </a:p>
          <a:p>
            <a:pPr marL="342900" marR="0" lvl="0" indent="-342900" algn="just">
              <a:lnSpc>
                <a:spcPct val="115000"/>
              </a:lnSpc>
              <a:spcBef>
                <a:spcPts val="0"/>
              </a:spcBef>
              <a:spcAft>
                <a:spcPts val="0"/>
              </a:spcAft>
              <a:buFont typeface="+mj-lt"/>
              <a:buAutoNum type="romanUcPeriod"/>
            </a:pPr>
            <a:r>
              <a:rPr lang="en-US" sz="2000" dirty="0">
                <a:latin typeface="Goudy Old Style" panose="02020502050305020303" pitchFamily="18" charset="0"/>
                <a:ea typeface="Calibri" panose="020F0502020204030204" pitchFamily="34" charset="0"/>
                <a:cs typeface="Arial" panose="020B0604020202020204" pitchFamily="34" charset="0"/>
              </a:rPr>
              <a:t>Public accommodations</a:t>
            </a:r>
          </a:p>
          <a:p>
            <a:pPr marL="342900" marR="0" lvl="0" indent="-342900" algn="just">
              <a:lnSpc>
                <a:spcPct val="115000"/>
              </a:lnSpc>
              <a:spcBef>
                <a:spcPts val="0"/>
              </a:spcBef>
              <a:spcAft>
                <a:spcPts val="0"/>
              </a:spcAft>
              <a:buFont typeface="+mj-lt"/>
              <a:buAutoNum type="romanUcPeriod"/>
            </a:pPr>
            <a:r>
              <a:rPr lang="en-US" sz="2000" dirty="0">
                <a:latin typeface="Goudy Old Style" panose="02020502050305020303" pitchFamily="18" charset="0"/>
                <a:ea typeface="Calibri" panose="020F0502020204030204" pitchFamily="34" charset="0"/>
                <a:cs typeface="Arial" panose="020B0604020202020204" pitchFamily="34" charset="0"/>
              </a:rPr>
              <a:t>Telecommunications </a:t>
            </a:r>
          </a:p>
          <a:p>
            <a:pPr marL="342900" marR="0" lvl="0" indent="-342900" algn="just">
              <a:lnSpc>
                <a:spcPct val="115000"/>
              </a:lnSpc>
              <a:spcBef>
                <a:spcPts val="0"/>
              </a:spcBef>
              <a:spcAft>
                <a:spcPts val="0"/>
              </a:spcAft>
              <a:buFont typeface="+mj-lt"/>
              <a:buAutoNum type="romanUcPeriod"/>
            </a:pPr>
            <a:r>
              <a:rPr lang="en-US" sz="2000" dirty="0">
                <a:latin typeface="Goudy Old Style" panose="02020502050305020303" pitchFamily="18" charset="0"/>
                <a:ea typeface="Calibri" panose="020F0502020204030204" pitchFamily="34" charset="0"/>
                <a:cs typeface="Arial" panose="020B0604020202020204" pitchFamily="34" charset="0"/>
              </a:rPr>
              <a:t>Miscellaneous Provisions</a:t>
            </a:r>
          </a:p>
          <a:p>
            <a:pPr marL="0" marR="0" indent="457200" algn="just">
              <a:spcBef>
                <a:spcPts val="0"/>
              </a:spcBef>
              <a:spcAft>
                <a:spcPts val="0"/>
              </a:spcAft>
            </a:pPr>
            <a:endParaRPr lang="en-US" sz="2000" dirty="0">
              <a:latin typeface="Goudy Old Style" panose="02020502050305020303"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CD0725F-E83A-4B58-AD9E-41693A2D4289}"/>
              </a:ext>
            </a:extLst>
          </p:cNvPr>
          <p:cNvSpPr txBox="1"/>
          <p:nvPr/>
        </p:nvSpPr>
        <p:spPr>
          <a:xfrm>
            <a:off x="1714500" y="1295400"/>
            <a:ext cx="5715000" cy="461665"/>
          </a:xfrm>
          <a:prstGeom prst="rect">
            <a:avLst/>
          </a:prstGeom>
          <a:noFill/>
        </p:spPr>
        <p:txBody>
          <a:bodyPr wrap="square" rtlCol="0">
            <a:spAutoFit/>
          </a:bodyPr>
          <a:lstStyle/>
          <a:p>
            <a:r>
              <a:rPr lang="en-US" sz="2400" b="1" dirty="0">
                <a:latin typeface="Goudy Old Style" panose="02020502050305020303" pitchFamily="18" charset="0"/>
              </a:rPr>
              <a:t>Federal Regulations:</a:t>
            </a:r>
          </a:p>
        </p:txBody>
      </p:sp>
    </p:spTree>
    <p:extLst>
      <p:ext uri="{BB962C8B-B14F-4D97-AF65-F5344CB8AC3E}">
        <p14:creationId xmlns:p14="http://schemas.microsoft.com/office/powerpoint/2010/main" val="204306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35926F-9708-4A30-ABF3-34AADAF59E7D}"/>
              </a:ext>
            </a:extLst>
          </p:cNvPr>
          <p:cNvSpPr/>
          <p:nvPr/>
        </p:nvSpPr>
        <p:spPr>
          <a:xfrm>
            <a:off x="457200" y="2057400"/>
            <a:ext cx="8229600" cy="3865417"/>
          </a:xfrm>
          <a:prstGeom prst="rect">
            <a:avLst/>
          </a:prstGeom>
        </p:spPr>
        <p:txBody>
          <a:bodyPr wrap="square">
            <a:spAutoFit/>
          </a:bodyPr>
          <a:lstStyle/>
          <a:p>
            <a:pPr lvl="0">
              <a:lnSpc>
                <a:spcPct val="115000"/>
              </a:lnSpc>
              <a:spcBef>
                <a:spcPts val="0"/>
              </a:spcBef>
              <a:spcAft>
                <a:spcPts val="1000"/>
              </a:spcAft>
            </a:pPr>
            <a:r>
              <a:rPr lang="en-US" sz="2000" dirty="0">
                <a:solidFill>
                  <a:srgbClr val="000000"/>
                </a:solidFill>
                <a:latin typeface="Goudy Old Style" panose="02020502050305020303" pitchFamily="18" charset="0"/>
                <a:ea typeface="Calibri" panose="020F0502020204030204" pitchFamily="34" charset="0"/>
                <a:cs typeface="Arial" panose="020B0604020202020204" pitchFamily="34" charset="0"/>
              </a:rPr>
              <a:t>Title II of ADA pertains to the programs, activities and services provided by public entities.  Clemson University must comply with this section of the Act, as it specifically applies to public service agencies. </a:t>
            </a:r>
          </a:p>
          <a:p>
            <a:pPr lvl="0">
              <a:lnSpc>
                <a:spcPct val="115000"/>
              </a:lnSpc>
              <a:spcBef>
                <a:spcPts val="0"/>
              </a:spcBef>
              <a:spcAft>
                <a:spcPts val="1000"/>
              </a:spcAft>
            </a:pPr>
            <a:r>
              <a:rPr lang="en-US" sz="2000" dirty="0">
                <a:solidFill>
                  <a:srgbClr val="000000"/>
                </a:solidFill>
                <a:latin typeface="Goudy Old Style" panose="02020502050305020303" pitchFamily="18" charset="0"/>
                <a:ea typeface="Calibri" panose="020F0502020204030204" pitchFamily="34" charset="0"/>
                <a:cs typeface="Arial" panose="020B0604020202020204" pitchFamily="34" charset="0"/>
              </a:rPr>
              <a:t>“</a:t>
            </a:r>
            <a:r>
              <a:rPr lang="en-US" sz="2000" b="1" i="1" dirty="0">
                <a:solidFill>
                  <a:srgbClr val="000000"/>
                </a:solidFill>
                <a:latin typeface="Goudy Old Style" panose="02020502050305020303" pitchFamily="18" charset="0"/>
                <a:ea typeface="Calibri" panose="020F0502020204030204" pitchFamily="34" charset="0"/>
                <a:cs typeface="Arial" panose="020B0604020202020204" pitchFamily="34" charset="0"/>
              </a:rPr>
              <a:t>no qualified individual with a disability shall, by reason of such disability, be excluded from participation in or be denied the benefits of the services, programs, or activities of a public entity, or be subjected to discrimination by any such entity</a:t>
            </a:r>
            <a:r>
              <a:rPr lang="en-US" sz="2000" dirty="0">
                <a:solidFill>
                  <a:srgbClr val="000000"/>
                </a:solidFill>
                <a:latin typeface="Goudy Old Style" panose="02020502050305020303" pitchFamily="18" charset="0"/>
                <a:ea typeface="Calibri" panose="020F0502020204030204" pitchFamily="34" charset="0"/>
                <a:cs typeface="Arial" panose="020B0604020202020204" pitchFamily="34" charset="0"/>
              </a:rPr>
              <a:t>.”</a:t>
            </a:r>
          </a:p>
          <a:p>
            <a:pPr lvl="0">
              <a:lnSpc>
                <a:spcPct val="115000"/>
              </a:lnSpc>
              <a:spcBef>
                <a:spcPts val="0"/>
              </a:spcBef>
              <a:spcAft>
                <a:spcPts val="1000"/>
              </a:spcAft>
            </a:pPr>
            <a:r>
              <a:rPr lang="en-US" sz="2000" dirty="0">
                <a:solidFill>
                  <a:srgbClr val="000000"/>
                </a:solidFill>
                <a:latin typeface="Goudy Old Style" panose="02020502050305020303" pitchFamily="18" charset="0"/>
                <a:ea typeface="Calibri" panose="020F0502020204030204" pitchFamily="34" charset="0"/>
                <a:cs typeface="Arial" panose="020B0604020202020204" pitchFamily="34" charset="0"/>
              </a:rPr>
              <a:t>The ADA references the Americans with Disabilities Act Standard for Accessible Design (2010 ADA) for buildings and facilities if the construction was commenced after January 26, 1992.</a:t>
            </a:r>
            <a:endParaRPr lang="en-US" sz="2000" dirty="0">
              <a:solidFill>
                <a:srgbClr val="000000"/>
              </a:solidFill>
              <a:latin typeface="Goudy Old Style" panose="02020502050305020303"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3B67FA9-32D6-40BA-A513-978DCBFB04CF}"/>
              </a:ext>
            </a:extLst>
          </p:cNvPr>
          <p:cNvSpPr txBox="1"/>
          <p:nvPr/>
        </p:nvSpPr>
        <p:spPr>
          <a:xfrm>
            <a:off x="1714500" y="1295400"/>
            <a:ext cx="5715000" cy="461665"/>
          </a:xfrm>
          <a:prstGeom prst="rect">
            <a:avLst/>
          </a:prstGeom>
          <a:noFill/>
        </p:spPr>
        <p:txBody>
          <a:bodyPr wrap="square" rtlCol="0">
            <a:spAutoFit/>
          </a:bodyPr>
          <a:lstStyle/>
          <a:p>
            <a:r>
              <a:rPr lang="en-US" sz="2400" b="1" dirty="0">
                <a:latin typeface="Goudy Old Style" panose="02020502050305020303" pitchFamily="18" charset="0"/>
              </a:rPr>
              <a:t>Federal Regulations:</a:t>
            </a:r>
          </a:p>
        </p:txBody>
      </p:sp>
    </p:spTree>
    <p:extLst>
      <p:ext uri="{BB962C8B-B14F-4D97-AF65-F5344CB8AC3E}">
        <p14:creationId xmlns:p14="http://schemas.microsoft.com/office/powerpoint/2010/main" val="2006521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92F528-DD60-B3B2-F9B1-7DBF62E4B82E}"/>
              </a:ext>
            </a:extLst>
          </p:cNvPr>
          <p:cNvSpPr txBox="1"/>
          <p:nvPr/>
        </p:nvSpPr>
        <p:spPr>
          <a:xfrm>
            <a:off x="228600" y="1447800"/>
            <a:ext cx="8305800"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oudy Old Style" panose="02020502050305020303" pitchFamily="18" charset="0"/>
              </a:rPr>
              <a:t>Individuals with disabilities must be provided an </a:t>
            </a:r>
            <a:r>
              <a:rPr kumimoji="0" lang="en-US" sz="2000" b="1" i="0" u="none" strike="noStrike" kern="1200" cap="none" spc="0" normalizeH="0" baseline="0" noProof="0" dirty="0">
                <a:ln>
                  <a:noFill/>
                </a:ln>
                <a:solidFill>
                  <a:srgbClr val="000000"/>
                </a:solidFill>
                <a:effectLst/>
                <a:uLnTx/>
                <a:uFillTx/>
                <a:latin typeface="Goudy Old Style" panose="02020502050305020303" pitchFamily="18" charset="0"/>
              </a:rPr>
              <a:t>equally effective opportunity </a:t>
            </a:r>
            <a:r>
              <a:rPr kumimoji="0" lang="en-US" sz="2000" b="0" i="0" u="none" strike="noStrike" kern="1200" cap="none" spc="0" normalizeH="0" baseline="0" noProof="0" dirty="0">
                <a:ln>
                  <a:noFill/>
                </a:ln>
                <a:solidFill>
                  <a:srgbClr val="000000"/>
                </a:solidFill>
                <a:effectLst/>
                <a:uLnTx/>
                <a:uFillTx/>
                <a:latin typeface="Goudy Old Style" panose="02020502050305020303" pitchFamily="18" charset="0"/>
              </a:rPr>
              <a:t>to participate in or benefit from a public entity's aids, benefits, and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oudy Old Style" panose="02020502050305020303"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oudy Old Style" panose="02020502050305020303" pitchFamily="18" charset="0"/>
              </a:rPr>
              <a:t>A “Disability” is broadly defined by law. It includes mental health conditions, autism spectrum disorder, ADD/ADHD, chronic health issues, learning disabilities, sensory and physical disabilities, and acute health issues and  temporary injuries.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oudy Old Style" panose="02020502050305020303"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oudy Old Style" panose="02020502050305020303" pitchFamily="18" charset="0"/>
              </a:rPr>
              <a:t>An organization is required to make reasonable modifications in policies, practices, or procedures when the modifications are necessary to avoid discrimination on the basis of disability, unless the organization can demonstrate that making the modifications would fundamentally alter the nature of the service, program, or activity.</a:t>
            </a:r>
          </a:p>
        </p:txBody>
      </p:sp>
    </p:spTree>
    <p:extLst>
      <p:ext uri="{BB962C8B-B14F-4D97-AF65-F5344CB8AC3E}">
        <p14:creationId xmlns:p14="http://schemas.microsoft.com/office/powerpoint/2010/main" val="175589185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14475</TotalTime>
  <Words>2422</Words>
  <Application>Microsoft Office PowerPoint</Application>
  <PresentationFormat>On-screen Show (4:3)</PresentationFormat>
  <Paragraphs>187</Paragraphs>
  <Slides>41</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Aptos</vt:lpstr>
      <vt:lpstr>Arial</vt:lpstr>
      <vt:lpstr>Calibri</vt:lpstr>
      <vt:lpstr>Georgia</vt:lpstr>
      <vt:lpstr>Goudy Old Style</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Affairs Plan</dc:title>
  <dc:creator>FCC</dc:creator>
  <cp:lastModifiedBy>Channon Chambers</cp:lastModifiedBy>
  <cp:revision>268</cp:revision>
  <dcterms:created xsi:type="dcterms:W3CDTF">2011-11-14T16:54:31Z</dcterms:created>
  <dcterms:modified xsi:type="dcterms:W3CDTF">2025-10-16T15:02:08Z</dcterms:modified>
</cp:coreProperties>
</file>