
<file path=[Content_Types].xml><?xml version="1.0" encoding="utf-8"?>
<Types xmlns="http://schemas.openxmlformats.org/package/2006/content-types">
  <Default Extension="jfif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0" r:id="rId2"/>
    <p:sldId id="258" r:id="rId3"/>
    <p:sldId id="257" r:id="rId4"/>
    <p:sldId id="261" r:id="rId5"/>
    <p:sldId id="262" r:id="rId6"/>
    <p:sldId id="263" r:id="rId7"/>
    <p:sldId id="264" r:id="rId8"/>
    <p:sldId id="266" r:id="rId9"/>
    <p:sldId id="267" r:id="rId10"/>
    <p:sldId id="270" r:id="rId11"/>
    <p:sldId id="271" r:id="rId12"/>
    <p:sldId id="272" r:id="rId13"/>
    <p:sldId id="274" r:id="rId14"/>
    <p:sldId id="275" r:id="rId15"/>
    <p:sldId id="269" r:id="rId16"/>
    <p:sldId id="26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6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10/16/2019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10/16/2019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10/16/2019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10/16/2019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10/16/2019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10/16/2019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10/16/2019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10/16/2019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10/16/2019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10/16/2019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10/16/2019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10/16/2019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fi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5321D838-2C7E-4177-9DD3-DAC78324A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24C28B3-E902-49D1-98A0-582D277A0E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3A6C14C-E755-4A02-821B-6EA2D4C9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6478287C-E119-4E9C-95B0-518478BD9D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A4A294F-6D36-425B-8632-27FD6A284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46B740-B52D-42F5-8C8F-D22CBFD1F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Building Inspections &amp;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749B69-D696-46B6-B3E6-D8639380CD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322" y="2336873"/>
            <a:ext cx="3489341" cy="3599316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3600" dirty="0"/>
              <a:t>Another 5 years</a:t>
            </a:r>
          </a:p>
          <a:p>
            <a:pPr marL="0" indent="0">
              <a:buNone/>
            </a:pPr>
            <a:r>
              <a:rPr lang="en-US" sz="3600" dirty="0"/>
              <a:t>What’s new?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6DB9504-3358-4B9A-B475-CFC94D50B2E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5"/>
          <a:stretch>
            <a:fillRect/>
          </a:stretch>
        </p:blipFill>
        <p:spPr>
          <a:xfrm>
            <a:off x="5273514" y="2781418"/>
            <a:ext cx="4256379" cy="2832427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98902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8B30B-DEEB-4628-87A1-ADEAE1A57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Odds &amp; Ends….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D0347-A299-4943-BFE0-00EDB93A9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388550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3600" dirty="0"/>
              <a:t>Inspectors cannot direct, modify, or make recommendations to the Contractor. Pass or Fail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3600" dirty="0"/>
              <a:t>Re-inspections and re-testing fees are NOT a change order. Fees are withheld from the Contractor’s pay application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3600" dirty="0"/>
              <a:t>Contractor to provide inspector two business days lead time for inspection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96983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8B30B-DEEB-4628-87A1-ADEAE1A57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Odds &amp; Ends….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D0347-A299-4943-BFE0-00EDB93A9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3885507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3600" dirty="0"/>
              <a:t>Inspection reports are to be delivered within two business days to Agency, Contractor, A/E, and OSE Project Manager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3600" dirty="0"/>
              <a:t>Discrepancy report 24 hours after site visit and noted on the Report in the Site Trailer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3600" dirty="0"/>
              <a:t>Read all the reports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90800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8B30B-DEEB-4628-87A1-ADEAE1A57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Odds &amp; Ends….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D0347-A299-4943-BFE0-00EDB93A9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3885507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3600" dirty="0"/>
              <a:t>If you’re having problems with a Firm or Inspector, call the OSE Project Manager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5284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rocurement Services - Google Chrome">
            <a:extLst>
              <a:ext uri="{FF2B5EF4-FFF2-40B4-BE49-F238E27FC236}">
                <a16:creationId xmlns:a16="http://schemas.microsoft.com/office/drawing/2014/main" id="{8151E547-5760-428C-999D-CFF7E00C19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922" y="758282"/>
            <a:ext cx="9534294" cy="5908325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CC04D9B8-F009-4A80-8F7A-CFDC58340025}"/>
              </a:ext>
            </a:extLst>
          </p:cNvPr>
          <p:cNvSpPr/>
          <p:nvPr/>
        </p:nvSpPr>
        <p:spPr>
          <a:xfrm>
            <a:off x="3044283" y="4282068"/>
            <a:ext cx="1717288" cy="2787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344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uilding Inspections and Testing Contract Sheet 4-24-19.pdf - Google Chrome">
            <a:extLst>
              <a:ext uri="{FF2B5EF4-FFF2-40B4-BE49-F238E27FC236}">
                <a16:creationId xmlns:a16="http://schemas.microsoft.com/office/drawing/2014/main" id="{C378DF0E-CCDC-41E1-95CF-C1A3F21AA9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900" y="307569"/>
            <a:ext cx="9790771" cy="6242861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0545CF3-4CB6-40A2-9525-CC468409186D}"/>
              </a:ext>
            </a:extLst>
          </p:cNvPr>
          <p:cNvSpPr/>
          <p:nvPr/>
        </p:nvSpPr>
        <p:spPr>
          <a:xfrm>
            <a:off x="4473496" y="3724507"/>
            <a:ext cx="2107581" cy="52410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8DE7E78-7E13-4CFC-A380-BF2A6663F6D1}"/>
              </a:ext>
            </a:extLst>
          </p:cNvPr>
          <p:cNvSpPr/>
          <p:nvPr/>
        </p:nvSpPr>
        <p:spPr>
          <a:xfrm>
            <a:off x="3473602" y="5426926"/>
            <a:ext cx="4107366" cy="52410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2425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7B33B-8DAD-4BCF-BF54-E2991FFD0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Inspection Firms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6EB88A-9B8B-4834-B24C-6FA5B1D368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0323" y="2497873"/>
            <a:ext cx="4962194" cy="3869474"/>
          </a:xfrm>
        </p:spPr>
        <p:txBody>
          <a:bodyPr>
            <a:normAutofit/>
          </a:bodyPr>
          <a:lstStyle/>
          <a:p>
            <a:r>
              <a:rPr lang="en-US" sz="2400" dirty="0"/>
              <a:t>Bunnell-</a:t>
            </a:r>
            <a:r>
              <a:rPr lang="en-US" sz="2400" dirty="0" err="1"/>
              <a:t>Lammons</a:t>
            </a:r>
            <a:r>
              <a:rPr lang="en-US" sz="2400" dirty="0"/>
              <a:t> Eng., Inc</a:t>
            </a:r>
          </a:p>
          <a:p>
            <a:r>
              <a:rPr lang="en-US" sz="2400" dirty="0"/>
              <a:t>ESP Associates, PA</a:t>
            </a:r>
          </a:p>
          <a:p>
            <a:r>
              <a:rPr lang="en-US" sz="2400" dirty="0"/>
              <a:t>GS2 Engineering &amp; Environmental</a:t>
            </a:r>
          </a:p>
          <a:p>
            <a:r>
              <a:rPr lang="en-US" sz="2400" dirty="0"/>
              <a:t>Dennis Corporation</a:t>
            </a:r>
          </a:p>
          <a:p>
            <a:r>
              <a:rPr lang="en-US" sz="2400" dirty="0" err="1"/>
              <a:t>Froehling</a:t>
            </a:r>
            <a:r>
              <a:rPr lang="en-US" sz="2400" dirty="0"/>
              <a:t> &amp; Robertson</a:t>
            </a:r>
          </a:p>
          <a:p>
            <a:r>
              <a:rPr lang="en-US" sz="2400" dirty="0"/>
              <a:t>Soil Consultants, Inc.</a:t>
            </a:r>
          </a:p>
          <a:p>
            <a:r>
              <a:rPr lang="en-US" sz="2400" dirty="0"/>
              <a:t>S&amp;ME, Inc.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4AB5EE1A-6BBD-4316-8EF1-D0816CA22A2E}"/>
              </a:ext>
            </a:extLst>
          </p:cNvPr>
          <p:cNvSpPr txBox="1">
            <a:spLocks/>
          </p:cNvSpPr>
          <p:nvPr/>
        </p:nvSpPr>
        <p:spPr>
          <a:xfrm>
            <a:off x="5834436" y="2497873"/>
            <a:ext cx="5773984" cy="37802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Mead &amp; Hunt</a:t>
            </a:r>
          </a:p>
          <a:p>
            <a:r>
              <a:rPr lang="en-US" sz="2400" dirty="0" err="1"/>
              <a:t>Safebuilt</a:t>
            </a:r>
            <a:r>
              <a:rPr lang="en-US" sz="2400" dirty="0"/>
              <a:t>, Inc.</a:t>
            </a:r>
          </a:p>
          <a:p>
            <a:r>
              <a:rPr lang="en-US" sz="2400" dirty="0"/>
              <a:t>Terracon Consultants</a:t>
            </a:r>
          </a:p>
          <a:p>
            <a:r>
              <a:rPr lang="en-US" sz="2400" dirty="0"/>
              <a:t>RCI of SC, Inc.</a:t>
            </a:r>
          </a:p>
          <a:p>
            <a:r>
              <a:rPr lang="en-US" sz="2400" dirty="0"/>
              <a:t>CC&amp;I Services</a:t>
            </a:r>
          </a:p>
          <a:p>
            <a:r>
              <a:rPr lang="en-US" sz="2400" dirty="0"/>
              <a:t>F&amp;ME Consultants</a:t>
            </a:r>
          </a:p>
          <a:p>
            <a:r>
              <a:rPr lang="en-US" sz="2400" dirty="0"/>
              <a:t>Summit Engineering Lab. &amp; Testing, Inc.</a:t>
            </a:r>
          </a:p>
        </p:txBody>
      </p:sp>
    </p:spTree>
    <p:extLst>
      <p:ext uri="{BB962C8B-B14F-4D97-AF65-F5344CB8AC3E}">
        <p14:creationId xmlns:p14="http://schemas.microsoft.com/office/powerpoint/2010/main" val="6366598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1">
            <a:extLst>
              <a:ext uri="{FF2B5EF4-FFF2-40B4-BE49-F238E27FC236}">
                <a16:creationId xmlns:a16="http://schemas.microsoft.com/office/drawing/2014/main" id="{F4979F40-3A44-4CCB-9EB7-F8318BCE57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5291D39-6B03-4BB5-BFC6-CBF11E90B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0"/>
            <a:ext cx="12192000" cy="6858000"/>
          </a:xfrm>
          <a:prstGeom prst="rect">
            <a:avLst/>
          </a:prstGeom>
        </p:spPr>
      </p:pic>
      <p:sp>
        <p:nvSpPr>
          <p:cNvPr id="22" name="Rectangle 15">
            <a:extLst>
              <a:ext uri="{FF2B5EF4-FFF2-40B4-BE49-F238E27FC236}">
                <a16:creationId xmlns:a16="http://schemas.microsoft.com/office/drawing/2014/main" id="{AFD071FA-0514-4371-9568-86216A1F46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7">
            <a:extLst>
              <a:ext uri="{FF2B5EF4-FFF2-40B4-BE49-F238E27FC236}">
                <a16:creationId xmlns:a16="http://schemas.microsoft.com/office/drawing/2014/main" id="{5211DDA4-E7B5-4325-A844-B7F59B084B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4959094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448310-21AD-427F-8D5A-EA58CB403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4136123" cy="1080938"/>
          </a:xfrm>
        </p:spPr>
        <p:txBody>
          <a:bodyPr>
            <a:normAutofit/>
          </a:bodyPr>
          <a:lstStyle/>
          <a:p>
            <a:r>
              <a:rPr lang="en-US" dirty="0"/>
              <a:t>Questions?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0D58E222-6309-4F79-AC20-9D3C69CD9B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1"/>
            <a:ext cx="4956048" cy="199787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EA09A70-1D71-4722-9F6E-C55B58AF0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3656289" cy="3599316"/>
          </a:xfrm>
        </p:spPr>
        <p:txBody>
          <a:bodyPr>
            <a:normAutofit/>
          </a:bodyPr>
          <a:lstStyle/>
          <a:p>
            <a:endParaRPr lang="en-US" sz="14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26C158F-18A5-4548-A890-076DA0DE53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02998" y="640080"/>
            <a:ext cx="4615662" cy="5577840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49642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E11258-ED5F-402D-A4AB-1A5B0B7A98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/>
              <a:t>December 16, 2019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437C49-2739-425F-9BFC-89A1CB530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Start Date………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D36F147D-80F5-49FC-895F-5E272568452F}"/>
              </a:ext>
            </a:extLst>
          </p:cNvPr>
          <p:cNvSpPr txBox="1">
            <a:spLocks/>
          </p:cNvSpPr>
          <p:nvPr/>
        </p:nvSpPr>
        <p:spPr>
          <a:xfrm>
            <a:off x="680321" y="894390"/>
            <a:ext cx="10415141" cy="17040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600" dirty="0"/>
              <a:t>Existing contracts will end on December 15, 2019</a:t>
            </a:r>
          </a:p>
        </p:txBody>
      </p:sp>
    </p:spTree>
    <p:extLst>
      <p:ext uri="{BB962C8B-B14F-4D97-AF65-F5344CB8AC3E}">
        <p14:creationId xmlns:p14="http://schemas.microsoft.com/office/powerpoint/2010/main" val="3053590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F0AB9-8A50-4588-B290-B7E27BAC8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What’s new?</a:t>
            </a:r>
            <a:br>
              <a:rPr lang="en-US" dirty="0"/>
            </a:br>
            <a:r>
              <a:rPr lang="en-US" dirty="0"/>
              <a:t>Inspections for fire suppression systems and alarms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65E852E7-1865-4F86-B76B-4D9AB901B5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7716" y="2397512"/>
            <a:ext cx="9132849" cy="3824868"/>
          </a:xfrm>
        </p:spPr>
      </p:pic>
    </p:spTree>
    <p:extLst>
      <p:ext uri="{BB962C8B-B14F-4D97-AF65-F5344CB8AC3E}">
        <p14:creationId xmlns:p14="http://schemas.microsoft.com/office/powerpoint/2010/main" val="1642285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753F0-6622-4354-95B1-F249A042C3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Reminders…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993F2B-8523-4D11-B7C1-FDA632F2D3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72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F9F93-336F-4015-98C6-4F1F0603E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When do you need inspections?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D95B81-AB75-4A91-9104-843844D149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/>
              <a:t>Assume </a:t>
            </a:r>
            <a:r>
              <a:rPr lang="en-US" sz="3600" b="1" u="sng" dirty="0"/>
              <a:t>ALL</a:t>
            </a:r>
            <a:r>
              <a:rPr lang="en-US" sz="3600" dirty="0"/>
              <a:t> projects need inspections.</a:t>
            </a:r>
          </a:p>
          <a:p>
            <a:pPr algn="l"/>
            <a:r>
              <a:rPr lang="en-US" sz="3600" dirty="0"/>
              <a:t>OSE PM can assist in final determination.</a:t>
            </a:r>
          </a:p>
        </p:txBody>
      </p:sp>
    </p:spTree>
    <p:extLst>
      <p:ext uri="{BB962C8B-B14F-4D97-AF65-F5344CB8AC3E}">
        <p14:creationId xmlns:p14="http://schemas.microsoft.com/office/powerpoint/2010/main" val="3645559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83FC7-4DAC-4013-B5AB-66C5E104E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Who performs inspections?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918ED3-5ED2-410D-91E5-555B47DC74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/>
              <a:t>Building Inspections &amp; Testing</a:t>
            </a:r>
          </a:p>
          <a:p>
            <a:pPr algn="l"/>
            <a:r>
              <a:rPr lang="en-US" sz="3600" dirty="0"/>
              <a:t>Statewide Term Contract</a:t>
            </a:r>
          </a:p>
        </p:txBody>
      </p:sp>
    </p:spTree>
    <p:extLst>
      <p:ext uri="{BB962C8B-B14F-4D97-AF65-F5344CB8AC3E}">
        <p14:creationId xmlns:p14="http://schemas.microsoft.com/office/powerpoint/2010/main" val="3521092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DFE88-7E3F-4A69-BBB4-506EE6A9E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Exception!!!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67AEB2-4DFD-42B4-9ABD-93E94E7291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/>
              <a:t>Re-roofing projects</a:t>
            </a:r>
          </a:p>
          <a:p>
            <a:pPr algn="l"/>
            <a:r>
              <a:rPr lang="en-US" sz="3600" dirty="0"/>
              <a:t>Design Professional</a:t>
            </a:r>
          </a:p>
        </p:txBody>
      </p:sp>
    </p:spTree>
    <p:extLst>
      <p:ext uri="{BB962C8B-B14F-4D97-AF65-F5344CB8AC3E}">
        <p14:creationId xmlns:p14="http://schemas.microsoft.com/office/powerpoint/2010/main" val="3099336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A67D2-1E13-4C3B-9810-62BEB3404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to be inspected and tested?</a:t>
            </a:r>
            <a:br>
              <a:rPr lang="en-US" dirty="0"/>
            </a:br>
            <a:r>
              <a:rPr lang="en-US" dirty="0"/>
              <a:t>Two Words….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29D60-909F-48F1-B43F-3665BF5630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320" y="2336872"/>
            <a:ext cx="4698358" cy="37618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Structural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F6297E3-7025-4C22-ACB2-3825FD54370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8090" y="2927957"/>
            <a:ext cx="4700588" cy="3133725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E816A20-F660-4191-B77F-D9F43B203FAB}"/>
              </a:ext>
            </a:extLst>
          </p:cNvPr>
          <p:cNvSpPr txBox="1"/>
          <p:nvPr/>
        </p:nvSpPr>
        <p:spPr>
          <a:xfrm>
            <a:off x="6270171" y="2135537"/>
            <a:ext cx="4024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Fire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0B97499-11E3-4307-B112-280A08FDDE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0171" y="2781868"/>
            <a:ext cx="4811686" cy="3207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652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8B30B-DEEB-4628-87A1-ADEAE1A57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Odds &amp; Ends….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D0347-A299-4943-BFE0-00EDB93A9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3885507"/>
          </a:xfrm>
        </p:spPr>
        <p:txBody>
          <a:bodyPr>
            <a:normAutofit fontScale="92500"/>
          </a:bodyPr>
          <a:lstStyle/>
          <a:p>
            <a:r>
              <a:rPr lang="en-US" sz="3600" dirty="0"/>
              <a:t>Contract is not for Professional Services</a:t>
            </a:r>
          </a:p>
          <a:p>
            <a:r>
              <a:rPr lang="en-US" sz="3600" dirty="0"/>
              <a:t>All fees and charges are fixed for five years.  Fees and charges are listed on the website</a:t>
            </a:r>
          </a:p>
          <a:p>
            <a:r>
              <a:rPr lang="en-US" sz="3600" dirty="0"/>
              <a:t>Inspection Quotes – Are inspection companies quoting the same number of inspections?</a:t>
            </a:r>
          </a:p>
          <a:p>
            <a:r>
              <a:rPr lang="en-US" sz="3600" dirty="0"/>
              <a:t>Inspector is to present ID to the Contractor, sign in &amp; note what is to be inspected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57902579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772</TotalTime>
  <Words>316</Words>
  <Application>Microsoft Office PowerPoint</Application>
  <PresentationFormat>Widescreen</PresentationFormat>
  <Paragraphs>51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Trebuchet MS</vt:lpstr>
      <vt:lpstr>Berlin</vt:lpstr>
      <vt:lpstr>Building Inspections &amp; Testing</vt:lpstr>
      <vt:lpstr>Start Date………</vt:lpstr>
      <vt:lpstr>What’s new? Inspections for fire suppression systems and alarms</vt:lpstr>
      <vt:lpstr>Reminders…</vt:lpstr>
      <vt:lpstr>When do you need inspections?</vt:lpstr>
      <vt:lpstr>Who performs inspections?</vt:lpstr>
      <vt:lpstr>Exception!!!</vt:lpstr>
      <vt:lpstr>What is to be inspected and tested? Two Words….</vt:lpstr>
      <vt:lpstr>Odds &amp; Ends….</vt:lpstr>
      <vt:lpstr>Odds &amp; Ends….</vt:lpstr>
      <vt:lpstr>Odds &amp; Ends….</vt:lpstr>
      <vt:lpstr>Odds &amp; Ends….</vt:lpstr>
      <vt:lpstr>PowerPoint Presentation</vt:lpstr>
      <vt:lpstr>PowerPoint Presentation</vt:lpstr>
      <vt:lpstr>Inspection Firms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Inspections &amp; Testing</dc:title>
  <dc:creator>Derrick, Perry</dc:creator>
  <cp:lastModifiedBy>phil gerald</cp:lastModifiedBy>
  <cp:revision>29</cp:revision>
  <dcterms:created xsi:type="dcterms:W3CDTF">2019-10-09T14:46:11Z</dcterms:created>
  <dcterms:modified xsi:type="dcterms:W3CDTF">2019-10-16T11:52:14Z</dcterms:modified>
</cp:coreProperties>
</file>