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9" r:id="rId3"/>
    <p:sldId id="261" r:id="rId4"/>
    <p:sldId id="262" r:id="rId5"/>
    <p:sldId id="286" r:id="rId6"/>
    <p:sldId id="290" r:id="rId7"/>
    <p:sldId id="291" r:id="rId8"/>
    <p:sldId id="271" r:id="rId9"/>
    <p:sldId id="272" r:id="rId10"/>
    <p:sldId id="302" r:id="rId11"/>
    <p:sldId id="278" r:id="rId12"/>
    <p:sldId id="287" r:id="rId13"/>
    <p:sldId id="300" r:id="rId14"/>
    <p:sldId id="301" r:id="rId15"/>
    <p:sldId id="288" r:id="rId16"/>
    <p:sldId id="289" r:id="rId17"/>
    <p:sldId id="276" r:id="rId18"/>
    <p:sldId id="292" r:id="rId19"/>
    <p:sldId id="297" r:id="rId20"/>
    <p:sldId id="283" r:id="rId21"/>
    <p:sldId id="296" r:id="rId22"/>
    <p:sldId id="294" r:id="rId23"/>
    <p:sldId id="298" r:id="rId24"/>
    <p:sldId id="299" r:id="rId25"/>
    <p:sldId id="285"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napToGrid="0">
      <p:cViewPr varScale="1">
        <p:scale>
          <a:sx n="84" d="100"/>
          <a:sy n="84" d="100"/>
        </p:scale>
        <p:origin x="96" y="546"/>
      </p:cViewPr>
      <p:guideLst/>
    </p:cSldViewPr>
  </p:slideViewPr>
  <p:notesTextViewPr>
    <p:cViewPr>
      <p:scale>
        <a:sx n="1" d="1"/>
        <a:sy n="1" d="1"/>
      </p:scale>
      <p:origin x="0" y="0"/>
    </p:cViewPr>
  </p:notesTextViewPr>
  <p:sorterViewPr>
    <p:cViewPr>
      <p:scale>
        <a:sx n="100" d="100"/>
        <a:sy n="100" d="100"/>
      </p:scale>
      <p:origin x="0" y="-3558"/>
    </p:cViewPr>
  </p:sorterViewPr>
  <p:notesViewPr>
    <p:cSldViewPr snapToGrid="0">
      <p:cViewPr varScale="1">
        <p:scale>
          <a:sx n="83" d="100"/>
          <a:sy n="83" d="100"/>
        </p:scale>
        <p:origin x="29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683F2B-6C54-4B24-95B4-621DC87B36CB}"/>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73892FF6-6B00-4CC7-AC8F-F323F35192D9}"/>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859348F-158E-4AC7-8702-24835C536A38}" type="datetimeFigureOut">
              <a:rPr lang="en-US" smtClean="0"/>
              <a:t>10/12/2025</a:t>
            </a:fld>
            <a:endParaRPr lang="en-US"/>
          </a:p>
        </p:txBody>
      </p:sp>
      <p:sp>
        <p:nvSpPr>
          <p:cNvPr id="4" name="Footer Placeholder 3">
            <a:extLst>
              <a:ext uri="{FF2B5EF4-FFF2-40B4-BE49-F238E27FC236}">
                <a16:creationId xmlns:a16="http://schemas.microsoft.com/office/drawing/2014/main" id="{0B80E047-F215-421A-B107-CD4EB186F6AC}"/>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624A9B-D3B5-4AE6-9BC6-3362EC25C881}"/>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4C2525BB-00D7-4949-978B-3D8E4532CB89}" type="slidenum">
              <a:rPr lang="en-US" smtClean="0"/>
              <a:t>‹#›</a:t>
            </a:fld>
            <a:endParaRPr lang="en-US"/>
          </a:p>
        </p:txBody>
      </p:sp>
    </p:spTree>
    <p:extLst>
      <p:ext uri="{BB962C8B-B14F-4D97-AF65-F5344CB8AC3E}">
        <p14:creationId xmlns:p14="http://schemas.microsoft.com/office/powerpoint/2010/main" val="2979010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F18C363-68A9-4765-ABE9-64F9BA1843BF}" type="datetimeFigureOut">
              <a:rPr lang="en-US" smtClean="0"/>
              <a:t>10/12/2025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497D864-8EF9-4393-AAC4-D54AA5042FAF}" type="slidenum">
              <a:rPr lang="en-US" smtClean="0"/>
              <a:t>‹#›</a:t>
            </a:fld>
            <a:endParaRPr lang="en-US"/>
          </a:p>
        </p:txBody>
      </p:sp>
    </p:spTree>
    <p:extLst>
      <p:ext uri="{BB962C8B-B14F-4D97-AF65-F5344CB8AC3E}">
        <p14:creationId xmlns:p14="http://schemas.microsoft.com/office/powerpoint/2010/main" val="28365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a:t>
            </a:r>
          </a:p>
          <a:p>
            <a:r>
              <a:rPr lang="en-US" dirty="0"/>
              <a:t>*Work for John White; handle protests and appeals</a:t>
            </a:r>
          </a:p>
          <a:p>
            <a:r>
              <a:rPr lang="en-US" dirty="0"/>
              <a:t>*”Exciting” topic</a:t>
            </a:r>
          </a:p>
        </p:txBody>
      </p:sp>
      <p:sp>
        <p:nvSpPr>
          <p:cNvPr id="4" name="Slide Number Placeholder 3"/>
          <p:cNvSpPr>
            <a:spLocks noGrp="1"/>
          </p:cNvSpPr>
          <p:nvPr>
            <p:ph type="sldNum" sz="quarter" idx="5"/>
          </p:nvPr>
        </p:nvSpPr>
        <p:spPr/>
        <p:txBody>
          <a:bodyPr/>
          <a:lstStyle/>
          <a:p>
            <a:fld id="{4497D864-8EF9-4393-AAC4-D54AA5042FAF}" type="slidenum">
              <a:rPr lang="en-US" smtClean="0"/>
              <a:t>1</a:t>
            </a:fld>
            <a:endParaRPr lang="en-US"/>
          </a:p>
        </p:txBody>
      </p:sp>
    </p:spTree>
    <p:extLst>
      <p:ext uri="{BB962C8B-B14F-4D97-AF65-F5344CB8AC3E}">
        <p14:creationId xmlns:p14="http://schemas.microsoft.com/office/powerpoint/2010/main" val="2872968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to tell the contractor WHY they are in breach; </a:t>
            </a:r>
          </a:p>
          <a:p>
            <a:r>
              <a:rPr lang="en-US" dirty="0"/>
              <a:t>	That they have delayed by a certain number of days</a:t>
            </a:r>
          </a:p>
          <a:p>
            <a:r>
              <a:rPr lang="en-US" dirty="0"/>
              <a:t>	That they did not install something correctly </a:t>
            </a:r>
          </a:p>
          <a:p>
            <a:r>
              <a:rPr lang="en-US" dirty="0"/>
              <a:t>	You can’t just say “you breached the contract” </a:t>
            </a:r>
          </a:p>
          <a:p>
            <a:r>
              <a:rPr lang="en-US" dirty="0"/>
              <a:t>*You might call this a technicality, but the courts take this serious.  If you fail to give the proper notice before termination, you have breached the contract and the contractor is off the hook.  </a:t>
            </a:r>
          </a:p>
        </p:txBody>
      </p:sp>
      <p:sp>
        <p:nvSpPr>
          <p:cNvPr id="4" name="Slide Number Placeholder 3"/>
          <p:cNvSpPr>
            <a:spLocks noGrp="1"/>
          </p:cNvSpPr>
          <p:nvPr>
            <p:ph type="sldNum" sz="quarter" idx="5"/>
          </p:nvPr>
        </p:nvSpPr>
        <p:spPr/>
        <p:txBody>
          <a:bodyPr/>
          <a:lstStyle/>
          <a:p>
            <a:fld id="{4497D864-8EF9-4393-AAC4-D54AA5042FAF}" type="slidenum">
              <a:rPr lang="en-US" smtClean="0"/>
              <a:t>12</a:t>
            </a:fld>
            <a:endParaRPr lang="en-US"/>
          </a:p>
        </p:txBody>
      </p:sp>
    </p:spTree>
    <p:extLst>
      <p:ext uri="{BB962C8B-B14F-4D97-AF65-F5344CB8AC3E}">
        <p14:creationId xmlns:p14="http://schemas.microsoft.com/office/powerpoint/2010/main" val="1307899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minute to read this. </a:t>
            </a:r>
          </a:p>
          <a:p>
            <a:r>
              <a:rPr lang="en-US" dirty="0"/>
              <a:t>*Notice </a:t>
            </a:r>
          </a:p>
        </p:txBody>
      </p:sp>
      <p:sp>
        <p:nvSpPr>
          <p:cNvPr id="4" name="Slide Number Placeholder 3"/>
          <p:cNvSpPr>
            <a:spLocks noGrp="1"/>
          </p:cNvSpPr>
          <p:nvPr>
            <p:ph type="sldNum" sz="quarter" idx="5"/>
          </p:nvPr>
        </p:nvSpPr>
        <p:spPr/>
        <p:txBody>
          <a:bodyPr/>
          <a:lstStyle/>
          <a:p>
            <a:fld id="{4497D864-8EF9-4393-AAC4-D54AA5042FAF}" type="slidenum">
              <a:rPr lang="en-US" smtClean="0"/>
              <a:t>13</a:t>
            </a:fld>
            <a:endParaRPr lang="en-US"/>
          </a:p>
        </p:txBody>
      </p:sp>
    </p:spTree>
    <p:extLst>
      <p:ext uri="{BB962C8B-B14F-4D97-AF65-F5344CB8AC3E}">
        <p14:creationId xmlns:p14="http://schemas.microsoft.com/office/powerpoint/2010/main" val="3819951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they don’t take the 4</a:t>
            </a:r>
            <a:r>
              <a:rPr lang="en-US" baseline="30000" dirty="0"/>
              <a:t>th</a:t>
            </a:r>
            <a:r>
              <a:rPr lang="en-US" dirty="0"/>
              <a:t> option, because then they either act like an insurance company or you might be facing litigation. </a:t>
            </a:r>
          </a:p>
        </p:txBody>
      </p:sp>
      <p:sp>
        <p:nvSpPr>
          <p:cNvPr id="4" name="Slide Number Placeholder 3"/>
          <p:cNvSpPr>
            <a:spLocks noGrp="1"/>
          </p:cNvSpPr>
          <p:nvPr>
            <p:ph type="sldNum" sz="quarter" idx="5"/>
          </p:nvPr>
        </p:nvSpPr>
        <p:spPr/>
        <p:txBody>
          <a:bodyPr/>
          <a:lstStyle/>
          <a:p>
            <a:fld id="{4497D864-8EF9-4393-AAC4-D54AA5042FAF}" type="slidenum">
              <a:rPr lang="en-US" smtClean="0"/>
              <a:t>15</a:t>
            </a:fld>
            <a:endParaRPr lang="en-US"/>
          </a:p>
        </p:txBody>
      </p:sp>
    </p:spTree>
    <p:extLst>
      <p:ext uri="{BB962C8B-B14F-4D97-AF65-F5344CB8AC3E}">
        <p14:creationId xmlns:p14="http://schemas.microsoft.com/office/powerpoint/2010/main" val="3435767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the surety is now the de facto contractor – legally they are responsible for getting this project done.  </a:t>
            </a:r>
          </a:p>
          <a:p>
            <a:r>
              <a:rPr lang="en-US" dirty="0"/>
              <a:t>*Again, shows the importance of having a performance bond in place. </a:t>
            </a:r>
          </a:p>
        </p:txBody>
      </p:sp>
      <p:sp>
        <p:nvSpPr>
          <p:cNvPr id="4" name="Slide Number Placeholder 3"/>
          <p:cNvSpPr>
            <a:spLocks noGrp="1"/>
          </p:cNvSpPr>
          <p:nvPr>
            <p:ph type="sldNum" sz="quarter" idx="5"/>
          </p:nvPr>
        </p:nvSpPr>
        <p:spPr/>
        <p:txBody>
          <a:bodyPr/>
          <a:lstStyle/>
          <a:p>
            <a:fld id="{4497D864-8EF9-4393-AAC4-D54AA5042FAF}" type="slidenum">
              <a:rPr lang="en-US" smtClean="0"/>
              <a:t>16</a:t>
            </a:fld>
            <a:endParaRPr lang="en-US"/>
          </a:p>
        </p:txBody>
      </p:sp>
    </p:spTree>
    <p:extLst>
      <p:ext uri="{BB962C8B-B14F-4D97-AF65-F5344CB8AC3E}">
        <p14:creationId xmlns:p14="http://schemas.microsoft.com/office/powerpoint/2010/main" val="1965869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place we do not want to be. </a:t>
            </a:r>
          </a:p>
          <a:p>
            <a:r>
              <a:rPr lang="en-US" dirty="0"/>
              <a:t>*If the contractor fails, AND the surety fails, then we truly have a mess on our hands. </a:t>
            </a:r>
          </a:p>
          <a:p>
            <a:r>
              <a:rPr lang="en-US" dirty="0"/>
              <a:t>*The contract controversy would probably be against BOTH the contractor and the surety company</a:t>
            </a:r>
          </a:p>
        </p:txBody>
      </p:sp>
      <p:sp>
        <p:nvSpPr>
          <p:cNvPr id="4" name="Slide Number Placeholder 3"/>
          <p:cNvSpPr>
            <a:spLocks noGrp="1"/>
          </p:cNvSpPr>
          <p:nvPr>
            <p:ph type="sldNum" sz="quarter" idx="5"/>
          </p:nvPr>
        </p:nvSpPr>
        <p:spPr/>
        <p:txBody>
          <a:bodyPr/>
          <a:lstStyle/>
          <a:p>
            <a:fld id="{4497D864-8EF9-4393-AAC4-D54AA5042FAF}" type="slidenum">
              <a:rPr lang="en-US" smtClean="0"/>
              <a:t>17</a:t>
            </a:fld>
            <a:endParaRPr lang="en-US"/>
          </a:p>
        </p:txBody>
      </p:sp>
    </p:spTree>
    <p:extLst>
      <p:ext uri="{BB962C8B-B14F-4D97-AF65-F5344CB8AC3E}">
        <p14:creationId xmlns:p14="http://schemas.microsoft.com/office/powerpoint/2010/main" val="3225205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is where we hope to be – where the surety is “out of sight, out of mind.” </a:t>
            </a:r>
          </a:p>
        </p:txBody>
      </p:sp>
      <p:sp>
        <p:nvSpPr>
          <p:cNvPr id="4" name="Slide Number Placeholder 3"/>
          <p:cNvSpPr>
            <a:spLocks noGrp="1"/>
          </p:cNvSpPr>
          <p:nvPr>
            <p:ph type="sldNum" sz="quarter" idx="5"/>
          </p:nvPr>
        </p:nvSpPr>
        <p:spPr/>
        <p:txBody>
          <a:bodyPr/>
          <a:lstStyle/>
          <a:p>
            <a:fld id="{4497D864-8EF9-4393-AAC4-D54AA5042FAF}" type="slidenum">
              <a:rPr lang="en-US" smtClean="0"/>
              <a:t>19</a:t>
            </a:fld>
            <a:endParaRPr lang="en-US"/>
          </a:p>
        </p:txBody>
      </p:sp>
    </p:spTree>
    <p:extLst>
      <p:ext uri="{BB962C8B-B14F-4D97-AF65-F5344CB8AC3E}">
        <p14:creationId xmlns:p14="http://schemas.microsoft.com/office/powerpoint/2010/main" val="684158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*Surety has no obligations until these three steps are met.  </a:t>
            </a:r>
          </a:p>
          <a:p>
            <a:r>
              <a:rPr lang="en-US" dirty="0"/>
              <a:t>*Again, importance of payment bond, we don’t have to deal with any messy litigation – the surety is on the hook for that. </a:t>
            </a:r>
          </a:p>
        </p:txBody>
      </p:sp>
      <p:sp>
        <p:nvSpPr>
          <p:cNvPr id="4" name="Slide Number Placeholder 3"/>
          <p:cNvSpPr>
            <a:spLocks noGrp="1"/>
          </p:cNvSpPr>
          <p:nvPr>
            <p:ph type="sldNum" sz="quarter" idx="5"/>
          </p:nvPr>
        </p:nvSpPr>
        <p:spPr/>
        <p:txBody>
          <a:bodyPr/>
          <a:lstStyle/>
          <a:p>
            <a:fld id="{4497D864-8EF9-4393-AAC4-D54AA5042FAF}" type="slidenum">
              <a:rPr lang="en-US" smtClean="0"/>
              <a:t>20</a:t>
            </a:fld>
            <a:endParaRPr lang="en-US"/>
          </a:p>
        </p:txBody>
      </p:sp>
    </p:spTree>
    <p:extLst>
      <p:ext uri="{BB962C8B-B14F-4D97-AF65-F5344CB8AC3E}">
        <p14:creationId xmlns:p14="http://schemas.microsoft.com/office/powerpoint/2010/main" val="1047882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really related to bonds, except when the bond company has to pay damages. </a:t>
            </a:r>
          </a:p>
        </p:txBody>
      </p:sp>
      <p:sp>
        <p:nvSpPr>
          <p:cNvPr id="4" name="Slide Number Placeholder 3"/>
          <p:cNvSpPr>
            <a:spLocks noGrp="1"/>
          </p:cNvSpPr>
          <p:nvPr>
            <p:ph type="sldNum" sz="quarter" idx="5"/>
          </p:nvPr>
        </p:nvSpPr>
        <p:spPr/>
        <p:txBody>
          <a:bodyPr/>
          <a:lstStyle/>
          <a:p>
            <a:fld id="{4497D864-8EF9-4393-AAC4-D54AA5042FAF}" type="slidenum">
              <a:rPr lang="en-US" smtClean="0"/>
              <a:t>21</a:t>
            </a:fld>
            <a:endParaRPr lang="en-US"/>
          </a:p>
        </p:txBody>
      </p:sp>
    </p:spTree>
    <p:extLst>
      <p:ext uri="{BB962C8B-B14F-4D97-AF65-F5344CB8AC3E}">
        <p14:creationId xmlns:p14="http://schemas.microsoft.com/office/powerpoint/2010/main" val="102318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definition is a bit of legal mumbo jumbo</a:t>
            </a:r>
          </a:p>
          <a:p>
            <a:endParaRPr lang="en-US" dirty="0"/>
          </a:p>
        </p:txBody>
      </p:sp>
      <p:sp>
        <p:nvSpPr>
          <p:cNvPr id="4" name="Slide Number Placeholder 3"/>
          <p:cNvSpPr>
            <a:spLocks noGrp="1"/>
          </p:cNvSpPr>
          <p:nvPr>
            <p:ph type="sldNum" sz="quarter" idx="5"/>
          </p:nvPr>
        </p:nvSpPr>
        <p:spPr/>
        <p:txBody>
          <a:bodyPr/>
          <a:lstStyle/>
          <a:p>
            <a:fld id="{4497D864-8EF9-4393-AAC4-D54AA5042FAF}" type="slidenum">
              <a:rPr lang="en-US" smtClean="0"/>
              <a:t>22</a:t>
            </a:fld>
            <a:endParaRPr lang="en-US"/>
          </a:p>
        </p:txBody>
      </p:sp>
    </p:spTree>
    <p:extLst>
      <p:ext uri="{BB962C8B-B14F-4D97-AF65-F5344CB8AC3E}">
        <p14:creationId xmlns:p14="http://schemas.microsoft.com/office/powerpoint/2010/main" val="4171376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JOHN for thoughts on </a:t>
            </a:r>
            <a:r>
              <a:rPr lang="en-US"/>
              <a:t>reasonable estimates. </a:t>
            </a:r>
          </a:p>
        </p:txBody>
      </p:sp>
      <p:sp>
        <p:nvSpPr>
          <p:cNvPr id="4" name="Slide Number Placeholder 3"/>
          <p:cNvSpPr>
            <a:spLocks noGrp="1"/>
          </p:cNvSpPr>
          <p:nvPr>
            <p:ph type="sldNum" sz="quarter" idx="5"/>
          </p:nvPr>
        </p:nvSpPr>
        <p:spPr/>
        <p:txBody>
          <a:bodyPr/>
          <a:lstStyle/>
          <a:p>
            <a:fld id="{4497D864-8EF9-4393-AAC4-D54AA5042FAF}" type="slidenum">
              <a:rPr lang="en-US" smtClean="0"/>
              <a:t>24</a:t>
            </a:fld>
            <a:endParaRPr lang="en-US"/>
          </a:p>
        </p:txBody>
      </p:sp>
    </p:spTree>
    <p:extLst>
      <p:ext uri="{BB962C8B-B14F-4D97-AF65-F5344CB8AC3E}">
        <p14:creationId xmlns:p14="http://schemas.microsoft.com/office/powerpoint/2010/main" val="231167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risk allocation devices – they give the agency another layer of protection if the contractor goes </a:t>
            </a:r>
            <a:r>
              <a:rPr lang="en-US" dirty="0" err="1"/>
              <a:t>bellyup</a:t>
            </a:r>
            <a:r>
              <a:rPr lang="en-US" dirty="0"/>
              <a:t>. </a:t>
            </a:r>
          </a:p>
          <a:p>
            <a:r>
              <a:rPr lang="en-US" dirty="0"/>
              <a:t>*Essentially, the surety stands in the shoes of the contractor</a:t>
            </a:r>
          </a:p>
          <a:p>
            <a:endParaRPr lang="en-US" dirty="0"/>
          </a:p>
        </p:txBody>
      </p:sp>
      <p:sp>
        <p:nvSpPr>
          <p:cNvPr id="4" name="Slide Number Placeholder 3"/>
          <p:cNvSpPr>
            <a:spLocks noGrp="1"/>
          </p:cNvSpPr>
          <p:nvPr>
            <p:ph type="sldNum" sz="quarter" idx="5"/>
          </p:nvPr>
        </p:nvSpPr>
        <p:spPr/>
        <p:txBody>
          <a:bodyPr/>
          <a:lstStyle/>
          <a:p>
            <a:fld id="{4497D864-8EF9-4393-AAC4-D54AA5042FAF}" type="slidenum">
              <a:rPr lang="en-US" smtClean="0"/>
              <a:t>2</a:t>
            </a:fld>
            <a:endParaRPr lang="en-US"/>
          </a:p>
        </p:txBody>
      </p:sp>
    </p:spTree>
    <p:extLst>
      <p:ext uri="{BB962C8B-B14F-4D97-AF65-F5344CB8AC3E}">
        <p14:creationId xmlns:p14="http://schemas.microsoft.com/office/powerpoint/2010/main" val="232728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both insurance and bonds are risk-allocation devices – shifting much of the risk from agency to these companies</a:t>
            </a:r>
          </a:p>
          <a:p>
            <a:r>
              <a:rPr lang="en-US" dirty="0"/>
              <a:t>*Insurance company liable for payments; surety liable for performance </a:t>
            </a:r>
          </a:p>
          <a:p>
            <a:r>
              <a:rPr lang="en-US" dirty="0"/>
              <a:t>*Unlike insurance agreements, the surety company actually signs the forms that reference the contract and project </a:t>
            </a:r>
          </a:p>
          <a:p>
            <a:endParaRPr lang="en-US" dirty="0"/>
          </a:p>
        </p:txBody>
      </p:sp>
      <p:sp>
        <p:nvSpPr>
          <p:cNvPr id="4" name="Slide Number Placeholder 3"/>
          <p:cNvSpPr>
            <a:spLocks noGrp="1"/>
          </p:cNvSpPr>
          <p:nvPr>
            <p:ph type="sldNum" sz="quarter" idx="5"/>
          </p:nvPr>
        </p:nvSpPr>
        <p:spPr/>
        <p:txBody>
          <a:bodyPr/>
          <a:lstStyle/>
          <a:p>
            <a:fld id="{4497D864-8EF9-4393-AAC4-D54AA5042FAF}" type="slidenum">
              <a:rPr lang="en-US" smtClean="0"/>
              <a:t>3</a:t>
            </a:fld>
            <a:endParaRPr lang="en-US"/>
          </a:p>
        </p:txBody>
      </p:sp>
    </p:spTree>
    <p:extLst>
      <p:ext uri="{BB962C8B-B14F-4D97-AF65-F5344CB8AC3E}">
        <p14:creationId xmlns:p14="http://schemas.microsoft.com/office/powerpoint/2010/main" val="386033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97D864-8EF9-4393-AAC4-D54AA5042FAF}" type="slidenum">
              <a:rPr lang="en-US" smtClean="0"/>
              <a:t>4</a:t>
            </a:fld>
            <a:endParaRPr lang="en-US"/>
          </a:p>
        </p:txBody>
      </p:sp>
    </p:spTree>
    <p:extLst>
      <p:ext uri="{BB962C8B-B14F-4D97-AF65-F5344CB8AC3E}">
        <p14:creationId xmlns:p14="http://schemas.microsoft.com/office/powerpoint/2010/main" val="167556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risk of having to make payments, failure to have in place places additional risk on the agency if the contractor does not perform.  </a:t>
            </a:r>
          </a:p>
        </p:txBody>
      </p:sp>
      <p:sp>
        <p:nvSpPr>
          <p:cNvPr id="4" name="Slide Number Placeholder 3"/>
          <p:cNvSpPr>
            <a:spLocks noGrp="1"/>
          </p:cNvSpPr>
          <p:nvPr>
            <p:ph type="sldNum" sz="quarter" idx="5"/>
          </p:nvPr>
        </p:nvSpPr>
        <p:spPr/>
        <p:txBody>
          <a:bodyPr/>
          <a:lstStyle/>
          <a:p>
            <a:fld id="{4497D864-8EF9-4393-AAC4-D54AA5042FAF}" type="slidenum">
              <a:rPr lang="en-US" smtClean="0"/>
              <a:t>5</a:t>
            </a:fld>
            <a:endParaRPr lang="en-US"/>
          </a:p>
        </p:txBody>
      </p:sp>
    </p:spTree>
    <p:extLst>
      <p:ext uri="{BB962C8B-B14F-4D97-AF65-F5344CB8AC3E}">
        <p14:creationId xmlns:p14="http://schemas.microsoft.com/office/powerpoint/2010/main" val="2359609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we just want to move on from a contractor without the headache of termination for default, but keep in mind that if you do this, the surety is OUT. </a:t>
            </a:r>
          </a:p>
        </p:txBody>
      </p:sp>
      <p:sp>
        <p:nvSpPr>
          <p:cNvPr id="4" name="Slide Number Placeholder 3"/>
          <p:cNvSpPr>
            <a:spLocks noGrp="1"/>
          </p:cNvSpPr>
          <p:nvPr>
            <p:ph type="sldNum" sz="quarter" idx="5"/>
          </p:nvPr>
        </p:nvSpPr>
        <p:spPr/>
        <p:txBody>
          <a:bodyPr/>
          <a:lstStyle/>
          <a:p>
            <a:fld id="{4497D864-8EF9-4393-AAC4-D54AA5042FAF}" type="slidenum">
              <a:rPr lang="en-US" smtClean="0"/>
              <a:t>7</a:t>
            </a:fld>
            <a:endParaRPr lang="en-US"/>
          </a:p>
        </p:txBody>
      </p:sp>
    </p:spTree>
    <p:extLst>
      <p:ext uri="{BB962C8B-B14F-4D97-AF65-F5344CB8AC3E}">
        <p14:creationId xmlns:p14="http://schemas.microsoft.com/office/powerpoint/2010/main" val="177342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that once the bonds are executed and in place, we can simply forget about them.  </a:t>
            </a:r>
          </a:p>
          <a:p>
            <a:r>
              <a:rPr lang="en-US" dirty="0"/>
              <a:t>But what happens if the project is failing or delayed and the contractor is in default? </a:t>
            </a:r>
          </a:p>
        </p:txBody>
      </p:sp>
      <p:sp>
        <p:nvSpPr>
          <p:cNvPr id="4" name="Slide Number Placeholder 3"/>
          <p:cNvSpPr>
            <a:spLocks noGrp="1"/>
          </p:cNvSpPr>
          <p:nvPr>
            <p:ph type="sldNum" sz="quarter" idx="5"/>
          </p:nvPr>
        </p:nvSpPr>
        <p:spPr/>
        <p:txBody>
          <a:bodyPr/>
          <a:lstStyle/>
          <a:p>
            <a:fld id="{4497D864-8EF9-4393-AAC4-D54AA5042FAF}" type="slidenum">
              <a:rPr lang="en-US" smtClean="0"/>
              <a:t>8</a:t>
            </a:fld>
            <a:endParaRPr lang="en-US"/>
          </a:p>
        </p:txBody>
      </p:sp>
    </p:spTree>
    <p:extLst>
      <p:ext uri="{BB962C8B-B14F-4D97-AF65-F5344CB8AC3E}">
        <p14:creationId xmlns:p14="http://schemas.microsoft.com/office/powerpoint/2010/main" val="189184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97D864-8EF9-4393-AAC4-D54AA5042FAF}" type="slidenum">
              <a:rPr lang="en-US" smtClean="0"/>
              <a:t>9</a:t>
            </a:fld>
            <a:endParaRPr lang="en-US"/>
          </a:p>
        </p:txBody>
      </p:sp>
    </p:spTree>
    <p:extLst>
      <p:ext uri="{BB962C8B-B14F-4D97-AF65-F5344CB8AC3E}">
        <p14:creationId xmlns:p14="http://schemas.microsoft.com/office/powerpoint/2010/main" val="259657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topic is about as exciting as Gamecock football this year (and I’m a fan) </a:t>
            </a:r>
          </a:p>
          <a:p>
            <a:r>
              <a:rPr lang="en-US" dirty="0"/>
              <a:t>*But if there is one thing to remember, it’s the importance of proper notice. </a:t>
            </a:r>
          </a:p>
        </p:txBody>
      </p:sp>
      <p:sp>
        <p:nvSpPr>
          <p:cNvPr id="4" name="Slide Number Placeholder 3"/>
          <p:cNvSpPr>
            <a:spLocks noGrp="1"/>
          </p:cNvSpPr>
          <p:nvPr>
            <p:ph type="sldNum" sz="quarter" idx="5"/>
          </p:nvPr>
        </p:nvSpPr>
        <p:spPr/>
        <p:txBody>
          <a:bodyPr/>
          <a:lstStyle/>
          <a:p>
            <a:fld id="{4497D864-8EF9-4393-AAC4-D54AA5042FAF}" type="slidenum">
              <a:rPr lang="en-US" smtClean="0"/>
              <a:t>10</a:t>
            </a:fld>
            <a:endParaRPr lang="en-US"/>
          </a:p>
        </p:txBody>
      </p:sp>
    </p:spTree>
    <p:extLst>
      <p:ext uri="{BB962C8B-B14F-4D97-AF65-F5344CB8AC3E}">
        <p14:creationId xmlns:p14="http://schemas.microsoft.com/office/powerpoint/2010/main" val="63563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4EA0-1350-41F6-9374-0DFD9AC0D2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DE30A9-2935-49A6-A0F1-75D7DD9052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B1E46A-9539-403D-AB0E-E0ED6C1E7650}"/>
              </a:ext>
            </a:extLst>
          </p:cNvPr>
          <p:cNvSpPr>
            <a:spLocks noGrp="1"/>
          </p:cNvSpPr>
          <p:nvPr>
            <p:ph type="dt" sz="half" idx="10"/>
          </p:nvPr>
        </p:nvSpPr>
        <p:spPr/>
        <p:txBody>
          <a:bodyPr/>
          <a:lstStyle/>
          <a:p>
            <a:fld id="{0C9C6172-BAED-4519-BF1C-B33A10066908}" type="datetimeFigureOut">
              <a:rPr lang="en-US" smtClean="0"/>
              <a:t>10/12/2025</a:t>
            </a:fld>
            <a:endParaRPr lang="en-US"/>
          </a:p>
        </p:txBody>
      </p:sp>
      <p:sp>
        <p:nvSpPr>
          <p:cNvPr id="5" name="Footer Placeholder 4">
            <a:extLst>
              <a:ext uri="{FF2B5EF4-FFF2-40B4-BE49-F238E27FC236}">
                <a16:creationId xmlns:a16="http://schemas.microsoft.com/office/drawing/2014/main" id="{980DA19B-162B-4927-B7A7-89373528C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969AA-B0CF-4147-B300-0D10F51B5524}"/>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265623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E8BF2-2F9D-4C39-991D-70BB704F75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997BA8-3498-4199-8D20-D883E5106D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905F2-5E0E-4498-AFEA-FF0418E04548}"/>
              </a:ext>
            </a:extLst>
          </p:cNvPr>
          <p:cNvSpPr>
            <a:spLocks noGrp="1"/>
          </p:cNvSpPr>
          <p:nvPr>
            <p:ph type="dt" sz="half" idx="10"/>
          </p:nvPr>
        </p:nvSpPr>
        <p:spPr/>
        <p:txBody>
          <a:bodyPr/>
          <a:lstStyle/>
          <a:p>
            <a:fld id="{0C9C6172-BAED-4519-BF1C-B33A10066908}" type="datetimeFigureOut">
              <a:rPr lang="en-US" smtClean="0"/>
              <a:t>10/12/2025</a:t>
            </a:fld>
            <a:endParaRPr lang="en-US"/>
          </a:p>
        </p:txBody>
      </p:sp>
      <p:sp>
        <p:nvSpPr>
          <p:cNvPr id="5" name="Footer Placeholder 4">
            <a:extLst>
              <a:ext uri="{FF2B5EF4-FFF2-40B4-BE49-F238E27FC236}">
                <a16:creationId xmlns:a16="http://schemas.microsoft.com/office/drawing/2014/main" id="{05EFF87B-ED3E-49BD-AF9C-3EDDB5DB6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4D95F-62DC-48DC-B4A6-A2BC2C616938}"/>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37623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B64CE-DD9A-4BD7-88CC-08A0957E1C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8742BA-41AB-4CAA-AE85-4E7CEA85F6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E78A5-9589-48BA-85BC-029F14F274A5}"/>
              </a:ext>
            </a:extLst>
          </p:cNvPr>
          <p:cNvSpPr>
            <a:spLocks noGrp="1"/>
          </p:cNvSpPr>
          <p:nvPr>
            <p:ph type="dt" sz="half" idx="10"/>
          </p:nvPr>
        </p:nvSpPr>
        <p:spPr/>
        <p:txBody>
          <a:bodyPr/>
          <a:lstStyle/>
          <a:p>
            <a:fld id="{0C9C6172-BAED-4519-BF1C-B33A10066908}" type="datetimeFigureOut">
              <a:rPr lang="en-US" smtClean="0"/>
              <a:t>10/12/2025</a:t>
            </a:fld>
            <a:endParaRPr lang="en-US"/>
          </a:p>
        </p:txBody>
      </p:sp>
      <p:sp>
        <p:nvSpPr>
          <p:cNvPr id="5" name="Footer Placeholder 4">
            <a:extLst>
              <a:ext uri="{FF2B5EF4-FFF2-40B4-BE49-F238E27FC236}">
                <a16:creationId xmlns:a16="http://schemas.microsoft.com/office/drawing/2014/main" id="{ACFBBA10-57FF-4D6A-85FB-91314D1FB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BC1B6-4DE2-4D0B-82F3-94EF7DF38616}"/>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94566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B29C-D895-42B2-9AFA-C27EA7EA3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A8B02-B861-4DAD-9D9E-04FAD04806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960C8-BF00-46B9-8791-ACDCAE4F4343}"/>
              </a:ext>
            </a:extLst>
          </p:cNvPr>
          <p:cNvSpPr>
            <a:spLocks noGrp="1"/>
          </p:cNvSpPr>
          <p:nvPr>
            <p:ph type="dt" sz="half" idx="10"/>
          </p:nvPr>
        </p:nvSpPr>
        <p:spPr/>
        <p:txBody>
          <a:bodyPr/>
          <a:lstStyle/>
          <a:p>
            <a:fld id="{0C9C6172-BAED-4519-BF1C-B33A10066908}" type="datetimeFigureOut">
              <a:rPr lang="en-US" smtClean="0"/>
              <a:t>10/12/2025</a:t>
            </a:fld>
            <a:endParaRPr lang="en-US"/>
          </a:p>
        </p:txBody>
      </p:sp>
      <p:sp>
        <p:nvSpPr>
          <p:cNvPr id="5" name="Footer Placeholder 4">
            <a:extLst>
              <a:ext uri="{FF2B5EF4-FFF2-40B4-BE49-F238E27FC236}">
                <a16:creationId xmlns:a16="http://schemas.microsoft.com/office/drawing/2014/main" id="{638F10ED-BDD4-427C-B534-54FA7031F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9C48F-65AE-450E-8BD3-FFB2E03918A5}"/>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170013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76EA-4F79-4852-AF94-EA76410CA1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300DCC-7EDE-40E7-9E3B-D443F725DC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A570C2-BB9D-4D3E-A833-8594439F36BD}"/>
              </a:ext>
            </a:extLst>
          </p:cNvPr>
          <p:cNvSpPr>
            <a:spLocks noGrp="1"/>
          </p:cNvSpPr>
          <p:nvPr>
            <p:ph type="dt" sz="half" idx="10"/>
          </p:nvPr>
        </p:nvSpPr>
        <p:spPr/>
        <p:txBody>
          <a:bodyPr/>
          <a:lstStyle/>
          <a:p>
            <a:fld id="{0C9C6172-BAED-4519-BF1C-B33A10066908}" type="datetimeFigureOut">
              <a:rPr lang="en-US" smtClean="0"/>
              <a:t>10/12/2025</a:t>
            </a:fld>
            <a:endParaRPr lang="en-US"/>
          </a:p>
        </p:txBody>
      </p:sp>
      <p:sp>
        <p:nvSpPr>
          <p:cNvPr id="5" name="Footer Placeholder 4">
            <a:extLst>
              <a:ext uri="{FF2B5EF4-FFF2-40B4-BE49-F238E27FC236}">
                <a16:creationId xmlns:a16="http://schemas.microsoft.com/office/drawing/2014/main" id="{11A03E15-23F3-436C-8AC2-FE52C2D46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2C5AE-F24F-4FF5-8DDA-103B444E4B56}"/>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18889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3365-BDD8-4AD7-9FA9-1A4D93A745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DB8E21-0BBE-4E15-8CB7-826942EF8D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E72238-2269-4950-8373-141A287D17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B2077E-3747-426C-BF38-67B577104A83}"/>
              </a:ext>
            </a:extLst>
          </p:cNvPr>
          <p:cNvSpPr>
            <a:spLocks noGrp="1"/>
          </p:cNvSpPr>
          <p:nvPr>
            <p:ph type="dt" sz="half" idx="10"/>
          </p:nvPr>
        </p:nvSpPr>
        <p:spPr/>
        <p:txBody>
          <a:bodyPr/>
          <a:lstStyle/>
          <a:p>
            <a:fld id="{0C9C6172-BAED-4519-BF1C-B33A10066908}" type="datetimeFigureOut">
              <a:rPr lang="en-US" smtClean="0"/>
              <a:t>10/12/2025</a:t>
            </a:fld>
            <a:endParaRPr lang="en-US"/>
          </a:p>
        </p:txBody>
      </p:sp>
      <p:sp>
        <p:nvSpPr>
          <p:cNvPr id="6" name="Footer Placeholder 5">
            <a:extLst>
              <a:ext uri="{FF2B5EF4-FFF2-40B4-BE49-F238E27FC236}">
                <a16:creationId xmlns:a16="http://schemas.microsoft.com/office/drawing/2014/main" id="{13721926-3921-4FE2-94F7-A292A6677A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8336C6-84B2-45F2-ACBF-3C45BF13FA1F}"/>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232256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CC80-AD59-4E97-B6A9-A0416E704B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C905FC-5883-4AA1-8578-F3E5DF0857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6E4B23-2E9E-46E5-AC03-208AD07AF8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B610BE-F17F-442E-ABC2-EAE2460FAF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691A36-4CC4-4255-8B06-2E44DBC0FA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80BB3C-8E1F-4CA1-9264-82E84EF1DB41}"/>
              </a:ext>
            </a:extLst>
          </p:cNvPr>
          <p:cNvSpPr>
            <a:spLocks noGrp="1"/>
          </p:cNvSpPr>
          <p:nvPr>
            <p:ph type="dt" sz="half" idx="10"/>
          </p:nvPr>
        </p:nvSpPr>
        <p:spPr/>
        <p:txBody>
          <a:bodyPr/>
          <a:lstStyle/>
          <a:p>
            <a:fld id="{0C9C6172-BAED-4519-BF1C-B33A10066908}" type="datetimeFigureOut">
              <a:rPr lang="en-US" smtClean="0"/>
              <a:t>10/12/2025</a:t>
            </a:fld>
            <a:endParaRPr lang="en-US"/>
          </a:p>
        </p:txBody>
      </p:sp>
      <p:sp>
        <p:nvSpPr>
          <p:cNvPr id="8" name="Footer Placeholder 7">
            <a:extLst>
              <a:ext uri="{FF2B5EF4-FFF2-40B4-BE49-F238E27FC236}">
                <a16:creationId xmlns:a16="http://schemas.microsoft.com/office/drawing/2014/main" id="{104F7094-4C3F-4F9F-81D7-D43990A3DD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22DB2D-ABD9-481F-98F3-1988E16D5D69}"/>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3696995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8E05-62EC-4C68-A6CB-99F89AD3AF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B6AA24-66E1-4FD3-9B09-A315CBD9EB92}"/>
              </a:ext>
            </a:extLst>
          </p:cNvPr>
          <p:cNvSpPr>
            <a:spLocks noGrp="1"/>
          </p:cNvSpPr>
          <p:nvPr>
            <p:ph type="dt" sz="half" idx="10"/>
          </p:nvPr>
        </p:nvSpPr>
        <p:spPr/>
        <p:txBody>
          <a:bodyPr/>
          <a:lstStyle/>
          <a:p>
            <a:fld id="{0C9C6172-BAED-4519-BF1C-B33A10066908}" type="datetimeFigureOut">
              <a:rPr lang="en-US" smtClean="0"/>
              <a:t>10/12/2025</a:t>
            </a:fld>
            <a:endParaRPr lang="en-US"/>
          </a:p>
        </p:txBody>
      </p:sp>
      <p:sp>
        <p:nvSpPr>
          <p:cNvPr id="4" name="Footer Placeholder 3">
            <a:extLst>
              <a:ext uri="{FF2B5EF4-FFF2-40B4-BE49-F238E27FC236}">
                <a16:creationId xmlns:a16="http://schemas.microsoft.com/office/drawing/2014/main" id="{661C62F4-32EA-4EBE-978A-DA9BC25CE9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D6E73A-4183-4492-84CE-244E1BFDB027}"/>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86977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A5D6A1-0A93-401E-B59F-27124560992F}"/>
              </a:ext>
            </a:extLst>
          </p:cNvPr>
          <p:cNvSpPr>
            <a:spLocks noGrp="1"/>
          </p:cNvSpPr>
          <p:nvPr>
            <p:ph type="dt" sz="half" idx="10"/>
          </p:nvPr>
        </p:nvSpPr>
        <p:spPr/>
        <p:txBody>
          <a:bodyPr/>
          <a:lstStyle/>
          <a:p>
            <a:fld id="{0C9C6172-BAED-4519-BF1C-B33A10066908}" type="datetimeFigureOut">
              <a:rPr lang="en-US" smtClean="0"/>
              <a:t>10/12/2025</a:t>
            </a:fld>
            <a:endParaRPr lang="en-US"/>
          </a:p>
        </p:txBody>
      </p:sp>
      <p:sp>
        <p:nvSpPr>
          <p:cNvPr id="3" name="Footer Placeholder 2">
            <a:extLst>
              <a:ext uri="{FF2B5EF4-FFF2-40B4-BE49-F238E27FC236}">
                <a16:creationId xmlns:a16="http://schemas.microsoft.com/office/drawing/2014/main" id="{619FE628-FAE3-4EDD-BAEE-170E5C166E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4BA96E-1461-4057-90AF-90CC889047CB}"/>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3854877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72F6-0BF9-47E9-A477-39F7C79475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4DDBA5-2B07-4F62-A060-63DA5632A6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EDC9CD-BC0D-47B9-B0F6-C9B4529C0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EEBAE-4764-4C98-89F1-066C9A94C5F3}"/>
              </a:ext>
            </a:extLst>
          </p:cNvPr>
          <p:cNvSpPr>
            <a:spLocks noGrp="1"/>
          </p:cNvSpPr>
          <p:nvPr>
            <p:ph type="dt" sz="half" idx="10"/>
          </p:nvPr>
        </p:nvSpPr>
        <p:spPr/>
        <p:txBody>
          <a:bodyPr/>
          <a:lstStyle/>
          <a:p>
            <a:fld id="{0C9C6172-BAED-4519-BF1C-B33A10066908}" type="datetimeFigureOut">
              <a:rPr lang="en-US" smtClean="0"/>
              <a:t>10/12/2025</a:t>
            </a:fld>
            <a:endParaRPr lang="en-US"/>
          </a:p>
        </p:txBody>
      </p:sp>
      <p:sp>
        <p:nvSpPr>
          <p:cNvPr id="6" name="Footer Placeholder 5">
            <a:extLst>
              <a:ext uri="{FF2B5EF4-FFF2-40B4-BE49-F238E27FC236}">
                <a16:creationId xmlns:a16="http://schemas.microsoft.com/office/drawing/2014/main" id="{30EE7960-9CC0-47FF-B2E3-36B8C2DDF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ED2A22-DE5A-43C1-AC89-071888BFB527}"/>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144741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6BE9-40B9-40EB-949E-311F88C36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11716C-AC16-415C-9F6F-6B7669716A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F62FAA-E5D4-4BC6-B20E-3EAD13FBA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AB66A7-EB5D-4383-8EC4-570F09B93BC9}"/>
              </a:ext>
            </a:extLst>
          </p:cNvPr>
          <p:cNvSpPr>
            <a:spLocks noGrp="1"/>
          </p:cNvSpPr>
          <p:nvPr>
            <p:ph type="dt" sz="half" idx="10"/>
          </p:nvPr>
        </p:nvSpPr>
        <p:spPr/>
        <p:txBody>
          <a:bodyPr/>
          <a:lstStyle/>
          <a:p>
            <a:fld id="{0C9C6172-BAED-4519-BF1C-B33A10066908}" type="datetimeFigureOut">
              <a:rPr lang="en-US" smtClean="0"/>
              <a:t>10/12/2025</a:t>
            </a:fld>
            <a:endParaRPr lang="en-US"/>
          </a:p>
        </p:txBody>
      </p:sp>
      <p:sp>
        <p:nvSpPr>
          <p:cNvPr id="6" name="Footer Placeholder 5">
            <a:extLst>
              <a:ext uri="{FF2B5EF4-FFF2-40B4-BE49-F238E27FC236}">
                <a16:creationId xmlns:a16="http://schemas.microsoft.com/office/drawing/2014/main" id="{5D598CAC-07C3-4964-8366-518B31E5DC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50C2D2-30B1-4633-8684-47CAED17D789}"/>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353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1F1D6F-E3BA-4972-BC28-8DA8D3B0CB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69E12B-1D11-459A-8B22-0AB3CE9F86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6BC1C-AB78-46B2-98AC-1E14C2210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C6172-BAED-4519-BF1C-B33A10066908}" type="datetimeFigureOut">
              <a:rPr lang="en-US" smtClean="0"/>
              <a:t>10/12/2025</a:t>
            </a:fld>
            <a:endParaRPr lang="en-US"/>
          </a:p>
        </p:txBody>
      </p:sp>
      <p:sp>
        <p:nvSpPr>
          <p:cNvPr id="5" name="Footer Placeholder 4">
            <a:extLst>
              <a:ext uri="{FF2B5EF4-FFF2-40B4-BE49-F238E27FC236}">
                <a16:creationId xmlns:a16="http://schemas.microsoft.com/office/drawing/2014/main" id="{1CE7A38E-B04F-4E94-AE94-0645951CD6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21563E-2615-4CA2-8A68-CEABCE06F8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BE2AF-8810-4A9A-A051-CAA8B5E3F3C4}" type="slidenum">
              <a:rPr lang="en-US" smtClean="0"/>
              <a:t>‹#›</a:t>
            </a:fld>
            <a:endParaRPr lang="en-US"/>
          </a:p>
        </p:txBody>
      </p:sp>
    </p:spTree>
    <p:extLst>
      <p:ext uri="{BB962C8B-B14F-4D97-AF65-F5344CB8AC3E}">
        <p14:creationId xmlns:p14="http://schemas.microsoft.com/office/powerpoint/2010/main" val="145066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56ACCA9-B6A2-DBD3-47E7-F004EE50F550}"/>
              </a:ext>
            </a:extLst>
          </p:cNvPr>
          <p:cNvPicPr>
            <a:picLocks noChangeAspect="1"/>
          </p:cNvPicPr>
          <p:nvPr/>
        </p:nvPicPr>
        <p:blipFill>
          <a:blip r:embed="rId3"/>
          <a:stretch>
            <a:fillRect/>
          </a:stretch>
        </p:blipFill>
        <p:spPr>
          <a:xfrm>
            <a:off x="1289303" y="1745264"/>
            <a:ext cx="9613397" cy="961339"/>
          </a:xfrm>
          <a:prstGeom prst="rect">
            <a:avLst/>
          </a:prstGeom>
        </p:spPr>
      </p:pic>
      <p:sp>
        <p:nvSpPr>
          <p:cNvPr id="14" name="Right Triangle 1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F8976F-71E2-4919-B63A-E56E8A983A7F}"/>
              </a:ext>
            </a:extLst>
          </p:cNvPr>
          <p:cNvSpPr>
            <a:spLocks noGrp="1"/>
          </p:cNvSpPr>
          <p:nvPr>
            <p:ph type="ctrTitle"/>
          </p:nvPr>
        </p:nvSpPr>
        <p:spPr>
          <a:xfrm>
            <a:off x="1289304" y="3429000"/>
            <a:ext cx="8921672" cy="1713305"/>
          </a:xfrm>
        </p:spPr>
        <p:txBody>
          <a:bodyPr anchor="b">
            <a:normAutofit/>
          </a:bodyPr>
          <a:lstStyle/>
          <a:p>
            <a:pPr algn="l"/>
            <a:r>
              <a:rPr lang="en-US" sz="5000" b="1" dirty="0"/>
              <a:t>Performance Bonds, Payment Bonds (and liquidated damages)</a:t>
            </a:r>
          </a:p>
        </p:txBody>
      </p:sp>
      <p:sp>
        <p:nvSpPr>
          <p:cNvPr id="3" name="Subtitle 2">
            <a:extLst>
              <a:ext uri="{FF2B5EF4-FFF2-40B4-BE49-F238E27FC236}">
                <a16:creationId xmlns:a16="http://schemas.microsoft.com/office/drawing/2014/main" id="{F2535FA1-7E32-45AF-B8C9-CC862BF20254}"/>
              </a:ext>
            </a:extLst>
          </p:cNvPr>
          <p:cNvSpPr>
            <a:spLocks noGrp="1"/>
          </p:cNvSpPr>
          <p:nvPr>
            <p:ph type="subTitle" idx="1"/>
          </p:nvPr>
        </p:nvSpPr>
        <p:spPr>
          <a:xfrm>
            <a:off x="1289303" y="5142305"/>
            <a:ext cx="7321298" cy="753165"/>
          </a:xfrm>
        </p:spPr>
        <p:txBody>
          <a:bodyPr anchor="t">
            <a:normAutofit/>
          </a:bodyPr>
          <a:lstStyle/>
          <a:p>
            <a:pPr algn="l"/>
            <a:r>
              <a:rPr lang="en-US"/>
              <a:t>Manton Grier, Jr. </a:t>
            </a:r>
          </a:p>
        </p:txBody>
      </p:sp>
    </p:spTree>
    <p:extLst>
      <p:ext uri="{BB962C8B-B14F-4D97-AF65-F5344CB8AC3E}">
        <p14:creationId xmlns:p14="http://schemas.microsoft.com/office/powerpoint/2010/main" val="2974935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F40F96-D592-483A-6F59-D668B67AB05E}"/>
            </a:ext>
          </a:extLst>
        </p:cNvPr>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B7384175-A1C4-4A57-0EE3-3CEAEE538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345B6-7E38-4DCB-68DC-79F26CCE7414}"/>
              </a:ext>
            </a:extLst>
          </p:cNvPr>
          <p:cNvSpPr>
            <a:spLocks noGrp="1"/>
          </p:cNvSpPr>
          <p:nvPr>
            <p:ph type="title"/>
          </p:nvPr>
        </p:nvSpPr>
        <p:spPr>
          <a:xfrm>
            <a:off x="598202" y="310209"/>
            <a:ext cx="11018520" cy="1369853"/>
          </a:xfrm>
        </p:spPr>
        <p:txBody>
          <a:bodyPr anchor="b">
            <a:normAutofit/>
          </a:bodyPr>
          <a:lstStyle/>
          <a:p>
            <a:r>
              <a:rPr lang="en-US" sz="4600" b="1" dirty="0"/>
              <a:t>The importance of proper notice </a:t>
            </a:r>
          </a:p>
        </p:txBody>
      </p:sp>
      <p:sp>
        <p:nvSpPr>
          <p:cNvPr id="22" name="sketchy line">
            <a:extLst>
              <a:ext uri="{FF2B5EF4-FFF2-40B4-BE49-F238E27FC236}">
                <a16:creationId xmlns:a16="http://schemas.microsoft.com/office/drawing/2014/main" id="{6A615CDE-56C4-DDE2-F2D2-0DAB1CF39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1F94C5-ACDD-E142-C5C0-F19D2D5FE0D6}"/>
              </a:ext>
            </a:extLst>
          </p:cNvPr>
          <p:cNvSpPr>
            <a:spLocks noGrp="1"/>
          </p:cNvSpPr>
          <p:nvPr>
            <p:ph idx="1"/>
          </p:nvPr>
        </p:nvSpPr>
        <p:spPr>
          <a:xfrm>
            <a:off x="572492" y="2071316"/>
            <a:ext cx="11018519" cy="4119172"/>
          </a:xfrm>
        </p:spPr>
        <p:txBody>
          <a:bodyPr anchor="t">
            <a:normAutofit/>
          </a:bodyPr>
          <a:lstStyle/>
          <a:p>
            <a:r>
              <a:rPr lang="en-US" sz="2200" b="1" i="1" u="sng" dirty="0"/>
              <a:t>ALWAYS</a:t>
            </a:r>
            <a:r>
              <a:rPr lang="en-US" sz="2200" i="1" dirty="0"/>
              <a:t> </a:t>
            </a:r>
            <a:r>
              <a:rPr lang="en-US" sz="2200" b="1" dirty="0"/>
              <a:t>consult your agency’s lawyer before (a) giving notice of default or (b) terminating a contract. </a:t>
            </a:r>
          </a:p>
          <a:p>
            <a:r>
              <a:rPr lang="en-US" sz="2200" b="1" dirty="0"/>
              <a:t>This is crucial because . . . </a:t>
            </a:r>
          </a:p>
          <a:p>
            <a:pPr lvl="1"/>
            <a:endParaRPr lang="en-US" sz="1800" i="1" dirty="0"/>
          </a:p>
          <a:p>
            <a:pPr marL="0" indent="0">
              <a:buNone/>
            </a:pPr>
            <a:endParaRPr lang="en-US" sz="2200" dirty="0"/>
          </a:p>
        </p:txBody>
      </p:sp>
      <p:pic>
        <p:nvPicPr>
          <p:cNvPr id="4" name="Picture 3">
            <a:extLst>
              <a:ext uri="{FF2B5EF4-FFF2-40B4-BE49-F238E27FC236}">
                <a16:creationId xmlns:a16="http://schemas.microsoft.com/office/drawing/2014/main" id="{CC5AF7F0-FFB2-7EDD-3A02-551C00E3B0C8}"/>
              </a:ext>
            </a:extLst>
          </p:cNvPr>
          <p:cNvPicPr>
            <a:picLocks noChangeAspect="1"/>
          </p:cNvPicPr>
          <p:nvPr/>
        </p:nvPicPr>
        <p:blipFill>
          <a:blip r:embed="rId3"/>
          <a:stretch>
            <a:fillRect/>
          </a:stretch>
        </p:blipFill>
        <p:spPr>
          <a:xfrm>
            <a:off x="572493" y="6213679"/>
            <a:ext cx="4797968" cy="481626"/>
          </a:xfrm>
          <a:prstGeom prst="rect">
            <a:avLst/>
          </a:prstGeom>
        </p:spPr>
      </p:pic>
    </p:spTree>
    <p:extLst>
      <p:ext uri="{BB962C8B-B14F-4D97-AF65-F5344CB8AC3E}">
        <p14:creationId xmlns:p14="http://schemas.microsoft.com/office/powerpoint/2010/main" val="42589264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ED4F1-A138-4F8C-A4A6-9BBF9513DBEE}"/>
              </a:ext>
            </a:extLst>
          </p:cNvPr>
          <p:cNvSpPr>
            <a:spLocks noGrp="1"/>
          </p:cNvSpPr>
          <p:nvPr>
            <p:ph type="title"/>
          </p:nvPr>
        </p:nvSpPr>
        <p:spPr>
          <a:xfrm>
            <a:off x="598202" y="310209"/>
            <a:ext cx="11018520" cy="1369853"/>
          </a:xfrm>
        </p:spPr>
        <p:txBody>
          <a:bodyPr anchor="b">
            <a:normAutofit/>
          </a:bodyPr>
          <a:lstStyle/>
          <a:p>
            <a:r>
              <a:rPr lang="en-US" sz="4600" b="1" dirty="0"/>
              <a:t>The importance of proper notice </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E8D3D8-33A0-4AA7-9E85-810826E1B443}"/>
              </a:ext>
            </a:extLst>
          </p:cNvPr>
          <p:cNvSpPr>
            <a:spLocks noGrp="1"/>
          </p:cNvSpPr>
          <p:nvPr>
            <p:ph idx="1"/>
          </p:nvPr>
        </p:nvSpPr>
        <p:spPr>
          <a:xfrm>
            <a:off x="572492" y="2071316"/>
            <a:ext cx="11018519" cy="4119172"/>
          </a:xfrm>
        </p:spPr>
        <p:txBody>
          <a:bodyPr anchor="t">
            <a:normAutofit/>
          </a:bodyPr>
          <a:lstStyle/>
          <a:p>
            <a:pPr marL="0" indent="0">
              <a:buNone/>
            </a:pPr>
            <a:r>
              <a:rPr lang="en-US" sz="4400" b="1" dirty="0"/>
              <a:t>“Termination of a contract for default without giving the required ‘cure notice’ is a material breach of the contract, which overrides the contractor’s uncured breaches for which no cure notice was provided.” </a:t>
            </a:r>
            <a:endParaRPr lang="en-US" sz="4400" dirty="0"/>
          </a:p>
          <a:p>
            <a:pPr lvl="1"/>
            <a:r>
              <a:rPr lang="en-US" cap="small" dirty="0"/>
              <a:t>5 Bruner &amp; O’Connor on Construction Law,</a:t>
            </a:r>
            <a:r>
              <a:rPr lang="en-US" b="1" cap="small" dirty="0"/>
              <a:t> </a:t>
            </a:r>
            <a:r>
              <a:rPr lang="en-US" dirty="0"/>
              <a:t>§ 12.42 (5</a:t>
            </a:r>
            <a:r>
              <a:rPr lang="en-US" baseline="30000" dirty="0"/>
              <a:t>th</a:t>
            </a:r>
            <a:r>
              <a:rPr lang="en-US" dirty="0"/>
              <a:t> ed. 2024).  </a:t>
            </a:r>
            <a:r>
              <a:rPr lang="en-US" b="1" cap="small" dirty="0"/>
              <a:t> </a:t>
            </a:r>
            <a:r>
              <a:rPr lang="en-US" b="1" dirty="0"/>
              <a:t> </a:t>
            </a:r>
            <a:endParaRPr lang="en-US" b="1" dirty="0">
              <a:highlight>
                <a:srgbClr val="FFFF00"/>
              </a:highlight>
            </a:endParaRPr>
          </a:p>
          <a:p>
            <a:endParaRPr lang="en-US" sz="2200" b="1" dirty="0"/>
          </a:p>
          <a:p>
            <a:pPr marL="0" indent="0">
              <a:buNone/>
            </a:pPr>
            <a:endParaRPr lang="en-US" sz="2200" dirty="0"/>
          </a:p>
        </p:txBody>
      </p:sp>
      <p:pic>
        <p:nvPicPr>
          <p:cNvPr id="4" name="Picture 3">
            <a:extLst>
              <a:ext uri="{FF2B5EF4-FFF2-40B4-BE49-F238E27FC236}">
                <a16:creationId xmlns:a16="http://schemas.microsoft.com/office/drawing/2014/main" id="{068DE604-0657-2297-9CB1-69B6C9990F0C}"/>
              </a:ext>
            </a:extLst>
          </p:cNvPr>
          <p:cNvPicPr>
            <a:picLocks noChangeAspect="1"/>
          </p:cNvPicPr>
          <p:nvPr/>
        </p:nvPicPr>
        <p:blipFill>
          <a:blip r:embed="rId2"/>
          <a:stretch>
            <a:fillRect/>
          </a:stretch>
        </p:blipFill>
        <p:spPr>
          <a:xfrm>
            <a:off x="572493" y="6213679"/>
            <a:ext cx="4797968" cy="481626"/>
          </a:xfrm>
          <a:prstGeom prst="rect">
            <a:avLst/>
          </a:prstGeom>
        </p:spPr>
      </p:pic>
    </p:spTree>
    <p:extLst>
      <p:ext uri="{BB962C8B-B14F-4D97-AF65-F5344CB8AC3E}">
        <p14:creationId xmlns:p14="http://schemas.microsoft.com/office/powerpoint/2010/main" val="126490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91B923-11E0-13AD-BA15-80159A55C376}"/>
            </a:ext>
          </a:extLst>
        </p:cNvPr>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C21E19D1-0256-1D7D-6C63-96C5BC2B7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3CAB1-C97C-EFCB-DBFB-C783753C2FC1}"/>
              </a:ext>
            </a:extLst>
          </p:cNvPr>
          <p:cNvSpPr>
            <a:spLocks noGrp="1"/>
          </p:cNvSpPr>
          <p:nvPr>
            <p:ph type="title"/>
          </p:nvPr>
        </p:nvSpPr>
        <p:spPr>
          <a:xfrm>
            <a:off x="598202" y="310209"/>
            <a:ext cx="11018520" cy="1369853"/>
          </a:xfrm>
        </p:spPr>
        <p:txBody>
          <a:bodyPr anchor="b">
            <a:normAutofit/>
          </a:bodyPr>
          <a:lstStyle/>
          <a:p>
            <a:r>
              <a:rPr lang="en-US" sz="4600" b="1" dirty="0"/>
              <a:t>The importance of proper notice </a:t>
            </a:r>
          </a:p>
        </p:txBody>
      </p:sp>
      <p:sp>
        <p:nvSpPr>
          <p:cNvPr id="22" name="sketchy line">
            <a:extLst>
              <a:ext uri="{FF2B5EF4-FFF2-40B4-BE49-F238E27FC236}">
                <a16:creationId xmlns:a16="http://schemas.microsoft.com/office/drawing/2014/main" id="{54BDBA44-9EDB-70EA-2E6B-BD3636C46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55795A-F47A-D915-91C7-8E41FAF2471C}"/>
              </a:ext>
            </a:extLst>
          </p:cNvPr>
          <p:cNvSpPr>
            <a:spLocks noGrp="1"/>
          </p:cNvSpPr>
          <p:nvPr>
            <p:ph idx="1"/>
          </p:nvPr>
        </p:nvSpPr>
        <p:spPr>
          <a:xfrm>
            <a:off x="572492" y="2071316"/>
            <a:ext cx="11018519" cy="4119172"/>
          </a:xfrm>
        </p:spPr>
        <p:txBody>
          <a:bodyPr anchor="t">
            <a:normAutofit lnSpcReduction="10000"/>
          </a:bodyPr>
          <a:lstStyle/>
          <a:p>
            <a:r>
              <a:rPr lang="en-US" sz="2200" b="1" dirty="0"/>
              <a:t>Prior to termination, </a:t>
            </a:r>
            <a:r>
              <a:rPr lang="en-US" sz="2200" b="1" u="sng" dirty="0"/>
              <a:t>seven</a:t>
            </a:r>
            <a:r>
              <a:rPr lang="en-US" sz="2200" b="1" dirty="0"/>
              <a:t> days notice to both contractor and surety required: </a:t>
            </a:r>
          </a:p>
          <a:p>
            <a:pPr lvl="1"/>
            <a:r>
              <a:rPr lang="en-US" sz="1800" dirty="0"/>
              <a:t>A201 § 14.2.2</a:t>
            </a:r>
          </a:p>
          <a:p>
            <a:r>
              <a:rPr lang="en-US" sz="2200" b="1" dirty="0"/>
              <a:t>The notice cannot be vague.</a:t>
            </a:r>
          </a:p>
          <a:p>
            <a:pPr lvl="1"/>
            <a:r>
              <a:rPr lang="en-US" sz="1800" dirty="0"/>
              <a:t>Telling the contractor and surety simply that a breach exists is not enough; must give specifics. </a:t>
            </a:r>
          </a:p>
          <a:p>
            <a:r>
              <a:rPr lang="en-US" sz="2200" b="1" i="1" dirty="0"/>
              <a:t>Appeal by Hass Const. Co.</a:t>
            </a:r>
            <a:r>
              <a:rPr lang="en-US" sz="2200" b="1" dirty="0"/>
              <a:t>, Panel Case No. 1997-16(II)</a:t>
            </a:r>
          </a:p>
          <a:p>
            <a:pPr lvl="1"/>
            <a:r>
              <a:rPr lang="en-US" sz="1800" dirty="0"/>
              <a:t>Architect certified: “</a:t>
            </a:r>
            <a:r>
              <a:rPr lang="en-US" sz="1800" i="1" dirty="0"/>
              <a:t>To the best of my judgment, given the history and performance of this Project there appears to [sic] a systematic and material breach of the contract on part of the Contractor</a:t>
            </a:r>
            <a:r>
              <a:rPr lang="en-US" sz="1800" dirty="0"/>
              <a:t>.” </a:t>
            </a:r>
          </a:p>
          <a:p>
            <a:pPr lvl="1"/>
            <a:r>
              <a:rPr lang="en-US" sz="1800" dirty="0"/>
              <a:t>Surety was not given notice until </a:t>
            </a:r>
            <a:r>
              <a:rPr lang="en-US" sz="1800" u="sng" dirty="0"/>
              <a:t>after</a:t>
            </a:r>
            <a:r>
              <a:rPr lang="en-US" sz="1800" dirty="0"/>
              <a:t> the termination. </a:t>
            </a:r>
          </a:p>
          <a:p>
            <a:pPr lvl="1"/>
            <a:r>
              <a:rPr lang="en-US" sz="1800" dirty="0"/>
              <a:t>Held: Not only was the architect’s notice vague, but it was not given to the surety until after termination. </a:t>
            </a:r>
          </a:p>
          <a:p>
            <a:r>
              <a:rPr lang="en-US" sz="2200" b="1" dirty="0"/>
              <a:t>“When a party asserts a particular provision of a contract as grounds for acting, that provision must be complied with by the asserting party. Therefore, the Panel declines to affirm SCSU’s declaration of Hass as being in default of its obligations under 14.2.2 and 2.4.1” </a:t>
            </a:r>
          </a:p>
          <a:p>
            <a:pPr lvl="1"/>
            <a:endParaRPr lang="en-US" sz="1800" i="1" dirty="0"/>
          </a:p>
          <a:p>
            <a:pPr marL="0" indent="0">
              <a:buNone/>
            </a:pPr>
            <a:endParaRPr lang="en-US" sz="2200" dirty="0"/>
          </a:p>
        </p:txBody>
      </p:sp>
      <p:pic>
        <p:nvPicPr>
          <p:cNvPr id="4" name="Picture 3">
            <a:extLst>
              <a:ext uri="{FF2B5EF4-FFF2-40B4-BE49-F238E27FC236}">
                <a16:creationId xmlns:a16="http://schemas.microsoft.com/office/drawing/2014/main" id="{987E49D3-17D8-53EA-587B-467471ECA3C1}"/>
              </a:ext>
            </a:extLst>
          </p:cNvPr>
          <p:cNvPicPr>
            <a:picLocks noChangeAspect="1"/>
          </p:cNvPicPr>
          <p:nvPr/>
        </p:nvPicPr>
        <p:blipFill>
          <a:blip r:embed="rId3"/>
          <a:stretch>
            <a:fillRect/>
          </a:stretch>
        </p:blipFill>
        <p:spPr>
          <a:xfrm>
            <a:off x="572493" y="6213679"/>
            <a:ext cx="4797968" cy="481626"/>
          </a:xfrm>
          <a:prstGeom prst="rect">
            <a:avLst/>
          </a:prstGeom>
        </p:spPr>
      </p:pic>
    </p:spTree>
    <p:extLst>
      <p:ext uri="{BB962C8B-B14F-4D97-AF65-F5344CB8AC3E}">
        <p14:creationId xmlns:p14="http://schemas.microsoft.com/office/powerpoint/2010/main" val="1914353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215AB7-5CF2-EAC3-87C5-A65EF2159E7D}"/>
            </a:ext>
          </a:extLst>
        </p:cNvPr>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2AB0BA76-DED9-3E0A-4FA7-A98754B40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4DEB6-C12A-2583-93BA-5F059E6BB2D3}"/>
              </a:ext>
            </a:extLst>
          </p:cNvPr>
          <p:cNvSpPr>
            <a:spLocks noGrp="1"/>
          </p:cNvSpPr>
          <p:nvPr>
            <p:ph type="title"/>
          </p:nvPr>
        </p:nvSpPr>
        <p:spPr>
          <a:xfrm>
            <a:off x="598202" y="310209"/>
            <a:ext cx="11018520" cy="1369853"/>
          </a:xfrm>
        </p:spPr>
        <p:txBody>
          <a:bodyPr anchor="b">
            <a:normAutofit/>
          </a:bodyPr>
          <a:lstStyle/>
          <a:p>
            <a:r>
              <a:rPr lang="en-US" sz="4600" b="1" dirty="0"/>
              <a:t>Example of a letter from architect to surety</a:t>
            </a:r>
          </a:p>
        </p:txBody>
      </p:sp>
      <p:sp>
        <p:nvSpPr>
          <p:cNvPr id="22" name="sketchy line">
            <a:extLst>
              <a:ext uri="{FF2B5EF4-FFF2-40B4-BE49-F238E27FC236}">
                <a16:creationId xmlns:a16="http://schemas.microsoft.com/office/drawing/2014/main" id="{9945E912-E204-8DB5-BD69-6389FC4C4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832FC0-4EAA-9D23-FAEC-C75B45D78FC1}"/>
              </a:ext>
            </a:extLst>
          </p:cNvPr>
          <p:cNvSpPr>
            <a:spLocks noGrp="1"/>
          </p:cNvSpPr>
          <p:nvPr>
            <p:ph idx="1"/>
          </p:nvPr>
        </p:nvSpPr>
        <p:spPr>
          <a:xfrm>
            <a:off x="572492" y="2071316"/>
            <a:ext cx="11018519" cy="4119172"/>
          </a:xfrm>
        </p:spPr>
        <p:txBody>
          <a:bodyPr anchor="t">
            <a:normAutofit/>
          </a:bodyPr>
          <a:lstStyle/>
          <a:p>
            <a:pPr marL="457200" lvl="1" indent="0">
              <a:buNone/>
            </a:pPr>
            <a:endParaRPr lang="en-US" sz="1800" i="1" dirty="0"/>
          </a:p>
          <a:p>
            <a:pPr marL="0" indent="0">
              <a:buNone/>
            </a:pPr>
            <a:endParaRPr lang="en-US" sz="2200" dirty="0"/>
          </a:p>
        </p:txBody>
      </p:sp>
      <p:pic>
        <p:nvPicPr>
          <p:cNvPr id="4" name="Picture 3">
            <a:extLst>
              <a:ext uri="{FF2B5EF4-FFF2-40B4-BE49-F238E27FC236}">
                <a16:creationId xmlns:a16="http://schemas.microsoft.com/office/drawing/2014/main" id="{1A6E3359-A178-27A7-61E5-413FA6001038}"/>
              </a:ext>
            </a:extLst>
          </p:cNvPr>
          <p:cNvPicPr>
            <a:picLocks noChangeAspect="1"/>
          </p:cNvPicPr>
          <p:nvPr/>
        </p:nvPicPr>
        <p:blipFill>
          <a:blip r:embed="rId3"/>
          <a:stretch>
            <a:fillRect/>
          </a:stretch>
        </p:blipFill>
        <p:spPr>
          <a:xfrm>
            <a:off x="572493" y="6213679"/>
            <a:ext cx="4797968" cy="481626"/>
          </a:xfrm>
          <a:prstGeom prst="rect">
            <a:avLst/>
          </a:prstGeom>
        </p:spPr>
      </p:pic>
      <p:pic>
        <p:nvPicPr>
          <p:cNvPr id="6" name="Picture 5">
            <a:extLst>
              <a:ext uri="{FF2B5EF4-FFF2-40B4-BE49-F238E27FC236}">
                <a16:creationId xmlns:a16="http://schemas.microsoft.com/office/drawing/2014/main" id="{55AADF3C-559E-EEC2-9826-6EB06897C15C}"/>
              </a:ext>
            </a:extLst>
          </p:cNvPr>
          <p:cNvPicPr>
            <a:picLocks noChangeAspect="1"/>
          </p:cNvPicPr>
          <p:nvPr/>
        </p:nvPicPr>
        <p:blipFill>
          <a:blip r:embed="rId4"/>
          <a:stretch>
            <a:fillRect/>
          </a:stretch>
        </p:blipFill>
        <p:spPr>
          <a:xfrm>
            <a:off x="2339393" y="1908621"/>
            <a:ext cx="6834104" cy="4263579"/>
          </a:xfrm>
          <a:prstGeom prst="rect">
            <a:avLst/>
          </a:prstGeom>
        </p:spPr>
      </p:pic>
    </p:spTree>
    <p:extLst>
      <p:ext uri="{BB962C8B-B14F-4D97-AF65-F5344CB8AC3E}">
        <p14:creationId xmlns:p14="http://schemas.microsoft.com/office/powerpoint/2010/main" val="569777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EE97EC-A7E3-CC2A-1EAB-60579B061B75}"/>
            </a:ext>
          </a:extLst>
        </p:cNvPr>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2E51C504-09E4-34D4-D9D3-1DFAA325A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4D6B2A-7CB2-EC9C-0F30-F142DEA032D3}"/>
              </a:ext>
            </a:extLst>
          </p:cNvPr>
          <p:cNvSpPr>
            <a:spLocks noGrp="1"/>
          </p:cNvSpPr>
          <p:nvPr>
            <p:ph type="title"/>
          </p:nvPr>
        </p:nvSpPr>
        <p:spPr>
          <a:xfrm>
            <a:off x="598202" y="310209"/>
            <a:ext cx="11018520" cy="1369853"/>
          </a:xfrm>
        </p:spPr>
        <p:txBody>
          <a:bodyPr anchor="b">
            <a:normAutofit/>
          </a:bodyPr>
          <a:lstStyle/>
          <a:p>
            <a:r>
              <a:rPr lang="en-US" sz="4600" b="1" dirty="0"/>
              <a:t>Final reminder </a:t>
            </a:r>
          </a:p>
        </p:txBody>
      </p:sp>
      <p:sp>
        <p:nvSpPr>
          <p:cNvPr id="22" name="sketchy line">
            <a:extLst>
              <a:ext uri="{FF2B5EF4-FFF2-40B4-BE49-F238E27FC236}">
                <a16:creationId xmlns:a16="http://schemas.microsoft.com/office/drawing/2014/main" id="{181BD13F-65CF-ED59-1BC3-927429D24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9E42A7-B6C2-D373-46E5-F61D1D7F31E1}"/>
              </a:ext>
            </a:extLst>
          </p:cNvPr>
          <p:cNvSpPr>
            <a:spLocks noGrp="1"/>
          </p:cNvSpPr>
          <p:nvPr>
            <p:ph idx="1"/>
          </p:nvPr>
        </p:nvSpPr>
        <p:spPr>
          <a:xfrm>
            <a:off x="572492" y="2071316"/>
            <a:ext cx="11018519" cy="4119172"/>
          </a:xfrm>
        </p:spPr>
        <p:txBody>
          <a:bodyPr anchor="t">
            <a:normAutofit/>
          </a:bodyPr>
          <a:lstStyle/>
          <a:p>
            <a:r>
              <a:rPr lang="en-US" sz="2200" b="1" i="1" u="sng" dirty="0"/>
              <a:t>ALWAYS</a:t>
            </a:r>
            <a:r>
              <a:rPr lang="en-US" sz="2200" i="1" dirty="0"/>
              <a:t> </a:t>
            </a:r>
            <a:r>
              <a:rPr lang="en-US" sz="2200" b="1" dirty="0"/>
              <a:t>consult your agency’s lawyer before (a) giving notice of default or (b) terminating a contract. </a:t>
            </a:r>
          </a:p>
          <a:p>
            <a:pPr marL="457200" lvl="1" indent="0">
              <a:buNone/>
            </a:pPr>
            <a:endParaRPr lang="en-US" sz="1800" i="1" dirty="0"/>
          </a:p>
          <a:p>
            <a:pPr marL="0" indent="0">
              <a:buNone/>
            </a:pPr>
            <a:endParaRPr lang="en-US" sz="2200" dirty="0"/>
          </a:p>
        </p:txBody>
      </p:sp>
      <p:pic>
        <p:nvPicPr>
          <p:cNvPr id="4" name="Picture 3">
            <a:extLst>
              <a:ext uri="{FF2B5EF4-FFF2-40B4-BE49-F238E27FC236}">
                <a16:creationId xmlns:a16="http://schemas.microsoft.com/office/drawing/2014/main" id="{9F60967B-3F75-9E8A-93C0-44A1828B8D6F}"/>
              </a:ext>
            </a:extLst>
          </p:cNvPr>
          <p:cNvPicPr>
            <a:picLocks noChangeAspect="1"/>
          </p:cNvPicPr>
          <p:nvPr/>
        </p:nvPicPr>
        <p:blipFill>
          <a:blip r:embed="rId2"/>
          <a:stretch>
            <a:fillRect/>
          </a:stretch>
        </p:blipFill>
        <p:spPr>
          <a:xfrm>
            <a:off x="572493" y="6213679"/>
            <a:ext cx="4797968" cy="481626"/>
          </a:xfrm>
          <a:prstGeom prst="rect">
            <a:avLst/>
          </a:prstGeom>
        </p:spPr>
      </p:pic>
    </p:spTree>
    <p:extLst>
      <p:ext uri="{BB962C8B-B14F-4D97-AF65-F5344CB8AC3E}">
        <p14:creationId xmlns:p14="http://schemas.microsoft.com/office/powerpoint/2010/main" val="3790588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C4C107-5E1B-D6F0-3D81-B0B568227DE0}"/>
            </a:ext>
          </a:extLst>
        </p:cNvPr>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D82F14B0-8702-3293-C493-F06808E40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37AFEC-398F-E28A-4BDE-65EE238CC899}"/>
              </a:ext>
            </a:extLst>
          </p:cNvPr>
          <p:cNvSpPr>
            <a:spLocks noGrp="1"/>
          </p:cNvSpPr>
          <p:nvPr>
            <p:ph type="title"/>
          </p:nvPr>
        </p:nvSpPr>
        <p:spPr>
          <a:xfrm>
            <a:off x="598202" y="310209"/>
            <a:ext cx="11018520" cy="1369853"/>
          </a:xfrm>
        </p:spPr>
        <p:txBody>
          <a:bodyPr anchor="b">
            <a:normAutofit/>
          </a:bodyPr>
          <a:lstStyle/>
          <a:p>
            <a:r>
              <a:rPr lang="en-US" sz="4600" b="1" dirty="0"/>
              <a:t>The surety’s options upon termination</a:t>
            </a:r>
          </a:p>
        </p:txBody>
      </p:sp>
      <p:sp>
        <p:nvSpPr>
          <p:cNvPr id="22" name="sketchy line">
            <a:extLst>
              <a:ext uri="{FF2B5EF4-FFF2-40B4-BE49-F238E27FC236}">
                <a16:creationId xmlns:a16="http://schemas.microsoft.com/office/drawing/2014/main" id="{7F6BF58D-2735-AE00-7A20-92C44BDEA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04DC00-90AB-1ECF-6AF0-62398FE0149D}"/>
              </a:ext>
            </a:extLst>
          </p:cNvPr>
          <p:cNvSpPr>
            <a:spLocks noGrp="1"/>
          </p:cNvSpPr>
          <p:nvPr>
            <p:ph idx="1"/>
          </p:nvPr>
        </p:nvSpPr>
        <p:spPr>
          <a:xfrm>
            <a:off x="572492" y="2071316"/>
            <a:ext cx="11018519" cy="4119172"/>
          </a:xfrm>
        </p:spPr>
        <p:txBody>
          <a:bodyPr anchor="t">
            <a:normAutofit/>
          </a:bodyPr>
          <a:lstStyle/>
          <a:p>
            <a:r>
              <a:rPr lang="en-US" sz="2200" b="1" dirty="0"/>
              <a:t>If the surety’s obligations on a performance bond are triggered, it must take one of these four options “with reasonable promptness”: </a:t>
            </a:r>
            <a:r>
              <a:rPr lang="en-US" sz="2200" dirty="0"/>
              <a:t>(From SE-355)</a:t>
            </a:r>
            <a:endParaRPr lang="en-US" sz="2200" b="1" dirty="0"/>
          </a:p>
          <a:p>
            <a:pPr marL="457200" indent="-457200">
              <a:buFont typeface="+mj-lt"/>
              <a:buAutoNum type="arabicPeriod"/>
            </a:pPr>
            <a:r>
              <a:rPr lang="en-US" sz="2200" dirty="0"/>
              <a:t>Arrange for the contractor, with the agency’s consent, to finish the contract;</a:t>
            </a:r>
          </a:p>
          <a:p>
            <a:pPr marL="457200" indent="-457200">
              <a:buFont typeface="+mj-lt"/>
              <a:buAutoNum type="arabicPeriod"/>
            </a:pPr>
            <a:r>
              <a:rPr lang="en-US" sz="2200" dirty="0"/>
              <a:t>Perform the contract itself through agents and subcontractors; </a:t>
            </a:r>
          </a:p>
          <a:p>
            <a:pPr marL="457200" indent="-457200">
              <a:buFont typeface="+mj-lt"/>
              <a:buAutoNum type="arabicPeriod"/>
            </a:pPr>
            <a:r>
              <a:rPr lang="en-US" sz="2200" dirty="0"/>
              <a:t>Solicit bids or proposals from qualified contractors and with agency’s consent enter contract—secured by performance and payment bonds—and pay the agency the difference for having to hire new contractors to finish the project. </a:t>
            </a:r>
          </a:p>
          <a:p>
            <a:pPr marL="457200" indent="-457200">
              <a:buFont typeface="+mj-lt"/>
              <a:buAutoNum type="arabicPeriod"/>
            </a:pPr>
            <a:r>
              <a:rPr lang="en-US" sz="2200" dirty="0"/>
              <a:t>Waive the right to perform and either (a) pay damages or (b) deny liability. </a:t>
            </a:r>
          </a:p>
          <a:p>
            <a:pPr lvl="1"/>
            <a:endParaRPr lang="en-US" sz="1800" i="1" dirty="0"/>
          </a:p>
          <a:p>
            <a:pPr marL="0" indent="0">
              <a:buNone/>
            </a:pPr>
            <a:endParaRPr lang="en-US" sz="2200" dirty="0"/>
          </a:p>
        </p:txBody>
      </p:sp>
      <p:pic>
        <p:nvPicPr>
          <p:cNvPr id="4" name="Picture 3">
            <a:extLst>
              <a:ext uri="{FF2B5EF4-FFF2-40B4-BE49-F238E27FC236}">
                <a16:creationId xmlns:a16="http://schemas.microsoft.com/office/drawing/2014/main" id="{EDB63878-5156-BC47-121F-AE4369EA5B1C}"/>
              </a:ext>
            </a:extLst>
          </p:cNvPr>
          <p:cNvPicPr>
            <a:picLocks noChangeAspect="1"/>
          </p:cNvPicPr>
          <p:nvPr/>
        </p:nvPicPr>
        <p:blipFill>
          <a:blip r:embed="rId3"/>
          <a:stretch>
            <a:fillRect/>
          </a:stretch>
        </p:blipFill>
        <p:spPr>
          <a:xfrm>
            <a:off x="572493" y="6213679"/>
            <a:ext cx="4797968" cy="481626"/>
          </a:xfrm>
          <a:prstGeom prst="rect">
            <a:avLst/>
          </a:prstGeom>
        </p:spPr>
      </p:pic>
    </p:spTree>
    <p:extLst>
      <p:ext uri="{BB962C8B-B14F-4D97-AF65-F5344CB8AC3E}">
        <p14:creationId xmlns:p14="http://schemas.microsoft.com/office/powerpoint/2010/main" val="1381436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FFAAD4-668A-8D9C-4B94-A528EB152756}"/>
            </a:ext>
          </a:extLst>
        </p:cNvPr>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60EDA2FD-1E4C-81A9-CCA4-E310E8C80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EC333-807A-1E1A-E535-86B2D4AFE596}"/>
              </a:ext>
            </a:extLst>
          </p:cNvPr>
          <p:cNvSpPr>
            <a:spLocks noGrp="1"/>
          </p:cNvSpPr>
          <p:nvPr>
            <p:ph type="title"/>
          </p:nvPr>
        </p:nvSpPr>
        <p:spPr>
          <a:xfrm>
            <a:off x="598202" y="310209"/>
            <a:ext cx="11018520" cy="1369853"/>
          </a:xfrm>
        </p:spPr>
        <p:txBody>
          <a:bodyPr anchor="b">
            <a:normAutofit/>
          </a:bodyPr>
          <a:lstStyle/>
          <a:p>
            <a:r>
              <a:rPr lang="en-US" sz="4600" b="1" dirty="0"/>
              <a:t>What happens next? </a:t>
            </a:r>
          </a:p>
        </p:txBody>
      </p:sp>
      <p:sp>
        <p:nvSpPr>
          <p:cNvPr id="22" name="sketchy line">
            <a:extLst>
              <a:ext uri="{FF2B5EF4-FFF2-40B4-BE49-F238E27FC236}">
                <a16:creationId xmlns:a16="http://schemas.microsoft.com/office/drawing/2014/main" id="{937D7295-DC82-3945-7E37-DC7A7271C8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183BB9-1BCB-5307-1DD8-AEF5A3342D6F}"/>
              </a:ext>
            </a:extLst>
          </p:cNvPr>
          <p:cNvSpPr>
            <a:spLocks noGrp="1"/>
          </p:cNvSpPr>
          <p:nvPr>
            <p:ph idx="1"/>
          </p:nvPr>
        </p:nvSpPr>
        <p:spPr>
          <a:xfrm>
            <a:off x="572492" y="2071316"/>
            <a:ext cx="11018519" cy="4119172"/>
          </a:xfrm>
        </p:spPr>
        <p:txBody>
          <a:bodyPr anchor="t">
            <a:normAutofit/>
          </a:bodyPr>
          <a:lstStyle/>
          <a:p>
            <a:r>
              <a:rPr lang="en-US" sz="2200" b="1" dirty="0"/>
              <a:t>If the surety elects to proceed, it stands in the same legal position as the contractor did. </a:t>
            </a:r>
          </a:p>
          <a:p>
            <a:pPr lvl="1"/>
            <a:r>
              <a:rPr lang="en-US" sz="1800" dirty="0"/>
              <a:t>It is responsible for correcting defective work and finishing the contract.</a:t>
            </a:r>
          </a:p>
          <a:p>
            <a:pPr lvl="1"/>
            <a:r>
              <a:rPr lang="en-US" sz="1800" dirty="0"/>
              <a:t>It is responsible for its own delays.</a:t>
            </a:r>
          </a:p>
          <a:p>
            <a:pPr lvl="1"/>
            <a:r>
              <a:rPr lang="en-US" sz="1800" dirty="0"/>
              <a:t>It must pay damages awarded in a contract controversy </a:t>
            </a:r>
          </a:p>
          <a:p>
            <a:pPr lvl="1"/>
            <a:r>
              <a:rPr lang="en-US" sz="1800" dirty="0"/>
              <a:t>It must pay liquidated damages for delays caused by the contractor</a:t>
            </a:r>
          </a:p>
          <a:p>
            <a:r>
              <a:rPr lang="en-US" sz="2200" b="1" dirty="0"/>
              <a:t>Just as surety stands in contractor’s shoes to perform the contract, the payments that would have gone to the contractor now go to the surety.  </a:t>
            </a:r>
          </a:p>
          <a:p>
            <a:pPr marL="0" indent="0">
              <a:buNone/>
            </a:pPr>
            <a:r>
              <a:rPr lang="en-US" sz="1200" dirty="0"/>
              <a:t>From Form SE-355</a:t>
            </a:r>
          </a:p>
          <a:p>
            <a:pPr lvl="1"/>
            <a:endParaRPr lang="en-US" sz="1800" i="1" dirty="0"/>
          </a:p>
          <a:p>
            <a:pPr marL="0" indent="0">
              <a:buNone/>
            </a:pPr>
            <a:endParaRPr lang="en-US" sz="2200" dirty="0"/>
          </a:p>
        </p:txBody>
      </p:sp>
      <p:pic>
        <p:nvPicPr>
          <p:cNvPr id="4" name="Picture 3">
            <a:extLst>
              <a:ext uri="{FF2B5EF4-FFF2-40B4-BE49-F238E27FC236}">
                <a16:creationId xmlns:a16="http://schemas.microsoft.com/office/drawing/2014/main" id="{A33EC19D-5854-D0E8-4F5C-7E6ED1ECCE6C}"/>
              </a:ext>
            </a:extLst>
          </p:cNvPr>
          <p:cNvPicPr>
            <a:picLocks noChangeAspect="1"/>
          </p:cNvPicPr>
          <p:nvPr/>
        </p:nvPicPr>
        <p:blipFill>
          <a:blip r:embed="rId3"/>
          <a:stretch>
            <a:fillRect/>
          </a:stretch>
        </p:blipFill>
        <p:spPr>
          <a:xfrm>
            <a:off x="572493" y="6213679"/>
            <a:ext cx="4797968" cy="481626"/>
          </a:xfrm>
          <a:prstGeom prst="rect">
            <a:avLst/>
          </a:prstGeom>
        </p:spPr>
      </p:pic>
    </p:spTree>
    <p:extLst>
      <p:ext uri="{BB962C8B-B14F-4D97-AF65-F5344CB8AC3E}">
        <p14:creationId xmlns:p14="http://schemas.microsoft.com/office/powerpoint/2010/main" val="2144369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ED4F1-A138-4F8C-A4A6-9BBF9513DBEE}"/>
              </a:ext>
            </a:extLst>
          </p:cNvPr>
          <p:cNvSpPr>
            <a:spLocks noGrp="1"/>
          </p:cNvSpPr>
          <p:nvPr>
            <p:ph type="title"/>
          </p:nvPr>
        </p:nvSpPr>
        <p:spPr>
          <a:xfrm>
            <a:off x="598202" y="310209"/>
            <a:ext cx="11018520" cy="1369853"/>
          </a:xfrm>
        </p:spPr>
        <p:txBody>
          <a:bodyPr anchor="b">
            <a:normAutofit/>
          </a:bodyPr>
          <a:lstStyle/>
          <a:p>
            <a:r>
              <a:rPr lang="en-US" sz="4600" b="1" dirty="0"/>
              <a:t>What if the surety does not proceed? </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E8D3D8-33A0-4AA7-9E85-810826E1B443}"/>
              </a:ext>
            </a:extLst>
          </p:cNvPr>
          <p:cNvSpPr>
            <a:spLocks noGrp="1"/>
          </p:cNvSpPr>
          <p:nvPr>
            <p:ph idx="1"/>
          </p:nvPr>
        </p:nvSpPr>
        <p:spPr>
          <a:xfrm>
            <a:off x="572493" y="2071316"/>
            <a:ext cx="6713552" cy="4119172"/>
          </a:xfrm>
        </p:spPr>
        <p:txBody>
          <a:bodyPr anchor="t">
            <a:normAutofit/>
          </a:bodyPr>
          <a:lstStyle/>
          <a:p>
            <a:r>
              <a:rPr lang="en-US" sz="2400" b="1" dirty="0"/>
              <a:t>Then you have a mess on your hands.</a:t>
            </a:r>
          </a:p>
          <a:p>
            <a:pPr lvl="1"/>
            <a:r>
              <a:rPr lang="en-US" sz="2000" dirty="0"/>
              <a:t>If the surety fails to proceed “with reasonable promptness” after its obligations are triggered, you must provide written notice. </a:t>
            </a:r>
          </a:p>
          <a:p>
            <a:pPr lvl="1"/>
            <a:r>
              <a:rPr lang="en-US" sz="2000" dirty="0"/>
              <a:t>If it still has not acted after 15 days notice, the surety is in default. </a:t>
            </a:r>
          </a:p>
          <a:p>
            <a:r>
              <a:rPr lang="en-US" sz="2400" b="1" dirty="0"/>
              <a:t>If litigation is necessary, a contract controversy is filed just as the agency would against a contractor.</a:t>
            </a:r>
          </a:p>
          <a:p>
            <a:pPr lvl="1"/>
            <a:endParaRPr lang="en-US" sz="1800" dirty="0"/>
          </a:p>
          <a:p>
            <a:endParaRPr lang="en-US" sz="2200" b="1" dirty="0"/>
          </a:p>
          <a:p>
            <a:pPr marL="0" indent="0">
              <a:buNone/>
            </a:pPr>
            <a:endParaRPr lang="en-US" sz="2200" dirty="0"/>
          </a:p>
        </p:txBody>
      </p:sp>
      <p:pic>
        <p:nvPicPr>
          <p:cNvPr id="8" name="Picture 7">
            <a:extLst>
              <a:ext uri="{FF2B5EF4-FFF2-40B4-BE49-F238E27FC236}">
                <a16:creationId xmlns:a16="http://schemas.microsoft.com/office/drawing/2014/main" id="{24FD2ED8-6EB0-890F-A2B7-A82600DA07C1}"/>
              </a:ext>
            </a:extLst>
          </p:cNvPr>
          <p:cNvPicPr>
            <a:picLocks noChangeAspect="1"/>
          </p:cNvPicPr>
          <p:nvPr/>
        </p:nvPicPr>
        <p:blipFill>
          <a:blip r:embed="rId3">
            <a:extLst>
              <a:ext uri="{28A0092B-C50C-407E-A947-70E740481C1C}">
                <a14:useLocalDpi xmlns:a14="http://schemas.microsoft.com/office/drawing/2010/main" val="0"/>
              </a:ext>
            </a:extLst>
          </a:blip>
          <a:srcRect l="17372" r="17372"/>
          <a:stretch/>
        </p:blipFill>
        <p:spPr>
          <a:xfrm>
            <a:off x="7462684" y="2093976"/>
            <a:ext cx="4154038" cy="4096512"/>
          </a:xfrm>
          <a:prstGeom prst="rect">
            <a:avLst/>
          </a:prstGeom>
        </p:spPr>
      </p:pic>
      <p:pic>
        <p:nvPicPr>
          <p:cNvPr id="4" name="Picture 3">
            <a:extLst>
              <a:ext uri="{FF2B5EF4-FFF2-40B4-BE49-F238E27FC236}">
                <a16:creationId xmlns:a16="http://schemas.microsoft.com/office/drawing/2014/main" id="{C443EDB7-0548-E45E-B8CF-D7F6ABD0286A}"/>
              </a:ext>
            </a:extLst>
          </p:cNvPr>
          <p:cNvPicPr>
            <a:picLocks noChangeAspect="1"/>
          </p:cNvPicPr>
          <p:nvPr/>
        </p:nvPicPr>
        <p:blipFill>
          <a:blip r:embed="rId4"/>
          <a:stretch>
            <a:fillRect/>
          </a:stretch>
        </p:blipFill>
        <p:spPr>
          <a:xfrm>
            <a:off x="283900" y="6190488"/>
            <a:ext cx="4797968" cy="481626"/>
          </a:xfrm>
          <a:prstGeom prst="rect">
            <a:avLst/>
          </a:prstGeom>
        </p:spPr>
      </p:pic>
    </p:spTree>
    <p:extLst>
      <p:ext uri="{BB962C8B-B14F-4D97-AF65-F5344CB8AC3E}">
        <p14:creationId xmlns:p14="http://schemas.microsoft.com/office/powerpoint/2010/main" val="393771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C60274-96E4-EEE8-1CF1-9A38003DD91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EF5B06-C206-A431-3793-92C56BA1D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23ACE3A-02AC-A4B9-01D3-DC4A57BACC88}"/>
              </a:ext>
            </a:extLst>
          </p:cNvPr>
          <p:cNvPicPr>
            <a:picLocks noChangeAspect="1"/>
          </p:cNvPicPr>
          <p:nvPr/>
        </p:nvPicPr>
        <p:blipFill>
          <a:blip r:embed="rId2"/>
          <a:stretch>
            <a:fillRect/>
          </a:stretch>
        </p:blipFill>
        <p:spPr>
          <a:xfrm>
            <a:off x="1289303" y="1745264"/>
            <a:ext cx="9613397" cy="961339"/>
          </a:xfrm>
          <a:prstGeom prst="rect">
            <a:avLst/>
          </a:prstGeom>
        </p:spPr>
      </p:pic>
      <p:sp>
        <p:nvSpPr>
          <p:cNvPr id="12" name="Right Triangle 11">
            <a:extLst>
              <a:ext uri="{FF2B5EF4-FFF2-40B4-BE49-F238E27FC236}">
                <a16:creationId xmlns:a16="http://schemas.microsoft.com/office/drawing/2014/main" id="{08B4ECDF-F69F-F64A-51B6-7C2909415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5350430-7AA7-0A4D-B2C2-6F6E41F41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BD5AF3-78DD-5AC2-691E-6E5D4758513C}"/>
              </a:ext>
            </a:extLst>
          </p:cNvPr>
          <p:cNvSpPr>
            <a:spLocks noGrp="1"/>
          </p:cNvSpPr>
          <p:nvPr>
            <p:ph type="ctrTitle"/>
          </p:nvPr>
        </p:nvSpPr>
        <p:spPr>
          <a:xfrm>
            <a:off x="1289304" y="3429000"/>
            <a:ext cx="8921672" cy="1713305"/>
          </a:xfrm>
        </p:spPr>
        <p:txBody>
          <a:bodyPr anchor="b">
            <a:normAutofit/>
          </a:bodyPr>
          <a:lstStyle/>
          <a:p>
            <a:pPr algn="l"/>
            <a:r>
              <a:rPr lang="en-US" sz="8000" b="1" dirty="0"/>
              <a:t>Payment bonds </a:t>
            </a:r>
          </a:p>
        </p:txBody>
      </p:sp>
      <p:sp>
        <p:nvSpPr>
          <p:cNvPr id="5" name="Subtitle 4">
            <a:extLst>
              <a:ext uri="{FF2B5EF4-FFF2-40B4-BE49-F238E27FC236}">
                <a16:creationId xmlns:a16="http://schemas.microsoft.com/office/drawing/2014/main" id="{B321C790-D9E7-BB3F-C61A-F16682DB5E15}"/>
              </a:ext>
            </a:extLst>
          </p:cNvPr>
          <p:cNvSpPr>
            <a:spLocks noGrp="1"/>
          </p:cNvSpPr>
          <p:nvPr>
            <p:ph type="subTitle" idx="1"/>
          </p:nvPr>
        </p:nvSpPr>
        <p:spPr>
          <a:xfrm>
            <a:off x="1289303" y="5142305"/>
            <a:ext cx="7321298" cy="753165"/>
          </a:xfrm>
        </p:spPr>
        <p:txBody>
          <a:bodyPr anchor="t">
            <a:normAutofit/>
          </a:bodyPr>
          <a:lstStyle/>
          <a:p>
            <a:pPr algn="l"/>
            <a:endParaRPr lang="en-US" dirty="0"/>
          </a:p>
        </p:txBody>
      </p:sp>
    </p:spTree>
    <p:extLst>
      <p:ext uri="{BB962C8B-B14F-4D97-AF65-F5344CB8AC3E}">
        <p14:creationId xmlns:p14="http://schemas.microsoft.com/office/powerpoint/2010/main" val="3579042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5A28A6-00B0-BF7B-6A29-663F2F7A542C}"/>
            </a:ext>
          </a:extLst>
        </p:cNvPr>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C0A7C6C6-A57E-4E81-B6BF-131089E95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2EF5CD-B3BE-D92E-3BE4-7F2AA7C29C07}"/>
              </a:ext>
            </a:extLst>
          </p:cNvPr>
          <p:cNvSpPr>
            <a:spLocks noGrp="1"/>
          </p:cNvSpPr>
          <p:nvPr>
            <p:ph type="title"/>
          </p:nvPr>
        </p:nvSpPr>
        <p:spPr>
          <a:xfrm>
            <a:off x="598202" y="310209"/>
            <a:ext cx="11018520" cy="1369853"/>
          </a:xfrm>
        </p:spPr>
        <p:txBody>
          <a:bodyPr anchor="b">
            <a:normAutofit/>
          </a:bodyPr>
          <a:lstStyle/>
          <a:p>
            <a:r>
              <a:rPr lang="en-US" sz="4600" b="1" dirty="0"/>
              <a:t>When the surety has no obligations</a:t>
            </a:r>
          </a:p>
        </p:txBody>
      </p:sp>
      <p:sp>
        <p:nvSpPr>
          <p:cNvPr id="22" name="sketchy line">
            <a:extLst>
              <a:ext uri="{FF2B5EF4-FFF2-40B4-BE49-F238E27FC236}">
                <a16:creationId xmlns:a16="http://schemas.microsoft.com/office/drawing/2014/main" id="{DA9FB49E-C466-5729-9C27-646A6205A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D347A3-B58E-4886-4C57-4C7F19206BB0}"/>
              </a:ext>
            </a:extLst>
          </p:cNvPr>
          <p:cNvSpPr>
            <a:spLocks noGrp="1"/>
          </p:cNvSpPr>
          <p:nvPr>
            <p:ph idx="1"/>
          </p:nvPr>
        </p:nvSpPr>
        <p:spPr>
          <a:xfrm>
            <a:off x="572492" y="2071316"/>
            <a:ext cx="11018519" cy="4119172"/>
          </a:xfrm>
        </p:spPr>
        <p:txBody>
          <a:bodyPr anchor="t">
            <a:normAutofit/>
          </a:bodyPr>
          <a:lstStyle/>
          <a:p>
            <a:r>
              <a:rPr lang="en-US" sz="2200" b="1" dirty="0"/>
              <a:t>With respect to the agency</a:t>
            </a:r>
          </a:p>
          <a:p>
            <a:pPr marL="800100" lvl="1" indent="-342900">
              <a:buFont typeface="+mj-lt"/>
              <a:buAutoNum type="arabicPeriod"/>
            </a:pPr>
            <a:r>
              <a:rPr lang="en-US" sz="1800" dirty="0"/>
              <a:t>If the contractor promptly makes payments to all claimants; and </a:t>
            </a:r>
          </a:p>
          <a:p>
            <a:pPr marL="800100" lvl="1" indent="-342900">
              <a:buFont typeface="+mj-lt"/>
              <a:buAutoNum type="arabicPeriod"/>
            </a:pPr>
            <a:r>
              <a:rPr lang="en-US" sz="1800" dirty="0"/>
              <a:t>If the contractor defends and indemnifies the agency from all claims by all who furnished labor, materials, or equipment. </a:t>
            </a:r>
          </a:p>
          <a:p>
            <a:r>
              <a:rPr lang="en-US" sz="2200" b="1" dirty="0"/>
              <a:t>With respect to claimants (suppliers of labor, materials, or equipment) </a:t>
            </a:r>
            <a:endParaRPr lang="en-US" sz="2200" dirty="0"/>
          </a:p>
          <a:p>
            <a:pPr lvl="1"/>
            <a:r>
              <a:rPr lang="en-US" sz="1800" dirty="0"/>
              <a:t>If the contractor promptly makes payments to all claimants. </a:t>
            </a:r>
          </a:p>
          <a:p>
            <a:pPr lvl="1"/>
            <a:endParaRPr lang="en-US" sz="1800" dirty="0"/>
          </a:p>
          <a:p>
            <a:pPr lvl="1"/>
            <a:endParaRPr lang="en-US" sz="1800" i="1" dirty="0"/>
          </a:p>
          <a:p>
            <a:pPr marL="0" indent="0">
              <a:buNone/>
            </a:pPr>
            <a:endParaRPr lang="en-US" sz="2200" dirty="0"/>
          </a:p>
        </p:txBody>
      </p:sp>
      <p:pic>
        <p:nvPicPr>
          <p:cNvPr id="4" name="Picture 3">
            <a:extLst>
              <a:ext uri="{FF2B5EF4-FFF2-40B4-BE49-F238E27FC236}">
                <a16:creationId xmlns:a16="http://schemas.microsoft.com/office/drawing/2014/main" id="{2CB5A6AA-1611-2825-AC45-FF309C265139}"/>
              </a:ext>
            </a:extLst>
          </p:cNvPr>
          <p:cNvPicPr>
            <a:picLocks noChangeAspect="1"/>
          </p:cNvPicPr>
          <p:nvPr/>
        </p:nvPicPr>
        <p:blipFill>
          <a:blip r:embed="rId3"/>
          <a:stretch>
            <a:fillRect/>
          </a:stretch>
        </p:blipFill>
        <p:spPr>
          <a:xfrm>
            <a:off x="572493" y="6213679"/>
            <a:ext cx="4797968" cy="481626"/>
          </a:xfrm>
          <a:prstGeom prst="rect">
            <a:avLst/>
          </a:prstGeom>
        </p:spPr>
      </p:pic>
    </p:spTree>
    <p:extLst>
      <p:ext uri="{BB962C8B-B14F-4D97-AF65-F5344CB8AC3E}">
        <p14:creationId xmlns:p14="http://schemas.microsoft.com/office/powerpoint/2010/main" val="1206403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9512E1-9D36-4633-A901-52FC53EAEF94}"/>
              </a:ext>
            </a:extLst>
          </p:cNvPr>
          <p:cNvSpPr>
            <a:spLocks noGrp="1"/>
          </p:cNvSpPr>
          <p:nvPr>
            <p:ph type="title"/>
          </p:nvPr>
        </p:nvSpPr>
        <p:spPr>
          <a:xfrm>
            <a:off x="838200" y="365125"/>
            <a:ext cx="10515600" cy="1325563"/>
          </a:xfrm>
        </p:spPr>
        <p:txBody>
          <a:bodyPr>
            <a:normAutofit/>
          </a:bodyPr>
          <a:lstStyle/>
          <a:p>
            <a:r>
              <a:rPr lang="en-US" sz="5400" b="1" dirty="0"/>
              <a:t>Basic terms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2D17FD-15A2-4197-A0E6-27E8B9EC7762}"/>
              </a:ext>
            </a:extLst>
          </p:cNvPr>
          <p:cNvSpPr>
            <a:spLocks noGrp="1"/>
          </p:cNvSpPr>
          <p:nvPr>
            <p:ph idx="1"/>
          </p:nvPr>
        </p:nvSpPr>
        <p:spPr>
          <a:xfrm>
            <a:off x="838200" y="1929384"/>
            <a:ext cx="10515600" cy="4251960"/>
          </a:xfrm>
        </p:spPr>
        <p:txBody>
          <a:bodyPr>
            <a:normAutofit/>
          </a:bodyPr>
          <a:lstStyle/>
          <a:p>
            <a:r>
              <a:rPr lang="en-US" sz="2000" b="1" dirty="0"/>
              <a:t>Performance Bond: </a:t>
            </a:r>
            <a:endParaRPr lang="en-US" sz="2000" dirty="0"/>
          </a:p>
          <a:p>
            <a:pPr lvl="1"/>
            <a:r>
              <a:rPr lang="en-US" sz="2000" dirty="0"/>
              <a:t>Covers the risk that the contractor will inexcusably fail to complete the contract according to its terms.</a:t>
            </a:r>
          </a:p>
          <a:p>
            <a:pPr lvl="1"/>
            <a:r>
              <a:rPr lang="en-US" sz="2000" dirty="0"/>
              <a:t>In general terms, if the bond is triggered, the surety (the bond company) steps in to ensure </a:t>
            </a:r>
            <a:r>
              <a:rPr lang="en-US" sz="2000" b="1" dirty="0"/>
              <a:t>(a) </a:t>
            </a:r>
            <a:r>
              <a:rPr lang="en-US" sz="2000" dirty="0"/>
              <a:t>the contractor finishes the project or </a:t>
            </a:r>
            <a:r>
              <a:rPr lang="en-US" sz="2000" b="1" dirty="0"/>
              <a:t>(b) </a:t>
            </a:r>
            <a:r>
              <a:rPr lang="en-US" sz="2000" dirty="0"/>
              <a:t>that the project is completed some other way. </a:t>
            </a:r>
          </a:p>
          <a:p>
            <a:r>
              <a:rPr lang="en-US" sz="2000" b="1" dirty="0"/>
              <a:t>Payment Bond: </a:t>
            </a:r>
            <a:endParaRPr lang="en-US" sz="2000" dirty="0"/>
          </a:p>
          <a:p>
            <a:pPr lvl="1"/>
            <a:r>
              <a:rPr lang="en-US" sz="2000" dirty="0"/>
              <a:t>Covers the risk that the contractor, even if completing the project, will fail to pay claims for unpaid labor and material. </a:t>
            </a:r>
          </a:p>
          <a:p>
            <a:pPr lvl="1"/>
            <a:r>
              <a:rPr lang="en-US" sz="2000" dirty="0"/>
              <a:t>In general terms, if the subcontractors or companies supplying equipment or materials have not been paid by the general contractor, they can seek payment from the surety.  </a:t>
            </a:r>
          </a:p>
        </p:txBody>
      </p:sp>
      <p:pic>
        <p:nvPicPr>
          <p:cNvPr id="5" name="Picture 4">
            <a:extLst>
              <a:ext uri="{FF2B5EF4-FFF2-40B4-BE49-F238E27FC236}">
                <a16:creationId xmlns:a16="http://schemas.microsoft.com/office/drawing/2014/main" id="{BB705D99-6C88-CE52-4623-DED3A962E17E}"/>
              </a:ext>
            </a:extLst>
          </p:cNvPr>
          <p:cNvPicPr>
            <a:picLocks noChangeAspect="1"/>
          </p:cNvPicPr>
          <p:nvPr/>
        </p:nvPicPr>
        <p:blipFill>
          <a:blip r:embed="rId3"/>
          <a:stretch>
            <a:fillRect/>
          </a:stretch>
        </p:blipFill>
        <p:spPr>
          <a:xfrm>
            <a:off x="993572" y="5780668"/>
            <a:ext cx="4797968" cy="481626"/>
          </a:xfrm>
          <a:prstGeom prst="rect">
            <a:avLst/>
          </a:prstGeom>
        </p:spPr>
      </p:pic>
    </p:spTree>
    <p:extLst>
      <p:ext uri="{BB962C8B-B14F-4D97-AF65-F5344CB8AC3E}">
        <p14:creationId xmlns:p14="http://schemas.microsoft.com/office/powerpoint/2010/main" val="2261617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6B1AD-9895-4AF1-BF05-9F9EDCE8419A}"/>
              </a:ext>
            </a:extLst>
          </p:cNvPr>
          <p:cNvSpPr>
            <a:spLocks noGrp="1"/>
          </p:cNvSpPr>
          <p:nvPr>
            <p:ph type="title"/>
          </p:nvPr>
        </p:nvSpPr>
        <p:spPr>
          <a:xfrm>
            <a:off x="572493" y="238539"/>
            <a:ext cx="11018520" cy="1434415"/>
          </a:xfrm>
        </p:spPr>
        <p:txBody>
          <a:bodyPr anchor="b">
            <a:normAutofit/>
          </a:bodyPr>
          <a:lstStyle/>
          <a:p>
            <a:r>
              <a:rPr lang="en-US" b="1" dirty="0"/>
              <a:t>When is the payment bond triggered?</a:t>
            </a:r>
            <a:endParaRPr lang="en-US"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297EB3-EC6F-4412-86B8-9901D1C104BE}"/>
              </a:ext>
            </a:extLst>
          </p:cNvPr>
          <p:cNvSpPr>
            <a:spLocks noGrp="1"/>
          </p:cNvSpPr>
          <p:nvPr>
            <p:ph idx="1"/>
          </p:nvPr>
        </p:nvSpPr>
        <p:spPr>
          <a:xfrm>
            <a:off x="572493" y="1949271"/>
            <a:ext cx="6713552" cy="4119172"/>
          </a:xfrm>
        </p:spPr>
        <p:txBody>
          <a:bodyPr anchor="t">
            <a:normAutofit/>
          </a:bodyPr>
          <a:lstStyle/>
          <a:p>
            <a:r>
              <a:rPr lang="en-US" sz="2400" b="1" dirty="0"/>
              <a:t>Surety’s obligations are triggered when:</a:t>
            </a:r>
          </a:p>
          <a:p>
            <a:pPr marL="800100" lvl="1" indent="-342900">
              <a:buFont typeface="+mj-lt"/>
              <a:buAutoNum type="arabicPeriod"/>
            </a:pPr>
            <a:r>
              <a:rPr lang="en-US" dirty="0"/>
              <a:t>The person who supplied labor, materials, or equipment has not been paid in full, </a:t>
            </a:r>
          </a:p>
          <a:p>
            <a:pPr marL="800100" lvl="1" indent="-342900">
              <a:buFont typeface="+mj-lt"/>
              <a:buAutoNum type="arabicPeriod"/>
            </a:pPr>
            <a:r>
              <a:rPr lang="en-US" dirty="0"/>
              <a:t>90 days have passed since the labor was last done, or material or equipment last delivered, </a:t>
            </a:r>
            <a:r>
              <a:rPr lang="en-US" u="sng" dirty="0"/>
              <a:t>and</a:t>
            </a:r>
          </a:p>
          <a:p>
            <a:pPr marL="800100" lvl="1" indent="-342900">
              <a:buFont typeface="+mj-lt"/>
              <a:buAutoNum type="arabicPeriod"/>
            </a:pPr>
            <a:r>
              <a:rPr lang="en-US" dirty="0"/>
              <a:t>The claimant sues on the bond. </a:t>
            </a:r>
          </a:p>
          <a:p>
            <a:r>
              <a:rPr lang="en-US" sz="2400" b="1" dirty="0"/>
              <a:t>Unlike performance bond disputes, which are handled by the CPO in a contract controversy, payment-bond disputes are handled by a court. </a:t>
            </a:r>
          </a:p>
          <a:p>
            <a:pPr marL="0" lvl="2" indent="0">
              <a:buNone/>
            </a:pPr>
            <a:endParaRPr lang="en-US" sz="2400" dirty="0"/>
          </a:p>
        </p:txBody>
      </p:sp>
      <p:pic>
        <p:nvPicPr>
          <p:cNvPr id="4" name="Picture 3">
            <a:extLst>
              <a:ext uri="{FF2B5EF4-FFF2-40B4-BE49-F238E27FC236}">
                <a16:creationId xmlns:a16="http://schemas.microsoft.com/office/drawing/2014/main" id="{4DEA291C-7625-3716-2E5C-F61FC786A4C2}"/>
              </a:ext>
            </a:extLst>
          </p:cNvPr>
          <p:cNvPicPr>
            <a:picLocks noChangeAspect="1"/>
          </p:cNvPicPr>
          <p:nvPr/>
        </p:nvPicPr>
        <p:blipFill>
          <a:blip r:embed="rId3">
            <a:extLst>
              <a:ext uri="{28A0092B-C50C-407E-A947-70E740481C1C}">
                <a14:useLocalDpi xmlns:a14="http://schemas.microsoft.com/office/drawing/2010/main" val="0"/>
              </a:ext>
            </a:extLst>
          </a:blip>
          <a:srcRect l="17977" r="17977"/>
          <a:stretch/>
        </p:blipFill>
        <p:spPr>
          <a:xfrm>
            <a:off x="7675658" y="2093976"/>
            <a:ext cx="3941064" cy="4096512"/>
          </a:xfrm>
          <a:prstGeom prst="rect">
            <a:avLst/>
          </a:prstGeom>
        </p:spPr>
      </p:pic>
      <p:pic>
        <p:nvPicPr>
          <p:cNvPr id="5" name="Picture 4">
            <a:extLst>
              <a:ext uri="{FF2B5EF4-FFF2-40B4-BE49-F238E27FC236}">
                <a16:creationId xmlns:a16="http://schemas.microsoft.com/office/drawing/2014/main" id="{379BA9F5-A8EA-F6C3-E581-E63830C78DED}"/>
              </a:ext>
            </a:extLst>
          </p:cNvPr>
          <p:cNvPicPr>
            <a:picLocks noChangeAspect="1"/>
          </p:cNvPicPr>
          <p:nvPr/>
        </p:nvPicPr>
        <p:blipFill>
          <a:blip r:embed="rId4"/>
          <a:stretch>
            <a:fillRect/>
          </a:stretch>
        </p:blipFill>
        <p:spPr>
          <a:xfrm>
            <a:off x="283900" y="6095321"/>
            <a:ext cx="4797968" cy="481626"/>
          </a:xfrm>
          <a:prstGeom prst="rect">
            <a:avLst/>
          </a:prstGeom>
        </p:spPr>
      </p:pic>
    </p:spTree>
    <p:extLst>
      <p:ext uri="{BB962C8B-B14F-4D97-AF65-F5344CB8AC3E}">
        <p14:creationId xmlns:p14="http://schemas.microsoft.com/office/powerpoint/2010/main" val="4180936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4A15EF-CD84-8EE7-BA18-8662E93AB32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18CA98-A93E-E1A5-6D32-B8A479E72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60988C0-0AAB-9F9E-57F8-0B967077F311}"/>
              </a:ext>
            </a:extLst>
          </p:cNvPr>
          <p:cNvPicPr>
            <a:picLocks noChangeAspect="1"/>
          </p:cNvPicPr>
          <p:nvPr/>
        </p:nvPicPr>
        <p:blipFill>
          <a:blip r:embed="rId3"/>
          <a:stretch>
            <a:fillRect/>
          </a:stretch>
        </p:blipFill>
        <p:spPr>
          <a:xfrm>
            <a:off x="1289303" y="1745264"/>
            <a:ext cx="9613397" cy="961339"/>
          </a:xfrm>
          <a:prstGeom prst="rect">
            <a:avLst/>
          </a:prstGeom>
        </p:spPr>
      </p:pic>
      <p:sp>
        <p:nvSpPr>
          <p:cNvPr id="12" name="Right Triangle 11">
            <a:extLst>
              <a:ext uri="{FF2B5EF4-FFF2-40B4-BE49-F238E27FC236}">
                <a16:creationId xmlns:a16="http://schemas.microsoft.com/office/drawing/2014/main" id="{A02B1F35-62B2-CA28-2BD8-F2BF8F4D6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BBE08F6-476C-6666-1709-A21ED584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96F9238-62E1-BFE8-7BB4-DFC3E6F97807}"/>
              </a:ext>
            </a:extLst>
          </p:cNvPr>
          <p:cNvSpPr>
            <a:spLocks noGrp="1"/>
          </p:cNvSpPr>
          <p:nvPr>
            <p:ph type="ctrTitle"/>
          </p:nvPr>
        </p:nvSpPr>
        <p:spPr>
          <a:xfrm>
            <a:off x="1289304" y="3429000"/>
            <a:ext cx="8921672" cy="1713305"/>
          </a:xfrm>
        </p:spPr>
        <p:txBody>
          <a:bodyPr anchor="b">
            <a:normAutofit/>
          </a:bodyPr>
          <a:lstStyle/>
          <a:p>
            <a:pPr algn="l"/>
            <a:r>
              <a:rPr lang="en-US" sz="8000" b="1" dirty="0"/>
              <a:t>Liquidated damages</a:t>
            </a:r>
          </a:p>
        </p:txBody>
      </p:sp>
      <p:sp>
        <p:nvSpPr>
          <p:cNvPr id="5" name="Subtitle 4">
            <a:extLst>
              <a:ext uri="{FF2B5EF4-FFF2-40B4-BE49-F238E27FC236}">
                <a16:creationId xmlns:a16="http://schemas.microsoft.com/office/drawing/2014/main" id="{FBDB1161-FFFD-18DC-2BF9-21D7A08DB211}"/>
              </a:ext>
            </a:extLst>
          </p:cNvPr>
          <p:cNvSpPr>
            <a:spLocks noGrp="1"/>
          </p:cNvSpPr>
          <p:nvPr>
            <p:ph type="subTitle" idx="1"/>
          </p:nvPr>
        </p:nvSpPr>
        <p:spPr>
          <a:xfrm>
            <a:off x="1289303" y="5142305"/>
            <a:ext cx="7321298" cy="753165"/>
          </a:xfrm>
        </p:spPr>
        <p:txBody>
          <a:bodyPr anchor="t">
            <a:normAutofit/>
          </a:bodyPr>
          <a:lstStyle/>
          <a:p>
            <a:pPr algn="l"/>
            <a:endParaRPr lang="en-US" dirty="0"/>
          </a:p>
        </p:txBody>
      </p:sp>
    </p:spTree>
    <p:extLst>
      <p:ext uri="{BB962C8B-B14F-4D97-AF65-F5344CB8AC3E}">
        <p14:creationId xmlns:p14="http://schemas.microsoft.com/office/powerpoint/2010/main" val="4273546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6CDCDD-46D1-B311-C53B-8C6D86141EB4}"/>
            </a:ext>
          </a:extLst>
        </p:cNvPr>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D8C1B4B5-7D85-DC38-097E-0F7EAB57C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CEED8A-C716-8D0B-9783-6D315D4B868B}"/>
              </a:ext>
            </a:extLst>
          </p:cNvPr>
          <p:cNvSpPr>
            <a:spLocks noGrp="1"/>
          </p:cNvSpPr>
          <p:nvPr>
            <p:ph type="title"/>
          </p:nvPr>
        </p:nvSpPr>
        <p:spPr>
          <a:xfrm>
            <a:off x="598202" y="310209"/>
            <a:ext cx="11018520" cy="1369853"/>
          </a:xfrm>
        </p:spPr>
        <p:txBody>
          <a:bodyPr anchor="b">
            <a:normAutofit/>
          </a:bodyPr>
          <a:lstStyle/>
          <a:p>
            <a:r>
              <a:rPr lang="en-US" sz="4600" b="1" dirty="0"/>
              <a:t>Basic terms</a:t>
            </a:r>
          </a:p>
        </p:txBody>
      </p:sp>
      <p:sp>
        <p:nvSpPr>
          <p:cNvPr id="22" name="sketchy line">
            <a:extLst>
              <a:ext uri="{FF2B5EF4-FFF2-40B4-BE49-F238E27FC236}">
                <a16:creationId xmlns:a16="http://schemas.microsoft.com/office/drawing/2014/main" id="{CC58556B-F361-E4D5-3A94-4EF35AF0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6C805A-8052-EE47-000D-AD4F7BAF6B6F}"/>
              </a:ext>
            </a:extLst>
          </p:cNvPr>
          <p:cNvSpPr>
            <a:spLocks noGrp="1"/>
          </p:cNvSpPr>
          <p:nvPr>
            <p:ph idx="1"/>
          </p:nvPr>
        </p:nvSpPr>
        <p:spPr>
          <a:xfrm>
            <a:off x="572492" y="2071316"/>
            <a:ext cx="11018519" cy="4119172"/>
          </a:xfrm>
        </p:spPr>
        <p:txBody>
          <a:bodyPr anchor="t">
            <a:normAutofit/>
          </a:bodyPr>
          <a:lstStyle/>
          <a:p>
            <a:r>
              <a:rPr lang="en-US" sz="2200" b="1" dirty="0"/>
              <a:t>Definition: </a:t>
            </a:r>
            <a:r>
              <a:rPr lang="en-US" sz="2200" dirty="0"/>
              <a:t>Liquidated damages are “damages the amount of which has been made certain and fixed either by the act and agreement of the parties or by operation of law to a sum which cannot be changed by the proof.” </a:t>
            </a:r>
            <a:r>
              <a:rPr lang="en-US" sz="2200" i="1" dirty="0"/>
              <a:t>Beckman Concrete v. United Fire &amp; Cas. Co.</a:t>
            </a:r>
            <a:r>
              <a:rPr lang="en-US" sz="2200" dirty="0"/>
              <a:t>, 360 S.C. 127 (Ct. App. 2004). </a:t>
            </a:r>
          </a:p>
          <a:p>
            <a:r>
              <a:rPr lang="en-US" sz="2200" b="1" dirty="0"/>
              <a:t>In other words: </a:t>
            </a:r>
            <a:r>
              <a:rPr lang="en-US" sz="2200" dirty="0"/>
              <a:t>An amount stipulated by contract to be a reasonable estimation of the damages one would suffer in the event of a breach. </a:t>
            </a:r>
          </a:p>
          <a:p>
            <a:r>
              <a:rPr lang="en-US" sz="2200" b="1" dirty="0"/>
              <a:t>Typical application? </a:t>
            </a:r>
            <a:r>
              <a:rPr lang="en-US" sz="2200" dirty="0"/>
              <a:t>For delay damages – for example, damages of $500 per day the project is delayed without a valid excuse. </a:t>
            </a:r>
            <a:endParaRPr lang="en-US" sz="1800" b="1" dirty="0"/>
          </a:p>
          <a:p>
            <a:pPr lvl="1"/>
            <a:endParaRPr lang="en-US" sz="1800" i="1" dirty="0"/>
          </a:p>
          <a:p>
            <a:pPr marL="0" indent="0">
              <a:buNone/>
            </a:pPr>
            <a:endParaRPr lang="en-US" sz="2200" dirty="0"/>
          </a:p>
        </p:txBody>
      </p:sp>
      <p:pic>
        <p:nvPicPr>
          <p:cNvPr id="4" name="Picture 3">
            <a:extLst>
              <a:ext uri="{FF2B5EF4-FFF2-40B4-BE49-F238E27FC236}">
                <a16:creationId xmlns:a16="http://schemas.microsoft.com/office/drawing/2014/main" id="{2BEC8CC5-0256-5BD7-D065-AD6A11376EA5}"/>
              </a:ext>
            </a:extLst>
          </p:cNvPr>
          <p:cNvPicPr>
            <a:picLocks noChangeAspect="1"/>
          </p:cNvPicPr>
          <p:nvPr/>
        </p:nvPicPr>
        <p:blipFill>
          <a:blip r:embed="rId3"/>
          <a:stretch>
            <a:fillRect/>
          </a:stretch>
        </p:blipFill>
        <p:spPr>
          <a:xfrm>
            <a:off x="572493" y="6213679"/>
            <a:ext cx="4797968" cy="481626"/>
          </a:xfrm>
          <a:prstGeom prst="rect">
            <a:avLst/>
          </a:prstGeom>
        </p:spPr>
      </p:pic>
    </p:spTree>
    <p:extLst>
      <p:ext uri="{BB962C8B-B14F-4D97-AF65-F5344CB8AC3E}">
        <p14:creationId xmlns:p14="http://schemas.microsoft.com/office/powerpoint/2010/main" val="1554958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28D6B5-A805-3370-4D45-29AC165D1CFC}"/>
            </a:ext>
          </a:extLst>
        </p:cNvPr>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212E7DAF-EDDA-4EB0-E749-7E8FD1307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56F9A-2D4B-4174-8A5F-E1F5A338B6CC}"/>
              </a:ext>
            </a:extLst>
          </p:cNvPr>
          <p:cNvSpPr>
            <a:spLocks noGrp="1"/>
          </p:cNvSpPr>
          <p:nvPr>
            <p:ph type="title"/>
          </p:nvPr>
        </p:nvSpPr>
        <p:spPr>
          <a:xfrm>
            <a:off x="598202" y="310209"/>
            <a:ext cx="11018520" cy="1369853"/>
          </a:xfrm>
        </p:spPr>
        <p:txBody>
          <a:bodyPr anchor="b">
            <a:normAutofit/>
          </a:bodyPr>
          <a:lstStyle/>
          <a:p>
            <a:r>
              <a:rPr lang="en-US" sz="4600" b="1" dirty="0"/>
              <a:t>They cannot be a penalty</a:t>
            </a:r>
          </a:p>
        </p:txBody>
      </p:sp>
      <p:sp>
        <p:nvSpPr>
          <p:cNvPr id="22" name="sketchy line">
            <a:extLst>
              <a:ext uri="{FF2B5EF4-FFF2-40B4-BE49-F238E27FC236}">
                <a16:creationId xmlns:a16="http://schemas.microsoft.com/office/drawing/2014/main" id="{12F4BE9C-F7BA-6F6F-7514-B670C9DBF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554CC6-626D-8C9F-4470-839443A52C98}"/>
              </a:ext>
            </a:extLst>
          </p:cNvPr>
          <p:cNvSpPr>
            <a:spLocks noGrp="1"/>
          </p:cNvSpPr>
          <p:nvPr>
            <p:ph idx="1"/>
          </p:nvPr>
        </p:nvSpPr>
        <p:spPr>
          <a:xfrm>
            <a:off x="572492" y="2071316"/>
            <a:ext cx="11018519" cy="4119172"/>
          </a:xfrm>
        </p:spPr>
        <p:txBody>
          <a:bodyPr anchor="t">
            <a:normAutofit/>
          </a:bodyPr>
          <a:lstStyle/>
          <a:p>
            <a:r>
              <a:rPr lang="en-US" sz="2200" b="1" dirty="0"/>
              <a:t>Liquidated damages </a:t>
            </a:r>
            <a:r>
              <a:rPr lang="en-US" sz="2400" b="1" dirty="0"/>
              <a:t>must be a “reasonable estimation” of the damages caused by delay.  </a:t>
            </a:r>
          </a:p>
          <a:p>
            <a:pPr lvl="1"/>
            <a:r>
              <a:rPr lang="en-US" sz="1800" dirty="0"/>
              <a:t>If they are considered a penalty, it does not matter what the contract says; they are unenforceable. </a:t>
            </a:r>
          </a:p>
          <a:p>
            <a:r>
              <a:rPr lang="en-US" sz="2200" b="1" dirty="0"/>
              <a:t>When are they a penalty? </a:t>
            </a:r>
          </a:p>
          <a:p>
            <a:pPr lvl="1"/>
            <a:r>
              <a:rPr lang="en-US" sz="1800" dirty="0"/>
              <a:t>“When the sum stipulated is plainly disproportionate to any probable damage result from breach of contract, the stipulation is an unenforceable penalty.” </a:t>
            </a:r>
            <a:r>
              <a:rPr lang="en-US" sz="1800" i="1" dirty="0"/>
              <a:t>DD Dannar, LLC v. SC LAUNCH!</a:t>
            </a:r>
            <a:r>
              <a:rPr lang="en-US" sz="1800" dirty="0"/>
              <a:t>, 431 S.C. 9 (Ct. App. 2020). </a:t>
            </a:r>
          </a:p>
          <a:p>
            <a:pPr lvl="1"/>
            <a:endParaRPr lang="en-US" sz="1800" i="1" dirty="0"/>
          </a:p>
          <a:p>
            <a:pPr marL="0" indent="0">
              <a:buNone/>
            </a:pPr>
            <a:endParaRPr lang="en-US" sz="2200" dirty="0"/>
          </a:p>
        </p:txBody>
      </p:sp>
      <p:pic>
        <p:nvPicPr>
          <p:cNvPr id="4" name="Picture 3">
            <a:extLst>
              <a:ext uri="{FF2B5EF4-FFF2-40B4-BE49-F238E27FC236}">
                <a16:creationId xmlns:a16="http://schemas.microsoft.com/office/drawing/2014/main" id="{4AD4FB80-E795-9E15-CE77-4EF1CE654156}"/>
              </a:ext>
            </a:extLst>
          </p:cNvPr>
          <p:cNvPicPr>
            <a:picLocks noChangeAspect="1"/>
          </p:cNvPicPr>
          <p:nvPr/>
        </p:nvPicPr>
        <p:blipFill>
          <a:blip r:embed="rId2"/>
          <a:stretch>
            <a:fillRect/>
          </a:stretch>
        </p:blipFill>
        <p:spPr>
          <a:xfrm>
            <a:off x="572493" y="6213679"/>
            <a:ext cx="4797968" cy="481626"/>
          </a:xfrm>
          <a:prstGeom prst="rect">
            <a:avLst/>
          </a:prstGeom>
        </p:spPr>
      </p:pic>
    </p:spTree>
    <p:extLst>
      <p:ext uri="{BB962C8B-B14F-4D97-AF65-F5344CB8AC3E}">
        <p14:creationId xmlns:p14="http://schemas.microsoft.com/office/powerpoint/2010/main" val="1334507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95235A-F9B5-04F2-1A62-CF4F4615F82E}"/>
            </a:ext>
          </a:extLst>
        </p:cNvPr>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3B18A658-D90B-4125-E163-35957594C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E29934-917A-5790-B2AF-506A716B4EF9}"/>
              </a:ext>
            </a:extLst>
          </p:cNvPr>
          <p:cNvSpPr>
            <a:spLocks noGrp="1"/>
          </p:cNvSpPr>
          <p:nvPr>
            <p:ph type="title"/>
          </p:nvPr>
        </p:nvSpPr>
        <p:spPr>
          <a:xfrm>
            <a:off x="598202" y="310209"/>
            <a:ext cx="11018520" cy="1369853"/>
          </a:xfrm>
        </p:spPr>
        <p:txBody>
          <a:bodyPr anchor="b">
            <a:normAutofit/>
          </a:bodyPr>
          <a:lstStyle/>
          <a:p>
            <a:r>
              <a:rPr lang="en-US" sz="4600" b="1" dirty="0"/>
              <a:t>How to calculate the amount? </a:t>
            </a:r>
          </a:p>
        </p:txBody>
      </p:sp>
      <p:sp>
        <p:nvSpPr>
          <p:cNvPr id="22" name="sketchy line">
            <a:extLst>
              <a:ext uri="{FF2B5EF4-FFF2-40B4-BE49-F238E27FC236}">
                <a16:creationId xmlns:a16="http://schemas.microsoft.com/office/drawing/2014/main" id="{6F34137E-A18B-31DB-BEDA-CEB5404FF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B0415C-5C1E-1FA9-C757-25765D9D8D74}"/>
              </a:ext>
            </a:extLst>
          </p:cNvPr>
          <p:cNvSpPr>
            <a:spLocks noGrp="1"/>
          </p:cNvSpPr>
          <p:nvPr>
            <p:ph idx="1"/>
          </p:nvPr>
        </p:nvSpPr>
        <p:spPr>
          <a:xfrm>
            <a:off x="572492" y="2071316"/>
            <a:ext cx="11018519" cy="4119172"/>
          </a:xfrm>
        </p:spPr>
        <p:txBody>
          <a:bodyPr anchor="t">
            <a:normAutofit/>
          </a:bodyPr>
          <a:lstStyle/>
          <a:p>
            <a:r>
              <a:rPr lang="en-US" sz="2200" b="1" dirty="0"/>
              <a:t>No magic formula</a:t>
            </a:r>
          </a:p>
          <a:p>
            <a:r>
              <a:rPr lang="en-US" sz="2200" b="1" dirty="0"/>
              <a:t>Determining the “correct” amount of liquidated damages is a balancing of two interests. </a:t>
            </a:r>
          </a:p>
          <a:p>
            <a:pPr lvl="1"/>
            <a:r>
              <a:rPr lang="en-US" sz="2000" dirty="0"/>
              <a:t>On one hand, if the amount is too high, it will be unenforceable as a penalty. </a:t>
            </a:r>
          </a:p>
          <a:p>
            <a:pPr lvl="1"/>
            <a:r>
              <a:rPr lang="en-US" sz="2000" dirty="0"/>
              <a:t>On the other hand, if the amount is too low, it will dis-incentivize the contractor to finish on time. </a:t>
            </a:r>
          </a:p>
          <a:p>
            <a:r>
              <a:rPr lang="en-US" sz="2400" b="1" dirty="0"/>
              <a:t>Try to find the “sweet spot”</a:t>
            </a:r>
          </a:p>
          <a:p>
            <a:r>
              <a:rPr lang="en-US" sz="2400" b="1" dirty="0"/>
              <a:t>Take time to do a reasonable estimate of what damages the agency would suffer each day the project is delayed.</a:t>
            </a:r>
            <a:endParaRPr lang="en-US" sz="2000" b="1" dirty="0"/>
          </a:p>
          <a:p>
            <a:r>
              <a:rPr lang="en-US" sz="2400" b="1" dirty="0"/>
              <a:t>Keep a record of the calculations and a detailed justifications. </a:t>
            </a:r>
          </a:p>
          <a:p>
            <a:endParaRPr lang="en-US" sz="2400" dirty="0"/>
          </a:p>
          <a:p>
            <a:pPr lvl="1"/>
            <a:endParaRPr lang="en-US" sz="1800" i="1" dirty="0"/>
          </a:p>
          <a:p>
            <a:pPr marL="0" indent="0">
              <a:buNone/>
            </a:pPr>
            <a:endParaRPr lang="en-US" sz="2200" dirty="0"/>
          </a:p>
        </p:txBody>
      </p:sp>
      <p:pic>
        <p:nvPicPr>
          <p:cNvPr id="4" name="Picture 3">
            <a:extLst>
              <a:ext uri="{FF2B5EF4-FFF2-40B4-BE49-F238E27FC236}">
                <a16:creationId xmlns:a16="http://schemas.microsoft.com/office/drawing/2014/main" id="{581EEC2A-DA63-8747-7EBF-5ADCCE4E3344}"/>
              </a:ext>
            </a:extLst>
          </p:cNvPr>
          <p:cNvPicPr>
            <a:picLocks noChangeAspect="1"/>
          </p:cNvPicPr>
          <p:nvPr/>
        </p:nvPicPr>
        <p:blipFill>
          <a:blip r:embed="rId3"/>
          <a:stretch>
            <a:fillRect/>
          </a:stretch>
        </p:blipFill>
        <p:spPr>
          <a:xfrm>
            <a:off x="572493" y="6213679"/>
            <a:ext cx="4797968" cy="481626"/>
          </a:xfrm>
          <a:prstGeom prst="rect">
            <a:avLst/>
          </a:prstGeom>
        </p:spPr>
      </p:pic>
    </p:spTree>
    <p:extLst>
      <p:ext uri="{BB962C8B-B14F-4D97-AF65-F5344CB8AC3E}">
        <p14:creationId xmlns:p14="http://schemas.microsoft.com/office/powerpoint/2010/main" val="3334852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A045A32-31C1-5C3B-EEC0-AA2D46328D73}"/>
              </a:ext>
            </a:extLst>
          </p:cNvPr>
          <p:cNvPicPr>
            <a:picLocks noChangeAspect="1"/>
          </p:cNvPicPr>
          <p:nvPr/>
        </p:nvPicPr>
        <p:blipFill>
          <a:blip r:embed="rId2"/>
          <a:stretch>
            <a:fillRect/>
          </a:stretch>
        </p:blipFill>
        <p:spPr>
          <a:xfrm>
            <a:off x="1289303" y="1745264"/>
            <a:ext cx="9613397" cy="961339"/>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85B5518-7D68-40E4-9E43-47B6F0CC3BDF}"/>
              </a:ext>
            </a:extLst>
          </p:cNvPr>
          <p:cNvSpPr>
            <a:spLocks noGrp="1"/>
          </p:cNvSpPr>
          <p:nvPr>
            <p:ph type="ctrTitle"/>
          </p:nvPr>
        </p:nvSpPr>
        <p:spPr>
          <a:xfrm>
            <a:off x="1289304" y="3429000"/>
            <a:ext cx="8921672" cy="1713305"/>
          </a:xfrm>
        </p:spPr>
        <p:txBody>
          <a:bodyPr anchor="b">
            <a:normAutofit/>
          </a:bodyPr>
          <a:lstStyle/>
          <a:p>
            <a:pPr algn="l"/>
            <a:r>
              <a:rPr lang="en-US" sz="8000" b="1" dirty="0"/>
              <a:t>Questions?  </a:t>
            </a:r>
          </a:p>
        </p:txBody>
      </p:sp>
      <p:sp>
        <p:nvSpPr>
          <p:cNvPr id="5" name="Subtitle 4">
            <a:extLst>
              <a:ext uri="{FF2B5EF4-FFF2-40B4-BE49-F238E27FC236}">
                <a16:creationId xmlns:a16="http://schemas.microsoft.com/office/drawing/2014/main" id="{7F57F14B-B376-4711-8312-9E6A98E1527F}"/>
              </a:ext>
            </a:extLst>
          </p:cNvPr>
          <p:cNvSpPr>
            <a:spLocks noGrp="1"/>
          </p:cNvSpPr>
          <p:nvPr>
            <p:ph type="subTitle" idx="1"/>
          </p:nvPr>
        </p:nvSpPr>
        <p:spPr>
          <a:xfrm>
            <a:off x="1289303" y="5142305"/>
            <a:ext cx="7321298" cy="753165"/>
          </a:xfrm>
        </p:spPr>
        <p:txBody>
          <a:bodyPr anchor="t">
            <a:normAutofit/>
          </a:bodyPr>
          <a:lstStyle/>
          <a:p>
            <a:pPr algn="l"/>
            <a:endParaRPr lang="en-US" dirty="0"/>
          </a:p>
        </p:txBody>
      </p:sp>
    </p:spTree>
    <p:extLst>
      <p:ext uri="{BB962C8B-B14F-4D97-AF65-F5344CB8AC3E}">
        <p14:creationId xmlns:p14="http://schemas.microsoft.com/office/powerpoint/2010/main" val="2924785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62283-4104-4EEC-9AFE-EBC896A7D8DE}"/>
              </a:ext>
            </a:extLst>
          </p:cNvPr>
          <p:cNvSpPr>
            <a:spLocks noGrp="1"/>
          </p:cNvSpPr>
          <p:nvPr>
            <p:ph type="title"/>
          </p:nvPr>
        </p:nvSpPr>
        <p:spPr>
          <a:xfrm>
            <a:off x="838200" y="365125"/>
            <a:ext cx="10515600" cy="1325563"/>
          </a:xfrm>
        </p:spPr>
        <p:txBody>
          <a:bodyPr>
            <a:normAutofit/>
          </a:bodyPr>
          <a:lstStyle/>
          <a:p>
            <a:r>
              <a:rPr lang="en-US" sz="4200" b="1" dirty="0"/>
              <a:t>Comparison between insurance and bonds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7365A3-FA2B-4ACB-AF9C-7C4CC4A14F55}"/>
              </a:ext>
            </a:extLst>
          </p:cNvPr>
          <p:cNvSpPr>
            <a:spLocks noGrp="1"/>
          </p:cNvSpPr>
          <p:nvPr>
            <p:ph idx="1"/>
          </p:nvPr>
        </p:nvSpPr>
        <p:spPr>
          <a:xfrm>
            <a:off x="838200" y="1929384"/>
            <a:ext cx="10515600" cy="4251960"/>
          </a:xfrm>
        </p:spPr>
        <p:txBody>
          <a:bodyPr>
            <a:normAutofit/>
          </a:bodyPr>
          <a:lstStyle/>
          <a:p>
            <a:r>
              <a:rPr lang="en-US" sz="2400" dirty="0"/>
              <a:t>While both are meant to give protection to the agency, there are differences.  </a:t>
            </a:r>
          </a:p>
          <a:p>
            <a:r>
              <a:rPr lang="en-US" sz="2400" b="1" dirty="0"/>
              <a:t>Insurance </a:t>
            </a:r>
          </a:p>
          <a:p>
            <a:pPr lvl="1"/>
            <a:r>
              <a:rPr lang="en-US" dirty="0"/>
              <a:t>Insurance company is simply responsible for paying out money if conditions are triggered </a:t>
            </a:r>
          </a:p>
          <a:p>
            <a:pPr lvl="1"/>
            <a:r>
              <a:rPr lang="en-US" dirty="0"/>
              <a:t>Two-party relationship between insurance company and insured (contractor) </a:t>
            </a:r>
          </a:p>
          <a:p>
            <a:r>
              <a:rPr lang="en-US" sz="2400" b="1" dirty="0"/>
              <a:t>Bonds </a:t>
            </a:r>
          </a:p>
          <a:p>
            <a:pPr lvl="1"/>
            <a:r>
              <a:rPr lang="en-US" dirty="0"/>
              <a:t>Rather than simply paying out money, the surety is obligated to ensure the project is completed (performance bond) and that labor and materials have been paid (payment bond).</a:t>
            </a:r>
          </a:p>
          <a:p>
            <a:pPr lvl="1"/>
            <a:r>
              <a:rPr lang="en-US" dirty="0"/>
              <a:t>Three-party relationship between the surety, contractor, and the agency. </a:t>
            </a:r>
          </a:p>
        </p:txBody>
      </p:sp>
      <p:pic>
        <p:nvPicPr>
          <p:cNvPr id="5" name="Picture 4">
            <a:extLst>
              <a:ext uri="{FF2B5EF4-FFF2-40B4-BE49-F238E27FC236}">
                <a16:creationId xmlns:a16="http://schemas.microsoft.com/office/drawing/2014/main" id="{FC21209D-DC84-7D40-548F-EC8A1A254A10}"/>
              </a:ext>
            </a:extLst>
          </p:cNvPr>
          <p:cNvPicPr>
            <a:picLocks noChangeAspect="1"/>
          </p:cNvPicPr>
          <p:nvPr/>
        </p:nvPicPr>
        <p:blipFill>
          <a:blip r:embed="rId3"/>
          <a:stretch>
            <a:fillRect/>
          </a:stretch>
        </p:blipFill>
        <p:spPr>
          <a:xfrm>
            <a:off x="669036" y="5780668"/>
            <a:ext cx="4797968" cy="481626"/>
          </a:xfrm>
          <a:prstGeom prst="rect">
            <a:avLst/>
          </a:prstGeom>
        </p:spPr>
      </p:pic>
    </p:spTree>
    <p:extLst>
      <p:ext uri="{BB962C8B-B14F-4D97-AF65-F5344CB8AC3E}">
        <p14:creationId xmlns:p14="http://schemas.microsoft.com/office/powerpoint/2010/main" val="2943387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ED4F1-A138-4F8C-A4A6-9BBF9513DBEE}"/>
              </a:ext>
            </a:extLst>
          </p:cNvPr>
          <p:cNvSpPr>
            <a:spLocks noGrp="1"/>
          </p:cNvSpPr>
          <p:nvPr>
            <p:ph type="title"/>
          </p:nvPr>
        </p:nvSpPr>
        <p:spPr>
          <a:xfrm>
            <a:off x="598202" y="310209"/>
            <a:ext cx="11018520" cy="1369853"/>
          </a:xfrm>
        </p:spPr>
        <p:txBody>
          <a:bodyPr anchor="b">
            <a:normAutofit/>
          </a:bodyPr>
          <a:lstStyle/>
          <a:p>
            <a:r>
              <a:rPr lang="en-US" sz="4600" b="1" dirty="0"/>
              <a:t>Bond requirements  </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E8D3D8-33A0-4AA7-9E85-810826E1B443}"/>
              </a:ext>
            </a:extLst>
          </p:cNvPr>
          <p:cNvSpPr>
            <a:spLocks noGrp="1"/>
          </p:cNvSpPr>
          <p:nvPr>
            <p:ph idx="1"/>
          </p:nvPr>
        </p:nvSpPr>
        <p:spPr>
          <a:xfrm>
            <a:off x="572492" y="2071316"/>
            <a:ext cx="10972799" cy="4119172"/>
          </a:xfrm>
        </p:spPr>
        <p:txBody>
          <a:bodyPr anchor="t">
            <a:normAutofit/>
          </a:bodyPr>
          <a:lstStyle/>
          <a:p>
            <a:r>
              <a:rPr lang="en-US" sz="2200" b="1" dirty="0"/>
              <a:t>Required for </a:t>
            </a:r>
            <a:r>
              <a:rPr lang="en-US" sz="2200" b="1" u="sng" dirty="0"/>
              <a:t>all</a:t>
            </a:r>
            <a:r>
              <a:rPr lang="en-US" sz="2200" b="1" dirty="0"/>
              <a:t> construction contracts exceeding $50,000: </a:t>
            </a:r>
            <a:r>
              <a:rPr lang="en-US" sz="2200" dirty="0"/>
              <a:t>Contractors must have both a performance bond and payment bond for 100% of the contract price “that does not include the cost of operation maintain, and finance.” S.C. Code § 11-35-3030(2). </a:t>
            </a:r>
          </a:p>
          <a:p>
            <a:pPr lvl="1"/>
            <a:r>
              <a:rPr lang="en-US" sz="1800" dirty="0"/>
              <a:t>(for construction manager at-risk contracts, required for construction phases but not for pre-construction or design phases) </a:t>
            </a:r>
          </a:p>
          <a:p>
            <a:r>
              <a:rPr lang="en-US" sz="2200" b="1" dirty="0"/>
              <a:t>Surety qualifications:</a:t>
            </a:r>
            <a:endParaRPr lang="en-US" sz="2200" dirty="0"/>
          </a:p>
          <a:p>
            <a:pPr lvl="1"/>
            <a:r>
              <a:rPr lang="en-US" sz="1800" dirty="0"/>
              <a:t>Licensed in South Carolina </a:t>
            </a:r>
          </a:p>
          <a:p>
            <a:pPr lvl="1"/>
            <a:r>
              <a:rPr lang="en-US" sz="1800" dirty="0"/>
              <a:t>An “A” rating in latest “Best Key Rating Guide, Property Liability.” </a:t>
            </a:r>
          </a:p>
          <a:p>
            <a:pPr lvl="1"/>
            <a:r>
              <a:rPr lang="en-US" sz="1800" dirty="0"/>
              <a:t>A financial strength of at least 5 times the contract price related to construction. R. 19-445.2145C(2)</a:t>
            </a:r>
          </a:p>
          <a:p>
            <a:r>
              <a:rPr lang="en-US" sz="2200" b="1" dirty="0"/>
              <a:t>May not require contractor to use a certain surety company, agent, or broker. </a:t>
            </a:r>
            <a:r>
              <a:rPr lang="en-US" sz="2200" dirty="0"/>
              <a:t>S.C. Code § 11-35-3030(5). </a:t>
            </a:r>
          </a:p>
          <a:p>
            <a:endParaRPr lang="en-US" sz="2200" dirty="0"/>
          </a:p>
          <a:p>
            <a:pPr marL="0" indent="0">
              <a:buNone/>
            </a:pPr>
            <a:endParaRPr lang="en-US" sz="2200" dirty="0"/>
          </a:p>
        </p:txBody>
      </p:sp>
      <p:pic>
        <p:nvPicPr>
          <p:cNvPr id="9" name="Picture 8">
            <a:extLst>
              <a:ext uri="{FF2B5EF4-FFF2-40B4-BE49-F238E27FC236}">
                <a16:creationId xmlns:a16="http://schemas.microsoft.com/office/drawing/2014/main" id="{F6A12B01-7847-F4A7-9508-7F4C4EFE9525}"/>
              </a:ext>
            </a:extLst>
          </p:cNvPr>
          <p:cNvPicPr>
            <a:picLocks noChangeAspect="1"/>
          </p:cNvPicPr>
          <p:nvPr/>
        </p:nvPicPr>
        <p:blipFill>
          <a:blip r:embed="rId3"/>
          <a:stretch>
            <a:fillRect/>
          </a:stretch>
        </p:blipFill>
        <p:spPr>
          <a:xfrm>
            <a:off x="572493" y="6042618"/>
            <a:ext cx="4797968" cy="481626"/>
          </a:xfrm>
          <a:prstGeom prst="rect">
            <a:avLst/>
          </a:prstGeom>
        </p:spPr>
      </p:pic>
    </p:spTree>
    <p:extLst>
      <p:ext uri="{BB962C8B-B14F-4D97-AF65-F5344CB8AC3E}">
        <p14:creationId xmlns:p14="http://schemas.microsoft.com/office/powerpoint/2010/main" val="228223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929682-10A9-9E12-F937-2D81039F91B1}"/>
            </a:ext>
          </a:extLst>
        </p:cNvPr>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854CF1AB-C95D-8060-B670-A961160BA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A12913-33B9-2934-AD80-B2D064DEE6A2}"/>
              </a:ext>
            </a:extLst>
          </p:cNvPr>
          <p:cNvSpPr>
            <a:spLocks noGrp="1"/>
          </p:cNvSpPr>
          <p:nvPr>
            <p:ph type="title"/>
          </p:nvPr>
        </p:nvSpPr>
        <p:spPr>
          <a:xfrm>
            <a:off x="598202" y="310209"/>
            <a:ext cx="11018520" cy="1369853"/>
          </a:xfrm>
        </p:spPr>
        <p:txBody>
          <a:bodyPr anchor="b">
            <a:normAutofit/>
          </a:bodyPr>
          <a:lstStyle/>
          <a:p>
            <a:r>
              <a:rPr lang="en-US" sz="4600" b="1" dirty="0"/>
              <a:t>Bond requirements (continued)  </a:t>
            </a:r>
          </a:p>
        </p:txBody>
      </p:sp>
      <p:sp>
        <p:nvSpPr>
          <p:cNvPr id="22" name="sketchy line">
            <a:extLst>
              <a:ext uri="{FF2B5EF4-FFF2-40B4-BE49-F238E27FC236}">
                <a16:creationId xmlns:a16="http://schemas.microsoft.com/office/drawing/2014/main" id="{E8AEE186-0D17-8574-6864-9C20C181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2D6FFD-5BD3-BA1F-9DF9-9BC78EEEBFCD}"/>
              </a:ext>
            </a:extLst>
          </p:cNvPr>
          <p:cNvSpPr>
            <a:spLocks noGrp="1"/>
          </p:cNvSpPr>
          <p:nvPr>
            <p:ph idx="1"/>
          </p:nvPr>
        </p:nvSpPr>
        <p:spPr>
          <a:xfrm>
            <a:off x="572492" y="2071316"/>
            <a:ext cx="10972799" cy="4119172"/>
          </a:xfrm>
        </p:spPr>
        <p:txBody>
          <a:bodyPr anchor="t">
            <a:normAutofit/>
          </a:bodyPr>
          <a:lstStyle/>
          <a:p>
            <a:r>
              <a:rPr lang="en-US" sz="2200" b="1" dirty="0"/>
              <a:t>What must be submitted: </a:t>
            </a:r>
          </a:p>
          <a:p>
            <a:pPr lvl="1"/>
            <a:r>
              <a:rPr lang="en-US" sz="1800" dirty="0"/>
              <a:t>Form SE-355 Performance Bond and executed Power of Attorney </a:t>
            </a:r>
          </a:p>
          <a:p>
            <a:pPr lvl="1"/>
            <a:r>
              <a:rPr lang="en-US" sz="1800" dirty="0"/>
              <a:t>Form SE-357 Labor &amp; Material Bond and executed Power of Attorney </a:t>
            </a:r>
          </a:p>
          <a:p>
            <a:pPr lvl="2"/>
            <a:r>
              <a:rPr lang="en-US" sz="1400" dirty="0"/>
              <a:t>The Power of Attorney must authorize contractor to bind the surety. R.19-445.2145C</a:t>
            </a:r>
          </a:p>
          <a:p>
            <a:r>
              <a:rPr lang="en-US" sz="2200" b="1" dirty="0"/>
              <a:t>When submitted? </a:t>
            </a:r>
          </a:p>
          <a:p>
            <a:pPr lvl="1"/>
            <a:r>
              <a:rPr lang="en-US" sz="1800" dirty="0"/>
              <a:t>Within three days after contractor submits the signed contract.  (OSE Manual 6.20.2)</a:t>
            </a:r>
          </a:p>
          <a:p>
            <a:r>
              <a:rPr lang="en-US" sz="2200" b="1" dirty="0"/>
              <a:t>Agency duties upon receipt</a:t>
            </a:r>
          </a:p>
          <a:p>
            <a:pPr lvl="1"/>
            <a:r>
              <a:rPr lang="en-US" sz="1800" dirty="0"/>
              <a:t>Upon receiving them, agency should review to determine if authentic and if they comply with the Procurement Code, regulations, and the contract. (OSE Manual 6.21)</a:t>
            </a:r>
          </a:p>
          <a:p>
            <a:pPr lvl="1"/>
            <a:r>
              <a:rPr lang="en-US" sz="1800" dirty="0"/>
              <a:t>Agency is responsible for assuring they are in place before signing contract—failure to do so could make the agency liable for the contractor’s failure to pay for labor and supplies.  </a:t>
            </a:r>
          </a:p>
          <a:p>
            <a:pPr lvl="1"/>
            <a:endParaRPr lang="en-US" sz="1800" dirty="0"/>
          </a:p>
          <a:p>
            <a:pPr lvl="1"/>
            <a:endParaRPr lang="en-US" sz="1800" b="1" dirty="0"/>
          </a:p>
          <a:p>
            <a:pPr marL="0" indent="0">
              <a:buNone/>
            </a:pPr>
            <a:endParaRPr lang="en-US" sz="2200" dirty="0"/>
          </a:p>
        </p:txBody>
      </p:sp>
      <p:pic>
        <p:nvPicPr>
          <p:cNvPr id="9" name="Picture 8">
            <a:extLst>
              <a:ext uri="{FF2B5EF4-FFF2-40B4-BE49-F238E27FC236}">
                <a16:creationId xmlns:a16="http://schemas.microsoft.com/office/drawing/2014/main" id="{060C2486-FB93-F9C8-D018-4E073FBB8752}"/>
              </a:ext>
            </a:extLst>
          </p:cNvPr>
          <p:cNvPicPr>
            <a:picLocks noChangeAspect="1"/>
          </p:cNvPicPr>
          <p:nvPr/>
        </p:nvPicPr>
        <p:blipFill>
          <a:blip r:embed="rId3"/>
          <a:stretch>
            <a:fillRect/>
          </a:stretch>
        </p:blipFill>
        <p:spPr>
          <a:xfrm>
            <a:off x="572493" y="6042618"/>
            <a:ext cx="4797968" cy="481626"/>
          </a:xfrm>
          <a:prstGeom prst="rect">
            <a:avLst/>
          </a:prstGeom>
        </p:spPr>
      </p:pic>
    </p:spTree>
    <p:extLst>
      <p:ext uri="{BB962C8B-B14F-4D97-AF65-F5344CB8AC3E}">
        <p14:creationId xmlns:p14="http://schemas.microsoft.com/office/powerpoint/2010/main" val="281840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6873FA-BCA9-13C7-CC92-6DFB3DDE3D6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0FC8C5-10FE-3821-DCBE-5BCF2D243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866154D-A521-F359-74B1-E26604B3C0EE}"/>
              </a:ext>
            </a:extLst>
          </p:cNvPr>
          <p:cNvPicPr>
            <a:picLocks noChangeAspect="1"/>
          </p:cNvPicPr>
          <p:nvPr/>
        </p:nvPicPr>
        <p:blipFill>
          <a:blip r:embed="rId2"/>
          <a:stretch>
            <a:fillRect/>
          </a:stretch>
        </p:blipFill>
        <p:spPr>
          <a:xfrm>
            <a:off x="1289303" y="1745264"/>
            <a:ext cx="9613397" cy="961339"/>
          </a:xfrm>
          <a:prstGeom prst="rect">
            <a:avLst/>
          </a:prstGeom>
        </p:spPr>
      </p:pic>
      <p:sp>
        <p:nvSpPr>
          <p:cNvPr id="12" name="Right Triangle 11">
            <a:extLst>
              <a:ext uri="{FF2B5EF4-FFF2-40B4-BE49-F238E27FC236}">
                <a16:creationId xmlns:a16="http://schemas.microsoft.com/office/drawing/2014/main" id="{C20D509C-2619-CA48-A528-77B4DB1BB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3762B1-F583-F961-25A2-0EAB1D4EF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510A54E-C119-8C44-4D93-5363E2F6C6CD}"/>
              </a:ext>
            </a:extLst>
          </p:cNvPr>
          <p:cNvSpPr>
            <a:spLocks noGrp="1"/>
          </p:cNvSpPr>
          <p:nvPr>
            <p:ph type="ctrTitle"/>
          </p:nvPr>
        </p:nvSpPr>
        <p:spPr>
          <a:xfrm>
            <a:off x="1289304" y="3429000"/>
            <a:ext cx="8921672" cy="1713305"/>
          </a:xfrm>
        </p:spPr>
        <p:txBody>
          <a:bodyPr anchor="b">
            <a:normAutofit/>
          </a:bodyPr>
          <a:lstStyle/>
          <a:p>
            <a:pPr algn="l"/>
            <a:r>
              <a:rPr lang="en-US" sz="8000" b="1" dirty="0"/>
              <a:t>Performance bonds</a:t>
            </a:r>
          </a:p>
        </p:txBody>
      </p:sp>
      <p:sp>
        <p:nvSpPr>
          <p:cNvPr id="5" name="Subtitle 4">
            <a:extLst>
              <a:ext uri="{FF2B5EF4-FFF2-40B4-BE49-F238E27FC236}">
                <a16:creationId xmlns:a16="http://schemas.microsoft.com/office/drawing/2014/main" id="{43A74984-92C2-3FD7-04FA-96626182A98D}"/>
              </a:ext>
            </a:extLst>
          </p:cNvPr>
          <p:cNvSpPr>
            <a:spLocks noGrp="1"/>
          </p:cNvSpPr>
          <p:nvPr>
            <p:ph type="subTitle" idx="1"/>
          </p:nvPr>
        </p:nvSpPr>
        <p:spPr>
          <a:xfrm>
            <a:off x="1289303" y="5142305"/>
            <a:ext cx="7321298" cy="753165"/>
          </a:xfrm>
        </p:spPr>
        <p:txBody>
          <a:bodyPr anchor="t">
            <a:normAutofit/>
          </a:bodyPr>
          <a:lstStyle/>
          <a:p>
            <a:pPr algn="l"/>
            <a:endParaRPr lang="en-US" dirty="0"/>
          </a:p>
        </p:txBody>
      </p:sp>
    </p:spTree>
    <p:extLst>
      <p:ext uri="{BB962C8B-B14F-4D97-AF65-F5344CB8AC3E}">
        <p14:creationId xmlns:p14="http://schemas.microsoft.com/office/powerpoint/2010/main" val="407845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CCCF25-6E74-F81D-F9F8-1F0F4659E89C}"/>
            </a:ext>
          </a:extLst>
        </p:cNvPr>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E5BB8E16-14FA-C2D7-7D58-8A20B7612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1CFD34-C20D-01CA-03D7-D83B5F5CF43B}"/>
              </a:ext>
            </a:extLst>
          </p:cNvPr>
          <p:cNvSpPr>
            <a:spLocks noGrp="1"/>
          </p:cNvSpPr>
          <p:nvPr>
            <p:ph type="title"/>
          </p:nvPr>
        </p:nvSpPr>
        <p:spPr>
          <a:xfrm>
            <a:off x="598202" y="310209"/>
            <a:ext cx="11018520" cy="1369853"/>
          </a:xfrm>
        </p:spPr>
        <p:txBody>
          <a:bodyPr anchor="b">
            <a:normAutofit/>
          </a:bodyPr>
          <a:lstStyle/>
          <a:p>
            <a:r>
              <a:rPr lang="en-US" sz="4600" b="1" dirty="0"/>
              <a:t>The surety has no obligations if . . .</a:t>
            </a:r>
          </a:p>
        </p:txBody>
      </p:sp>
      <p:sp>
        <p:nvSpPr>
          <p:cNvPr id="22" name="sketchy line">
            <a:extLst>
              <a:ext uri="{FF2B5EF4-FFF2-40B4-BE49-F238E27FC236}">
                <a16:creationId xmlns:a16="http://schemas.microsoft.com/office/drawing/2014/main" id="{9FB7C1CF-CCF7-17CE-CD54-34FBC02AD5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73802F-C8B1-0B2D-D5BE-32CE4075E2AE}"/>
              </a:ext>
            </a:extLst>
          </p:cNvPr>
          <p:cNvSpPr>
            <a:spLocks noGrp="1"/>
          </p:cNvSpPr>
          <p:nvPr>
            <p:ph idx="1"/>
          </p:nvPr>
        </p:nvSpPr>
        <p:spPr>
          <a:xfrm>
            <a:off x="572492" y="2071316"/>
            <a:ext cx="11018519" cy="4119172"/>
          </a:xfrm>
        </p:spPr>
        <p:txBody>
          <a:bodyPr anchor="t">
            <a:normAutofit/>
          </a:bodyPr>
          <a:lstStyle/>
          <a:p>
            <a:r>
              <a:rPr lang="en-US" sz="2200" b="1" dirty="0"/>
              <a:t>The contractor performs the contract </a:t>
            </a:r>
          </a:p>
          <a:p>
            <a:pPr lvl="1"/>
            <a:r>
              <a:rPr lang="en-US" sz="1800" dirty="0"/>
              <a:t>Except to participate in conferences if necessary to get contractor on track (SE-355, ¶ 2). </a:t>
            </a:r>
          </a:p>
          <a:p>
            <a:r>
              <a:rPr lang="en-US" sz="2200" b="1" dirty="0"/>
              <a:t>The agency terminates for convenience </a:t>
            </a:r>
            <a:endParaRPr lang="en-US" sz="2200" dirty="0"/>
          </a:p>
          <a:p>
            <a:pPr lvl="1"/>
            <a:r>
              <a:rPr lang="en-US" sz="1800" dirty="0"/>
              <a:t>The surety’s obligations are generally triggered by contractor default</a:t>
            </a:r>
          </a:p>
          <a:p>
            <a:pPr lvl="1"/>
            <a:r>
              <a:rPr lang="en-US" sz="1800" dirty="0"/>
              <a:t>Be wary of this when considering whether to terminate for default or for convenience</a:t>
            </a:r>
          </a:p>
          <a:p>
            <a:pPr lvl="1"/>
            <a:endParaRPr lang="en-US" sz="1800" dirty="0"/>
          </a:p>
          <a:p>
            <a:pPr lvl="1"/>
            <a:endParaRPr lang="en-US" sz="1800" i="1" dirty="0"/>
          </a:p>
          <a:p>
            <a:pPr marL="0" indent="0">
              <a:buNone/>
            </a:pPr>
            <a:endParaRPr lang="en-US" sz="2200" dirty="0"/>
          </a:p>
        </p:txBody>
      </p:sp>
      <p:pic>
        <p:nvPicPr>
          <p:cNvPr id="4" name="Picture 3">
            <a:extLst>
              <a:ext uri="{FF2B5EF4-FFF2-40B4-BE49-F238E27FC236}">
                <a16:creationId xmlns:a16="http://schemas.microsoft.com/office/drawing/2014/main" id="{D7DC9A03-260B-3E3F-CAC2-78D6B6641BFB}"/>
              </a:ext>
            </a:extLst>
          </p:cNvPr>
          <p:cNvPicPr>
            <a:picLocks noChangeAspect="1"/>
          </p:cNvPicPr>
          <p:nvPr/>
        </p:nvPicPr>
        <p:blipFill>
          <a:blip r:embed="rId3"/>
          <a:stretch>
            <a:fillRect/>
          </a:stretch>
        </p:blipFill>
        <p:spPr>
          <a:xfrm>
            <a:off x="572493" y="6213679"/>
            <a:ext cx="4797968" cy="481626"/>
          </a:xfrm>
          <a:prstGeom prst="rect">
            <a:avLst/>
          </a:prstGeom>
        </p:spPr>
      </p:pic>
    </p:spTree>
    <p:extLst>
      <p:ext uri="{BB962C8B-B14F-4D97-AF65-F5344CB8AC3E}">
        <p14:creationId xmlns:p14="http://schemas.microsoft.com/office/powerpoint/2010/main" val="3248864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ED4F1-A138-4F8C-A4A6-9BBF9513DBEE}"/>
              </a:ext>
            </a:extLst>
          </p:cNvPr>
          <p:cNvSpPr>
            <a:spLocks noGrp="1"/>
          </p:cNvSpPr>
          <p:nvPr>
            <p:ph type="title"/>
          </p:nvPr>
        </p:nvSpPr>
        <p:spPr>
          <a:xfrm>
            <a:off x="526773" y="311691"/>
            <a:ext cx="11018520" cy="1369853"/>
          </a:xfrm>
        </p:spPr>
        <p:txBody>
          <a:bodyPr anchor="b">
            <a:normAutofit/>
          </a:bodyPr>
          <a:lstStyle/>
          <a:p>
            <a:r>
              <a:rPr lang="en-US" sz="4600" b="1" dirty="0"/>
              <a:t>When things go wrong . . . </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E8D3D8-33A0-4AA7-9E85-810826E1B443}"/>
              </a:ext>
            </a:extLst>
          </p:cNvPr>
          <p:cNvSpPr>
            <a:spLocks noGrp="1"/>
          </p:cNvSpPr>
          <p:nvPr>
            <p:ph idx="1"/>
          </p:nvPr>
        </p:nvSpPr>
        <p:spPr>
          <a:xfrm>
            <a:off x="572493" y="2071316"/>
            <a:ext cx="6713552" cy="4119172"/>
          </a:xfrm>
        </p:spPr>
        <p:txBody>
          <a:bodyPr anchor="t">
            <a:normAutofit/>
          </a:bodyPr>
          <a:lstStyle/>
          <a:p>
            <a:pPr lvl="1"/>
            <a:endParaRPr lang="en-US" sz="1800" dirty="0"/>
          </a:p>
          <a:p>
            <a:endParaRPr lang="en-US" sz="2200" b="1" dirty="0"/>
          </a:p>
          <a:p>
            <a:pPr marL="0" indent="0">
              <a:buNone/>
            </a:pPr>
            <a:endParaRPr lang="en-US" sz="2200" dirty="0"/>
          </a:p>
        </p:txBody>
      </p:sp>
      <p:pic>
        <p:nvPicPr>
          <p:cNvPr id="4" name="Picture 3">
            <a:extLst>
              <a:ext uri="{FF2B5EF4-FFF2-40B4-BE49-F238E27FC236}">
                <a16:creationId xmlns:a16="http://schemas.microsoft.com/office/drawing/2014/main" id="{6154435B-3A0E-16E8-346E-3D8120608459}"/>
              </a:ext>
            </a:extLst>
          </p:cNvPr>
          <p:cNvPicPr>
            <a:picLocks noChangeAspect="1"/>
          </p:cNvPicPr>
          <p:nvPr/>
        </p:nvPicPr>
        <p:blipFill>
          <a:blip r:embed="rId3"/>
          <a:stretch>
            <a:fillRect/>
          </a:stretch>
        </p:blipFill>
        <p:spPr>
          <a:xfrm>
            <a:off x="375208" y="6042618"/>
            <a:ext cx="4797968" cy="481626"/>
          </a:xfrm>
          <a:prstGeom prst="rect">
            <a:avLst/>
          </a:prstGeom>
        </p:spPr>
      </p:pic>
      <p:pic>
        <p:nvPicPr>
          <p:cNvPr id="6" name="Picture 5" descr="A picture containing water, outdoor">
            <a:extLst>
              <a:ext uri="{FF2B5EF4-FFF2-40B4-BE49-F238E27FC236}">
                <a16:creationId xmlns:a16="http://schemas.microsoft.com/office/drawing/2014/main" id="{3337BC0C-69EB-C1CC-9C51-C46592C7A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2014" y="1883126"/>
            <a:ext cx="7050862" cy="3976199"/>
          </a:xfrm>
          <a:prstGeom prst="rect">
            <a:avLst/>
          </a:prstGeom>
        </p:spPr>
      </p:pic>
    </p:spTree>
    <p:extLst>
      <p:ext uri="{BB962C8B-B14F-4D97-AF65-F5344CB8AC3E}">
        <p14:creationId xmlns:p14="http://schemas.microsoft.com/office/powerpoint/2010/main" val="182006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ED4F1-A138-4F8C-A4A6-9BBF9513DBEE}"/>
              </a:ext>
            </a:extLst>
          </p:cNvPr>
          <p:cNvSpPr>
            <a:spLocks noGrp="1"/>
          </p:cNvSpPr>
          <p:nvPr>
            <p:ph type="title"/>
          </p:nvPr>
        </p:nvSpPr>
        <p:spPr>
          <a:xfrm>
            <a:off x="598202" y="310209"/>
            <a:ext cx="11018520" cy="1369853"/>
          </a:xfrm>
        </p:spPr>
        <p:txBody>
          <a:bodyPr anchor="b">
            <a:normAutofit/>
          </a:bodyPr>
          <a:lstStyle/>
          <a:p>
            <a:r>
              <a:rPr lang="en-US" sz="4600" b="1" dirty="0"/>
              <a:t>When is the performance bond triggered?</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E8D3D8-33A0-4AA7-9E85-810826E1B443}"/>
              </a:ext>
            </a:extLst>
          </p:cNvPr>
          <p:cNvSpPr>
            <a:spLocks noGrp="1"/>
          </p:cNvSpPr>
          <p:nvPr>
            <p:ph idx="1"/>
          </p:nvPr>
        </p:nvSpPr>
        <p:spPr>
          <a:xfrm>
            <a:off x="572492" y="2071316"/>
            <a:ext cx="10830075" cy="4119172"/>
          </a:xfrm>
        </p:spPr>
        <p:txBody>
          <a:bodyPr anchor="t">
            <a:normAutofit/>
          </a:bodyPr>
          <a:lstStyle/>
          <a:p>
            <a:r>
              <a:rPr lang="en-US" sz="2200" dirty="0"/>
              <a:t>Surety’s obligations are triggered under two scenarios (Form SE-355). </a:t>
            </a:r>
          </a:p>
          <a:p>
            <a:r>
              <a:rPr lang="en-US" sz="2200" b="1" dirty="0"/>
              <a:t>First, when agency is </a:t>
            </a:r>
            <a:r>
              <a:rPr lang="en-US" sz="2200" b="1" u="sng" dirty="0"/>
              <a:t>considering</a:t>
            </a:r>
            <a:r>
              <a:rPr lang="en-US" sz="2200" b="1" dirty="0"/>
              <a:t> declaring a contractor default. </a:t>
            </a:r>
            <a:endParaRPr lang="en-US" sz="2200" dirty="0"/>
          </a:p>
          <a:p>
            <a:pPr lvl="1"/>
            <a:r>
              <a:rPr lang="en-US" sz="1800" dirty="0"/>
              <a:t>Must give proper notice to both contractor and surety </a:t>
            </a:r>
          </a:p>
          <a:p>
            <a:pPr lvl="1"/>
            <a:r>
              <a:rPr lang="en-US" sz="1800" dirty="0"/>
              <a:t>Must request and attempt to arrange a conference with contractor and surety to discuss performance, to be held within 15 days of their receipt of notice. </a:t>
            </a:r>
          </a:p>
          <a:p>
            <a:pPr lvl="1"/>
            <a:r>
              <a:rPr lang="en-US" sz="1800" dirty="0"/>
              <a:t>If agreement reached with all parties—agency, contractor, and surety—contractor is allowed a reasonable time to perform, and agency does not waive right to declare default. </a:t>
            </a:r>
          </a:p>
          <a:p>
            <a:r>
              <a:rPr lang="en-US" sz="2200" b="1" dirty="0"/>
              <a:t>Second, when agency has properly given cure notice and then terminated contract for default </a:t>
            </a:r>
          </a:p>
          <a:p>
            <a:pPr lvl="1"/>
            <a:r>
              <a:rPr lang="en-US" sz="1800" dirty="0"/>
              <a:t>Within 15 days of receiving notice, surety must act. </a:t>
            </a:r>
          </a:p>
          <a:p>
            <a:endParaRPr lang="en-US" sz="2200" b="1" dirty="0"/>
          </a:p>
          <a:p>
            <a:pPr marL="0" indent="0">
              <a:buNone/>
            </a:pPr>
            <a:endParaRPr lang="en-US" sz="2200" dirty="0"/>
          </a:p>
        </p:txBody>
      </p:sp>
      <p:pic>
        <p:nvPicPr>
          <p:cNvPr id="4" name="Picture 3">
            <a:extLst>
              <a:ext uri="{FF2B5EF4-FFF2-40B4-BE49-F238E27FC236}">
                <a16:creationId xmlns:a16="http://schemas.microsoft.com/office/drawing/2014/main" id="{DAE7EDE5-CE15-F89A-91B6-C2BBCA7744AF}"/>
              </a:ext>
            </a:extLst>
          </p:cNvPr>
          <p:cNvPicPr>
            <a:picLocks noChangeAspect="1"/>
          </p:cNvPicPr>
          <p:nvPr/>
        </p:nvPicPr>
        <p:blipFill>
          <a:blip r:embed="rId3"/>
          <a:stretch>
            <a:fillRect/>
          </a:stretch>
        </p:blipFill>
        <p:spPr>
          <a:xfrm>
            <a:off x="375208" y="5949675"/>
            <a:ext cx="4797968" cy="481626"/>
          </a:xfrm>
          <a:prstGeom prst="rect">
            <a:avLst/>
          </a:prstGeom>
        </p:spPr>
      </p:pic>
    </p:spTree>
    <p:extLst>
      <p:ext uri="{BB962C8B-B14F-4D97-AF65-F5344CB8AC3E}">
        <p14:creationId xmlns:p14="http://schemas.microsoft.com/office/powerpoint/2010/main" val="274555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7320</TotalTime>
  <Words>2305</Words>
  <Application>Microsoft Office PowerPoint</Application>
  <PresentationFormat>Widescreen</PresentationFormat>
  <Paragraphs>179</Paragraphs>
  <Slides>25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Performance Bonds, Payment Bonds (and liquidated damages)</vt:lpstr>
      <vt:lpstr>Basic terms </vt:lpstr>
      <vt:lpstr>Comparison between insurance and bonds</vt:lpstr>
      <vt:lpstr>Bond requirements  </vt:lpstr>
      <vt:lpstr>Bond requirements (continued)  </vt:lpstr>
      <vt:lpstr>Performance bonds</vt:lpstr>
      <vt:lpstr>The surety has no obligations if . . .</vt:lpstr>
      <vt:lpstr>When things go wrong . . . </vt:lpstr>
      <vt:lpstr>When is the performance bond triggered?</vt:lpstr>
      <vt:lpstr>The importance of proper notice </vt:lpstr>
      <vt:lpstr>The importance of proper notice </vt:lpstr>
      <vt:lpstr>The importance of proper notice </vt:lpstr>
      <vt:lpstr>Example of a letter from architect to surety</vt:lpstr>
      <vt:lpstr>Final reminder </vt:lpstr>
      <vt:lpstr>The surety’s options upon termination</vt:lpstr>
      <vt:lpstr>What happens next? </vt:lpstr>
      <vt:lpstr>What if the surety does not proceed? </vt:lpstr>
      <vt:lpstr>Payment bonds </vt:lpstr>
      <vt:lpstr>When the surety has no obligations</vt:lpstr>
      <vt:lpstr>When is the payment bond triggered?</vt:lpstr>
      <vt:lpstr>Liquidated damages</vt:lpstr>
      <vt:lpstr>Basic terms</vt:lpstr>
      <vt:lpstr>They cannot be a penalty</vt:lpstr>
      <vt:lpstr>How to calculate the amount?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Protests Update</dc:title>
  <dc:creator>Grier, Manton</dc:creator>
  <cp:lastModifiedBy>Grier, Manton</cp:lastModifiedBy>
  <cp:revision>34</cp:revision>
  <cp:lastPrinted>2025-10-14T22:13:07Z</cp:lastPrinted>
  <dcterms:created xsi:type="dcterms:W3CDTF">2023-04-26T18:32:03Z</dcterms:created>
  <dcterms:modified xsi:type="dcterms:W3CDTF">2025-10-15T14:27:54Z</dcterms:modified>
</cp:coreProperties>
</file>