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5"/>
  </p:notesMasterIdLst>
  <p:sldIdLst>
    <p:sldId id="256" r:id="rId2"/>
    <p:sldId id="257" r:id="rId3"/>
    <p:sldId id="286" r:id="rId4"/>
    <p:sldId id="262" r:id="rId5"/>
    <p:sldId id="259" r:id="rId6"/>
    <p:sldId id="266" r:id="rId7"/>
    <p:sldId id="278" r:id="rId8"/>
    <p:sldId id="290" r:id="rId9"/>
    <p:sldId id="304" r:id="rId10"/>
    <p:sldId id="292" r:id="rId11"/>
    <p:sldId id="293" r:id="rId12"/>
    <p:sldId id="294" r:id="rId13"/>
    <p:sldId id="287" r:id="rId14"/>
    <p:sldId id="299" r:id="rId15"/>
    <p:sldId id="300" r:id="rId16"/>
    <p:sldId id="302" r:id="rId17"/>
    <p:sldId id="301" r:id="rId18"/>
    <p:sldId id="288" r:id="rId19"/>
    <p:sldId id="295" r:id="rId20"/>
    <p:sldId id="296" r:id="rId21"/>
    <p:sldId id="297" r:id="rId22"/>
    <p:sldId id="291" r:id="rId23"/>
    <p:sldId id="273"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6357" autoAdjust="0"/>
  </p:normalViewPr>
  <p:slideViewPr>
    <p:cSldViewPr>
      <p:cViewPr varScale="1">
        <p:scale>
          <a:sx n="114" d="100"/>
          <a:sy n="114" d="100"/>
        </p:scale>
        <p:origin x="152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3977633-10B7-495F-B7CF-334B331BB432}" type="datetimeFigureOut">
              <a:rPr lang="en-US" smtClean="0"/>
              <a:t>10/20/2021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456CEB6-87BF-4096-B5BD-FAC8ED8FFBF3}" type="slidenum">
              <a:rPr lang="en-US" smtClean="0"/>
              <a:t>‹#›</a:t>
            </a:fld>
            <a:endParaRPr lang="en-US"/>
          </a:p>
        </p:txBody>
      </p:sp>
    </p:spTree>
    <p:extLst>
      <p:ext uri="{BB962C8B-B14F-4D97-AF65-F5344CB8AC3E}">
        <p14:creationId xmlns:p14="http://schemas.microsoft.com/office/powerpoint/2010/main" val="416908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56CEB6-87BF-4096-B5BD-FAC8ED8FFBF3}" type="slidenum">
              <a:rPr lang="en-US" smtClean="0"/>
              <a:t>5</a:t>
            </a:fld>
            <a:endParaRPr lang="en-US"/>
          </a:p>
        </p:txBody>
      </p:sp>
    </p:spTree>
    <p:extLst>
      <p:ext uri="{BB962C8B-B14F-4D97-AF65-F5344CB8AC3E}">
        <p14:creationId xmlns:p14="http://schemas.microsoft.com/office/powerpoint/2010/main" val="3312479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22F6D91-FE65-445B-9D67-C4000096F2B4}"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9615CEC-6BEF-4CA4-941D-36935464FC30}"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2F6D91-FE65-445B-9D67-C4000096F2B4}"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15CEC-6BEF-4CA4-941D-36935464FC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2F6D91-FE65-445B-9D67-C4000096F2B4}"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15CEC-6BEF-4CA4-941D-36935464FC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2F6D91-FE65-445B-9D67-C4000096F2B4}"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15CEC-6BEF-4CA4-941D-36935464FC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22F6D91-FE65-445B-9D67-C4000096F2B4}" type="datetimeFigureOut">
              <a:rPr lang="en-US" smtClean="0"/>
              <a:t>10/20/2021</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15CEC-6BEF-4CA4-941D-36935464FC30}"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2F6D91-FE65-445B-9D67-C4000096F2B4}"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615CEC-6BEF-4CA4-941D-36935464FC3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2F6D91-FE65-445B-9D67-C4000096F2B4}" type="datetimeFigureOut">
              <a:rPr lang="en-US" smtClean="0"/>
              <a:t>10/20/2021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615CEC-6BEF-4CA4-941D-36935464FC3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22F6D91-FE65-445B-9D67-C4000096F2B4}" type="datetimeFigureOut">
              <a:rPr lang="en-US" smtClean="0"/>
              <a:t>10/20/2021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615CEC-6BEF-4CA4-941D-36935464FC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22F6D91-FE65-445B-9D67-C4000096F2B4}" type="datetimeFigureOut">
              <a:rPr lang="en-US" smtClean="0"/>
              <a:t>10/20/2021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615CEC-6BEF-4CA4-941D-36935464FC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2F6D91-FE65-445B-9D67-C4000096F2B4}"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615CEC-6BEF-4CA4-941D-36935464FC30}"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B22F6D91-FE65-445B-9D67-C4000096F2B4}" type="datetimeFigureOut">
              <a:rPr lang="en-US" smtClean="0"/>
              <a:t>10/20/2021</a:t>
            </a:fld>
            <a:endParaRPr lang="en-US"/>
          </a:p>
        </p:txBody>
      </p:sp>
      <p:sp>
        <p:nvSpPr>
          <p:cNvPr id="7" name="Slide Number Placeholder 6"/>
          <p:cNvSpPr>
            <a:spLocks noGrp="1"/>
          </p:cNvSpPr>
          <p:nvPr>
            <p:ph type="sldNum" sz="quarter" idx="12"/>
          </p:nvPr>
        </p:nvSpPr>
        <p:spPr/>
        <p:txBody>
          <a:bodyPr/>
          <a:lstStyle/>
          <a:p>
            <a:fld id="{F9615CEC-6BEF-4CA4-941D-36935464FC30}"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22F6D91-FE65-445B-9D67-C4000096F2B4}" type="datetimeFigureOut">
              <a:rPr lang="en-US" smtClean="0"/>
              <a:t>10/20/2021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9615CEC-6BEF-4CA4-941D-36935464FC30}"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Word_Document1.docx"/><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2.docx"/><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5334000"/>
            <a:ext cx="6400800" cy="914400"/>
          </a:xfrm>
        </p:spPr>
        <p:txBody>
          <a:bodyPr>
            <a:noAutofit/>
          </a:bodyPr>
          <a:lstStyle/>
          <a:p>
            <a:r>
              <a:rPr lang="en-US" sz="1600" dirty="0">
                <a:solidFill>
                  <a:srgbClr val="0070C0"/>
                </a:solidFill>
              </a:rPr>
              <a:t>Facilities Directors Conference</a:t>
            </a:r>
          </a:p>
          <a:p>
            <a:r>
              <a:rPr lang="en-US" sz="1600" dirty="0">
                <a:solidFill>
                  <a:srgbClr val="0070C0"/>
                </a:solidFill>
              </a:rPr>
              <a:t>Hickory Knob State Park</a:t>
            </a:r>
          </a:p>
          <a:p>
            <a:r>
              <a:rPr lang="en-US" sz="1600" dirty="0">
                <a:solidFill>
                  <a:srgbClr val="0070C0"/>
                </a:solidFill>
              </a:rPr>
              <a:t>2021</a:t>
            </a:r>
          </a:p>
        </p:txBody>
      </p:sp>
      <p:sp>
        <p:nvSpPr>
          <p:cNvPr id="2" name="Title 1"/>
          <p:cNvSpPr>
            <a:spLocks noGrp="1"/>
          </p:cNvSpPr>
          <p:nvPr>
            <p:ph type="ctrTitle"/>
          </p:nvPr>
        </p:nvSpPr>
        <p:spPr>
          <a:xfrm>
            <a:off x="685800" y="1143000"/>
            <a:ext cx="7772400" cy="4267200"/>
          </a:xfrm>
        </p:spPr>
        <p:txBody>
          <a:bodyPr>
            <a:noAutofit/>
          </a:bodyPr>
          <a:lstStyle/>
          <a:p>
            <a:r>
              <a:rPr lang="en-US" sz="5400" dirty="0">
                <a:latin typeface="Algerian" panose="04020705040A02060702" pitchFamily="82" charset="0"/>
              </a:rPr>
              <a:t>Sole Source</a:t>
            </a:r>
            <a:br>
              <a:rPr lang="en-US" sz="8800" dirty="0">
                <a:latin typeface="Algerian" panose="04020705040A02060702" pitchFamily="82" charset="0"/>
              </a:rPr>
            </a:br>
            <a:r>
              <a:rPr lang="en-US" sz="1800" dirty="0">
                <a:latin typeface="Algerian" panose="04020705040A02060702" pitchFamily="82" charset="0"/>
              </a:rPr>
              <a:t>vs.</a:t>
            </a:r>
            <a:br>
              <a:rPr lang="en-US" sz="1800" dirty="0">
                <a:latin typeface="Algerian" panose="04020705040A02060702" pitchFamily="82" charset="0"/>
              </a:rPr>
            </a:br>
            <a:r>
              <a:rPr lang="en-US" sz="5400" dirty="0">
                <a:latin typeface="Algerian" panose="04020705040A02060702" pitchFamily="82" charset="0"/>
              </a:rPr>
              <a:t>Brand Name (Only)</a:t>
            </a:r>
            <a:br>
              <a:rPr lang="en-US" sz="8800" dirty="0">
                <a:latin typeface="Algerian" panose="04020705040A02060702" pitchFamily="82" charset="0"/>
              </a:rPr>
            </a:br>
            <a:r>
              <a:rPr lang="en-US" sz="4400" dirty="0">
                <a:latin typeface="Algerian" panose="04020705040A02060702" pitchFamily="82" charset="0"/>
              </a:rPr>
              <a:t>What’s the difference?</a:t>
            </a:r>
            <a:br>
              <a:rPr lang="en-US" sz="4400" dirty="0">
                <a:latin typeface="Baskerville Old Face" panose="02020602080505020303" pitchFamily="18" charset="0"/>
              </a:rPr>
            </a:br>
            <a:endParaRPr lang="en-US" sz="4400" dirty="0">
              <a:latin typeface="Algerian" panose="04020705040A02060702" pitchFamily="82" charset="0"/>
            </a:endParaRPr>
          </a:p>
        </p:txBody>
      </p:sp>
    </p:spTree>
    <p:extLst>
      <p:ext uri="{BB962C8B-B14F-4D97-AF65-F5344CB8AC3E}">
        <p14:creationId xmlns:p14="http://schemas.microsoft.com/office/powerpoint/2010/main" val="1871712098"/>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FCEEA-C013-4E38-8AF1-86D0ECE5830A}"/>
              </a:ext>
            </a:extLst>
          </p:cNvPr>
          <p:cNvSpPr>
            <a:spLocks noGrp="1"/>
          </p:cNvSpPr>
          <p:nvPr>
            <p:ph type="title"/>
          </p:nvPr>
        </p:nvSpPr>
        <p:spPr/>
        <p:txBody>
          <a:bodyPr/>
          <a:lstStyle/>
          <a:p>
            <a:r>
              <a:rPr lang="en-US" sz="4800" dirty="0"/>
              <a:t>Sole</a:t>
            </a:r>
            <a:r>
              <a:rPr lang="en-US" dirty="0"/>
              <a:t> </a:t>
            </a:r>
            <a:r>
              <a:rPr lang="en-US" sz="4800" dirty="0"/>
              <a:t>source</a:t>
            </a:r>
          </a:p>
        </p:txBody>
      </p:sp>
      <p:sp>
        <p:nvSpPr>
          <p:cNvPr id="3" name="Content Placeholder 2">
            <a:extLst>
              <a:ext uri="{FF2B5EF4-FFF2-40B4-BE49-F238E27FC236}">
                <a16:creationId xmlns:a16="http://schemas.microsoft.com/office/drawing/2014/main" id="{4935C871-2EE6-44F1-9DF7-AB5586382333}"/>
              </a:ext>
            </a:extLst>
          </p:cNvPr>
          <p:cNvSpPr>
            <a:spLocks noGrp="1"/>
          </p:cNvSpPr>
          <p:nvPr>
            <p:ph idx="1"/>
          </p:nvPr>
        </p:nvSpPr>
        <p:spPr/>
        <p:txBody>
          <a:bodyPr/>
          <a:lstStyle/>
          <a:p>
            <a:r>
              <a:rPr lang="en-US" sz="3200" dirty="0"/>
              <a:t>Per SC Reg. 19-445.2105 B Exceptions</a:t>
            </a:r>
          </a:p>
          <a:p>
            <a:r>
              <a:rPr lang="en-US" sz="5400" dirty="0"/>
              <a:t>Not allowed unless there is only a single supplier (contractor)….</a:t>
            </a:r>
          </a:p>
        </p:txBody>
      </p:sp>
    </p:spTree>
    <p:extLst>
      <p:ext uri="{BB962C8B-B14F-4D97-AF65-F5344CB8AC3E}">
        <p14:creationId xmlns:p14="http://schemas.microsoft.com/office/powerpoint/2010/main" val="988528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61A4E-E935-4486-BFF1-CB6BFE02731E}"/>
              </a:ext>
            </a:extLst>
          </p:cNvPr>
          <p:cNvSpPr>
            <a:spLocks noGrp="1"/>
          </p:cNvSpPr>
          <p:nvPr>
            <p:ph type="title" idx="4294967295"/>
          </p:nvPr>
        </p:nvSpPr>
        <p:spPr>
          <a:xfrm>
            <a:off x="381000" y="457200"/>
            <a:ext cx="8261350" cy="5688012"/>
          </a:xfrm>
        </p:spPr>
        <p:txBody>
          <a:bodyPr>
            <a:normAutofit/>
          </a:bodyPr>
          <a:lstStyle/>
          <a:p>
            <a:r>
              <a:rPr lang="en-US" sz="6600" dirty="0"/>
              <a:t>So What’s the difference?</a:t>
            </a:r>
          </a:p>
        </p:txBody>
      </p:sp>
    </p:spTree>
    <p:extLst>
      <p:ext uri="{BB962C8B-B14F-4D97-AF65-F5344CB8AC3E}">
        <p14:creationId xmlns:p14="http://schemas.microsoft.com/office/powerpoint/2010/main" val="286183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FF47B-6E49-4249-AF83-94FBE70E3025}"/>
              </a:ext>
            </a:extLst>
          </p:cNvPr>
          <p:cNvSpPr>
            <a:spLocks noGrp="1"/>
          </p:cNvSpPr>
          <p:nvPr>
            <p:ph type="title"/>
          </p:nvPr>
        </p:nvSpPr>
        <p:spPr/>
        <p:txBody>
          <a:bodyPr>
            <a:normAutofit/>
          </a:bodyPr>
          <a:lstStyle/>
          <a:p>
            <a:r>
              <a:rPr lang="en-US" sz="5400" dirty="0"/>
              <a:t>Brand Name (Only)</a:t>
            </a:r>
          </a:p>
        </p:txBody>
      </p:sp>
      <p:sp>
        <p:nvSpPr>
          <p:cNvPr id="3" name="Content Placeholder 2">
            <a:extLst>
              <a:ext uri="{FF2B5EF4-FFF2-40B4-BE49-F238E27FC236}">
                <a16:creationId xmlns:a16="http://schemas.microsoft.com/office/drawing/2014/main" id="{D8F06D69-20B6-4E0F-96D8-2FD776A353BD}"/>
              </a:ext>
            </a:extLst>
          </p:cNvPr>
          <p:cNvSpPr>
            <a:spLocks noGrp="1"/>
          </p:cNvSpPr>
          <p:nvPr>
            <p:ph idx="1"/>
          </p:nvPr>
        </p:nvSpPr>
        <p:spPr/>
        <p:txBody>
          <a:bodyPr>
            <a:normAutofit/>
          </a:bodyPr>
          <a:lstStyle/>
          <a:p>
            <a:r>
              <a:rPr lang="en-US" sz="5400" dirty="0"/>
              <a:t>An item or items that are used in a Project that constitute a part of the total cost of the Work.</a:t>
            </a:r>
          </a:p>
        </p:txBody>
      </p:sp>
    </p:spTree>
    <p:extLst>
      <p:ext uri="{BB962C8B-B14F-4D97-AF65-F5344CB8AC3E}">
        <p14:creationId xmlns:p14="http://schemas.microsoft.com/office/powerpoint/2010/main" val="2425885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C78F6-BCDC-4E69-8CA4-3837E7C1E24C}"/>
              </a:ext>
            </a:extLst>
          </p:cNvPr>
          <p:cNvSpPr>
            <a:spLocks noGrp="1"/>
          </p:cNvSpPr>
          <p:nvPr>
            <p:ph type="title"/>
          </p:nvPr>
        </p:nvSpPr>
        <p:spPr/>
        <p:txBody>
          <a:bodyPr>
            <a:normAutofit fontScale="90000"/>
          </a:bodyPr>
          <a:lstStyle/>
          <a:p>
            <a:r>
              <a:rPr lang="en-US" dirty="0"/>
              <a:t>When does a brand name become a sole source?</a:t>
            </a:r>
          </a:p>
        </p:txBody>
      </p:sp>
      <p:sp>
        <p:nvSpPr>
          <p:cNvPr id="3" name="Content Placeholder 2">
            <a:extLst>
              <a:ext uri="{FF2B5EF4-FFF2-40B4-BE49-F238E27FC236}">
                <a16:creationId xmlns:a16="http://schemas.microsoft.com/office/drawing/2014/main" id="{7E852B70-B322-458D-9EBC-7EAF5EF2C72D}"/>
              </a:ext>
            </a:extLst>
          </p:cNvPr>
          <p:cNvSpPr>
            <a:spLocks noGrp="1"/>
          </p:cNvSpPr>
          <p:nvPr>
            <p:ph idx="1"/>
          </p:nvPr>
        </p:nvSpPr>
        <p:spPr/>
        <p:txBody>
          <a:bodyPr>
            <a:noAutofit/>
          </a:bodyPr>
          <a:lstStyle/>
          <a:p>
            <a:r>
              <a:rPr lang="en-US" sz="6000" dirty="0"/>
              <a:t>If the majority of Work for a Project falls under one contractor, it is a Sole Source.</a:t>
            </a:r>
          </a:p>
        </p:txBody>
      </p:sp>
    </p:spTree>
    <p:extLst>
      <p:ext uri="{BB962C8B-B14F-4D97-AF65-F5344CB8AC3E}">
        <p14:creationId xmlns:p14="http://schemas.microsoft.com/office/powerpoint/2010/main" val="1037723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A5155-E425-455A-83F9-A19BE81E6F50}"/>
              </a:ext>
            </a:extLst>
          </p:cNvPr>
          <p:cNvSpPr>
            <a:spLocks noGrp="1"/>
          </p:cNvSpPr>
          <p:nvPr>
            <p:ph type="title"/>
          </p:nvPr>
        </p:nvSpPr>
        <p:spPr>
          <a:xfrm>
            <a:off x="426128" y="408372"/>
            <a:ext cx="8260672" cy="1572828"/>
          </a:xfrm>
        </p:spPr>
        <p:txBody>
          <a:bodyPr>
            <a:noAutofit/>
          </a:bodyPr>
          <a:lstStyle/>
          <a:p>
            <a:r>
              <a:rPr lang="en-US" sz="3600" dirty="0"/>
              <a:t>Sole Source or Brand Name?</a:t>
            </a:r>
            <a:br>
              <a:rPr lang="en-US" sz="3600" dirty="0"/>
            </a:br>
            <a:endParaRPr lang="en-US" sz="3600" dirty="0"/>
          </a:p>
        </p:txBody>
      </p:sp>
      <p:sp>
        <p:nvSpPr>
          <p:cNvPr id="3" name="Content Placeholder 2">
            <a:extLst>
              <a:ext uri="{FF2B5EF4-FFF2-40B4-BE49-F238E27FC236}">
                <a16:creationId xmlns:a16="http://schemas.microsoft.com/office/drawing/2014/main" id="{77C054D9-2B7C-4AC1-B851-597B25FC2B95}"/>
              </a:ext>
            </a:extLst>
          </p:cNvPr>
          <p:cNvSpPr>
            <a:spLocks noGrp="1"/>
          </p:cNvSpPr>
          <p:nvPr>
            <p:ph idx="1"/>
          </p:nvPr>
        </p:nvSpPr>
        <p:spPr/>
        <p:txBody>
          <a:bodyPr>
            <a:noAutofit/>
          </a:bodyPr>
          <a:lstStyle/>
          <a:p>
            <a:r>
              <a:rPr lang="en-US" sz="4800" dirty="0"/>
              <a:t>SCDMH is constructing a new facility. They want to include a Critical Care brand nurse call system as part of the Project.</a:t>
            </a:r>
          </a:p>
        </p:txBody>
      </p:sp>
    </p:spTree>
    <p:extLst>
      <p:ext uri="{BB962C8B-B14F-4D97-AF65-F5344CB8AC3E}">
        <p14:creationId xmlns:p14="http://schemas.microsoft.com/office/powerpoint/2010/main" val="144018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50213-7D96-4201-A0AF-A9194E622C38}"/>
              </a:ext>
            </a:extLst>
          </p:cNvPr>
          <p:cNvSpPr>
            <a:spLocks noGrp="1"/>
          </p:cNvSpPr>
          <p:nvPr>
            <p:ph type="title"/>
          </p:nvPr>
        </p:nvSpPr>
        <p:spPr>
          <a:xfrm>
            <a:off x="426128" y="408372"/>
            <a:ext cx="8260672" cy="1572828"/>
          </a:xfrm>
        </p:spPr>
        <p:txBody>
          <a:bodyPr>
            <a:normAutofit/>
          </a:bodyPr>
          <a:lstStyle/>
          <a:p>
            <a:r>
              <a:rPr lang="en-US" dirty="0"/>
              <a:t>Sole Source or Brand Name?</a:t>
            </a:r>
            <a:br>
              <a:rPr lang="en-US" dirty="0"/>
            </a:br>
            <a:endParaRPr lang="en-US" dirty="0"/>
          </a:p>
        </p:txBody>
      </p:sp>
      <p:sp>
        <p:nvSpPr>
          <p:cNvPr id="3" name="Content Placeholder 2">
            <a:extLst>
              <a:ext uri="{FF2B5EF4-FFF2-40B4-BE49-F238E27FC236}">
                <a16:creationId xmlns:a16="http://schemas.microsoft.com/office/drawing/2014/main" id="{B2E7786A-791C-402D-A9BE-278605C30788}"/>
              </a:ext>
            </a:extLst>
          </p:cNvPr>
          <p:cNvSpPr>
            <a:spLocks noGrp="1"/>
          </p:cNvSpPr>
          <p:nvPr>
            <p:ph idx="1"/>
          </p:nvPr>
        </p:nvSpPr>
        <p:spPr/>
        <p:txBody>
          <a:bodyPr>
            <a:noAutofit/>
          </a:bodyPr>
          <a:lstStyle/>
          <a:p>
            <a:r>
              <a:rPr lang="en-US" sz="3600" dirty="0"/>
              <a:t>USC is renovating the third floor of the Jones Science Center. The building has an existing Simplex 4100S fire alarm system. All of the new fire alarm devices must be manufactured by Simplex to be listed to work with the existing FA system.</a:t>
            </a:r>
          </a:p>
        </p:txBody>
      </p:sp>
    </p:spTree>
    <p:extLst>
      <p:ext uri="{BB962C8B-B14F-4D97-AF65-F5344CB8AC3E}">
        <p14:creationId xmlns:p14="http://schemas.microsoft.com/office/powerpoint/2010/main" val="1883742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77BA4-0327-4861-89C8-AD55A67CE721}"/>
              </a:ext>
            </a:extLst>
          </p:cNvPr>
          <p:cNvSpPr>
            <a:spLocks noGrp="1"/>
          </p:cNvSpPr>
          <p:nvPr>
            <p:ph type="title"/>
          </p:nvPr>
        </p:nvSpPr>
        <p:spPr/>
        <p:txBody>
          <a:bodyPr/>
          <a:lstStyle/>
          <a:p>
            <a:r>
              <a:rPr lang="en-US" dirty="0"/>
              <a:t>Sole Source or Brand Name?</a:t>
            </a:r>
          </a:p>
        </p:txBody>
      </p:sp>
      <p:sp>
        <p:nvSpPr>
          <p:cNvPr id="3" name="Content Placeholder 2">
            <a:extLst>
              <a:ext uri="{FF2B5EF4-FFF2-40B4-BE49-F238E27FC236}">
                <a16:creationId xmlns:a16="http://schemas.microsoft.com/office/drawing/2014/main" id="{E4F4355C-FC45-4046-9C09-EA4D5F06F8BE}"/>
              </a:ext>
            </a:extLst>
          </p:cNvPr>
          <p:cNvSpPr>
            <a:spLocks noGrp="1"/>
          </p:cNvSpPr>
          <p:nvPr>
            <p:ph idx="1"/>
          </p:nvPr>
        </p:nvSpPr>
        <p:spPr/>
        <p:txBody>
          <a:bodyPr>
            <a:normAutofit/>
          </a:bodyPr>
          <a:lstStyle/>
          <a:p>
            <a:r>
              <a:rPr lang="en-US" sz="3600" dirty="0"/>
              <a:t>SCC needs to replace the Fire Alarm system in the Powers Building. They have Simplex fire alarm systems in many of their other buildings and stock parts for those systems so they would prefer to install a new Simplex system.</a:t>
            </a:r>
          </a:p>
        </p:txBody>
      </p:sp>
    </p:spTree>
    <p:extLst>
      <p:ext uri="{BB962C8B-B14F-4D97-AF65-F5344CB8AC3E}">
        <p14:creationId xmlns:p14="http://schemas.microsoft.com/office/powerpoint/2010/main" val="1412983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8D2C1-5C6B-4C0D-8E8E-300AB197BDBF}"/>
              </a:ext>
            </a:extLst>
          </p:cNvPr>
          <p:cNvSpPr>
            <a:spLocks noGrp="1"/>
          </p:cNvSpPr>
          <p:nvPr>
            <p:ph type="title"/>
          </p:nvPr>
        </p:nvSpPr>
        <p:spPr/>
        <p:txBody>
          <a:bodyPr>
            <a:normAutofit/>
          </a:bodyPr>
          <a:lstStyle/>
          <a:p>
            <a:r>
              <a:rPr lang="en-US" sz="2800" dirty="0"/>
              <a:t>Brand name or equal, Brand Name or sole source?</a:t>
            </a:r>
          </a:p>
        </p:txBody>
      </p:sp>
      <p:sp>
        <p:nvSpPr>
          <p:cNvPr id="3" name="Content Placeholder 2">
            <a:extLst>
              <a:ext uri="{FF2B5EF4-FFF2-40B4-BE49-F238E27FC236}">
                <a16:creationId xmlns:a16="http://schemas.microsoft.com/office/drawing/2014/main" id="{784A2FCA-8D49-46C1-AEB3-5150C43B5311}"/>
              </a:ext>
            </a:extLst>
          </p:cNvPr>
          <p:cNvSpPr>
            <a:spLocks noGrp="1"/>
          </p:cNvSpPr>
          <p:nvPr>
            <p:ph idx="1"/>
          </p:nvPr>
        </p:nvSpPr>
        <p:spPr/>
        <p:txBody>
          <a:bodyPr>
            <a:normAutofit fontScale="70000" lnSpcReduction="20000"/>
          </a:bodyPr>
          <a:lstStyle/>
          <a:p>
            <a:r>
              <a:rPr lang="en-US" sz="4400" dirty="0"/>
              <a:t>Lander wants to install new intermural field lighting and likes the 25-year warranty that comes with MUSCO lights. They want to specify MUSCO as a Basis of Design and or equal and specifically list the 25-year warranty as required in the specifications.</a:t>
            </a:r>
          </a:p>
          <a:p>
            <a:r>
              <a:rPr lang="en-US" sz="4400" dirty="0"/>
              <a:t>Fixtures are approx. 75% of the cost</a:t>
            </a:r>
          </a:p>
          <a:p>
            <a:r>
              <a:rPr lang="en-US" sz="4400" dirty="0"/>
              <a:t>Two other manufacturers are listed as “acceptable”</a:t>
            </a:r>
          </a:p>
        </p:txBody>
      </p:sp>
    </p:spTree>
    <p:extLst>
      <p:ext uri="{BB962C8B-B14F-4D97-AF65-F5344CB8AC3E}">
        <p14:creationId xmlns:p14="http://schemas.microsoft.com/office/powerpoint/2010/main" val="3432600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B8A5C6-5E56-4A37-9BE7-2C642E946B10}"/>
              </a:ext>
            </a:extLst>
          </p:cNvPr>
          <p:cNvSpPr>
            <a:spLocks noGrp="1"/>
          </p:cNvSpPr>
          <p:nvPr>
            <p:ph type="title"/>
          </p:nvPr>
        </p:nvSpPr>
        <p:spPr/>
        <p:txBody>
          <a:bodyPr>
            <a:normAutofit/>
          </a:bodyPr>
          <a:lstStyle/>
          <a:p>
            <a:r>
              <a:rPr lang="en-US" sz="5400" dirty="0"/>
              <a:t>OSE Forms</a:t>
            </a:r>
          </a:p>
        </p:txBody>
      </p:sp>
      <p:sp>
        <p:nvSpPr>
          <p:cNvPr id="5" name="Content Placeholder 4">
            <a:extLst>
              <a:ext uri="{FF2B5EF4-FFF2-40B4-BE49-F238E27FC236}">
                <a16:creationId xmlns:a16="http://schemas.microsoft.com/office/drawing/2014/main" id="{78718039-A688-4BD4-A3BE-38994AB59AB4}"/>
              </a:ext>
            </a:extLst>
          </p:cNvPr>
          <p:cNvSpPr>
            <a:spLocks noGrp="1"/>
          </p:cNvSpPr>
          <p:nvPr>
            <p:ph idx="1"/>
          </p:nvPr>
        </p:nvSpPr>
        <p:spPr/>
        <p:txBody>
          <a:bodyPr>
            <a:noAutofit/>
          </a:bodyPr>
          <a:lstStyle/>
          <a:p>
            <a:r>
              <a:rPr lang="en-US" sz="4000" dirty="0"/>
              <a:t>102 – Sole Source Determination including Market Research conducted</a:t>
            </a:r>
          </a:p>
          <a:p>
            <a:r>
              <a:rPr lang="en-US" sz="4000" dirty="0"/>
              <a:t>102A – Sole Source Public Notice (SCBO ad)</a:t>
            </a:r>
          </a:p>
          <a:p>
            <a:r>
              <a:rPr lang="en-US" sz="4000" dirty="0"/>
              <a:t>139 – Brand Name Only Determination</a:t>
            </a:r>
          </a:p>
        </p:txBody>
      </p:sp>
    </p:spTree>
    <p:extLst>
      <p:ext uri="{BB962C8B-B14F-4D97-AF65-F5344CB8AC3E}">
        <p14:creationId xmlns:p14="http://schemas.microsoft.com/office/powerpoint/2010/main" val="3057687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3EF050E-691B-4D0F-AD56-3071199BE915}"/>
              </a:ext>
            </a:extLst>
          </p:cNvPr>
          <p:cNvGraphicFramePr>
            <a:graphicFrameLocks noGrp="1" noChangeAspect="1"/>
          </p:cNvGraphicFramePr>
          <p:nvPr>
            <p:ph idx="4294967295"/>
            <p:extLst>
              <p:ext uri="{D42A27DB-BD31-4B8C-83A1-F6EECF244321}">
                <p14:modId xmlns:p14="http://schemas.microsoft.com/office/powerpoint/2010/main" val="2083733098"/>
              </p:ext>
            </p:extLst>
          </p:nvPr>
        </p:nvGraphicFramePr>
        <p:xfrm>
          <a:off x="1600201" y="142902"/>
          <a:ext cx="6196900" cy="6486498"/>
        </p:xfrm>
        <a:graphic>
          <a:graphicData uri="http://schemas.openxmlformats.org/presentationml/2006/ole">
            <mc:AlternateContent xmlns:mc="http://schemas.openxmlformats.org/markup-compatibility/2006">
              <mc:Choice xmlns:v="urn:schemas-microsoft-com:vml" Requires="v">
                <p:oleObj name="Document" r:id="rId2" imgW="6505831" imgH="6808445" progId="Word.Document.12">
                  <p:embed/>
                </p:oleObj>
              </mc:Choice>
              <mc:Fallback>
                <p:oleObj name="Document" r:id="rId2" imgW="6505831" imgH="6808445" progId="Word.Document.12">
                  <p:embed/>
                  <p:pic>
                    <p:nvPicPr>
                      <p:cNvPr id="0" name=""/>
                      <p:cNvPicPr/>
                      <p:nvPr/>
                    </p:nvPicPr>
                    <p:blipFill>
                      <a:blip r:embed="rId3"/>
                      <a:stretch>
                        <a:fillRect/>
                      </a:stretch>
                    </p:blipFill>
                    <p:spPr>
                      <a:xfrm>
                        <a:off x="1600201" y="142902"/>
                        <a:ext cx="6196900" cy="6486498"/>
                      </a:xfrm>
                      <a:prstGeom prst="rect">
                        <a:avLst/>
                      </a:prstGeom>
                    </p:spPr>
                  </p:pic>
                </p:oleObj>
              </mc:Fallback>
            </mc:AlternateContent>
          </a:graphicData>
        </a:graphic>
      </p:graphicFrame>
    </p:spTree>
    <p:extLst>
      <p:ext uri="{BB962C8B-B14F-4D97-AF65-F5344CB8AC3E}">
        <p14:creationId xmlns:p14="http://schemas.microsoft.com/office/powerpoint/2010/main" val="3711740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07988"/>
            <a:ext cx="9067800" cy="5764212"/>
          </a:xfrm>
        </p:spPr>
        <p:txBody>
          <a:bodyPr>
            <a:normAutofit/>
          </a:bodyPr>
          <a:lstStyle/>
          <a:p>
            <a:r>
              <a:rPr lang="en-US" sz="6600" dirty="0"/>
              <a:t>Applies to DBB</a:t>
            </a:r>
          </a:p>
        </p:txBody>
      </p:sp>
    </p:spTree>
    <p:extLst>
      <p:ext uri="{BB962C8B-B14F-4D97-AF65-F5344CB8AC3E}">
        <p14:creationId xmlns:p14="http://schemas.microsoft.com/office/powerpoint/2010/main" val="2877884339"/>
      </p:ext>
    </p:extLst>
  </p:cSld>
  <p:clrMapOvr>
    <a:overrideClrMapping bg1="lt1" tx1="dk1" bg2="lt2" tx2="dk2" accent1="accent1" accent2="accent2" accent3="accent3" accent4="accent4" accent5="accent5" accent6="accent6" hlink="hlink" folHlink="folHlink"/>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23E9A691-9432-4A85-B585-60532B8B6486}"/>
              </a:ext>
            </a:extLst>
          </p:cNvPr>
          <p:cNvGraphicFramePr>
            <a:graphicFrameLocks noChangeAspect="1"/>
          </p:cNvGraphicFramePr>
          <p:nvPr>
            <p:extLst>
              <p:ext uri="{D42A27DB-BD31-4B8C-83A1-F6EECF244321}">
                <p14:modId xmlns:p14="http://schemas.microsoft.com/office/powerpoint/2010/main" val="2622887564"/>
              </p:ext>
            </p:extLst>
          </p:nvPr>
        </p:nvGraphicFramePr>
        <p:xfrm>
          <a:off x="1319213" y="168275"/>
          <a:ext cx="6505575" cy="6523038"/>
        </p:xfrm>
        <a:graphic>
          <a:graphicData uri="http://schemas.openxmlformats.org/presentationml/2006/ole">
            <mc:AlternateContent xmlns:mc="http://schemas.openxmlformats.org/markup-compatibility/2006">
              <mc:Choice xmlns:v="urn:schemas-microsoft-com:vml" Requires="v">
                <p:oleObj name="Document" r:id="rId2" imgW="6505831" imgH="6523395" progId="Word.Document.12">
                  <p:embed/>
                </p:oleObj>
              </mc:Choice>
              <mc:Fallback>
                <p:oleObj name="Document" r:id="rId2" imgW="6505831" imgH="6523395" progId="Word.Document.12">
                  <p:embed/>
                  <p:pic>
                    <p:nvPicPr>
                      <p:cNvPr id="0" name=""/>
                      <p:cNvPicPr/>
                      <p:nvPr/>
                    </p:nvPicPr>
                    <p:blipFill>
                      <a:blip r:embed="rId3"/>
                      <a:stretch>
                        <a:fillRect/>
                      </a:stretch>
                    </p:blipFill>
                    <p:spPr>
                      <a:xfrm>
                        <a:off x="1319213" y="168275"/>
                        <a:ext cx="6505575" cy="6523038"/>
                      </a:xfrm>
                      <a:prstGeom prst="rect">
                        <a:avLst/>
                      </a:prstGeom>
                    </p:spPr>
                  </p:pic>
                </p:oleObj>
              </mc:Fallback>
            </mc:AlternateContent>
          </a:graphicData>
        </a:graphic>
      </p:graphicFrame>
    </p:spTree>
    <p:extLst>
      <p:ext uri="{BB962C8B-B14F-4D97-AF65-F5344CB8AC3E}">
        <p14:creationId xmlns:p14="http://schemas.microsoft.com/office/powerpoint/2010/main" val="126268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6FBD15AA-6591-4FC5-9223-BEC2BF5629D2}"/>
              </a:ext>
            </a:extLst>
          </p:cNvPr>
          <p:cNvGraphicFramePr>
            <a:graphicFrameLocks noChangeAspect="1"/>
          </p:cNvGraphicFramePr>
          <p:nvPr>
            <p:extLst>
              <p:ext uri="{D42A27DB-BD31-4B8C-83A1-F6EECF244321}">
                <p14:modId xmlns:p14="http://schemas.microsoft.com/office/powerpoint/2010/main" val="4025361473"/>
              </p:ext>
            </p:extLst>
          </p:nvPr>
        </p:nvGraphicFramePr>
        <p:xfrm>
          <a:off x="1533525" y="76200"/>
          <a:ext cx="6007894" cy="6629400"/>
        </p:xfrm>
        <a:graphic>
          <a:graphicData uri="http://schemas.openxmlformats.org/presentationml/2006/ole">
            <mc:AlternateContent xmlns:mc="http://schemas.openxmlformats.org/markup-compatibility/2006">
              <mc:Choice xmlns:v="urn:schemas-microsoft-com:vml" Requires="v">
                <p:oleObj name="Document" r:id="rId2" imgW="6505831" imgH="7177354" progId="Word.Document.12">
                  <p:embed/>
                </p:oleObj>
              </mc:Choice>
              <mc:Fallback>
                <p:oleObj name="Document" r:id="rId2" imgW="6505831" imgH="7177354" progId="Word.Document.12">
                  <p:embed/>
                  <p:pic>
                    <p:nvPicPr>
                      <p:cNvPr id="0" name=""/>
                      <p:cNvPicPr/>
                      <p:nvPr/>
                    </p:nvPicPr>
                    <p:blipFill>
                      <a:blip r:embed="rId3"/>
                      <a:stretch>
                        <a:fillRect/>
                      </a:stretch>
                    </p:blipFill>
                    <p:spPr>
                      <a:xfrm>
                        <a:off x="1533525" y="76200"/>
                        <a:ext cx="6007894" cy="6629400"/>
                      </a:xfrm>
                      <a:prstGeom prst="rect">
                        <a:avLst/>
                      </a:prstGeom>
                    </p:spPr>
                  </p:pic>
                </p:oleObj>
              </mc:Fallback>
            </mc:AlternateContent>
          </a:graphicData>
        </a:graphic>
      </p:graphicFrame>
    </p:spTree>
    <p:extLst>
      <p:ext uri="{BB962C8B-B14F-4D97-AF65-F5344CB8AC3E}">
        <p14:creationId xmlns:p14="http://schemas.microsoft.com/office/powerpoint/2010/main" val="2765437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381000" y="990600"/>
            <a:ext cx="8153400" cy="5135563"/>
          </a:xfrm>
        </p:spPr>
        <p:txBody>
          <a:bodyPr>
            <a:normAutofit fontScale="92500" lnSpcReduction="10000"/>
          </a:bodyPr>
          <a:lstStyle/>
          <a:p>
            <a:r>
              <a:rPr lang="en-US" sz="6000" dirty="0"/>
              <a:t>Protest rights apply to both BN and SS</a:t>
            </a:r>
          </a:p>
          <a:p>
            <a:r>
              <a:rPr lang="en-US" sz="6000" dirty="0"/>
              <a:t>No OSE approval is required, copies for information</a:t>
            </a:r>
          </a:p>
          <a:p>
            <a:r>
              <a:rPr lang="en-US" sz="6000" dirty="0"/>
              <a:t>Subject to Audit</a:t>
            </a:r>
          </a:p>
        </p:txBody>
      </p:sp>
    </p:spTree>
    <p:extLst>
      <p:ext uri="{BB962C8B-B14F-4D97-AF65-F5344CB8AC3E}">
        <p14:creationId xmlns:p14="http://schemas.microsoft.com/office/powerpoint/2010/main" val="3705147578"/>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2136338"/>
            <a:ext cx="7696200" cy="3170099"/>
          </a:xfrm>
          <a:prstGeom prst="rect">
            <a:avLst/>
          </a:prstGeom>
        </p:spPr>
        <p:txBody>
          <a:bodyPr wrap="square">
            <a:spAutoFit/>
          </a:bodyPr>
          <a:lstStyle/>
          <a:p>
            <a:pPr lvl="0" algn="ctr"/>
            <a:r>
              <a:rPr lang="en-US" sz="20000" b="1" dirty="0"/>
              <a:t>???</a:t>
            </a:r>
          </a:p>
        </p:txBody>
      </p:sp>
    </p:spTree>
    <p:extLst>
      <p:ext uri="{BB962C8B-B14F-4D97-AF65-F5344CB8AC3E}">
        <p14:creationId xmlns:p14="http://schemas.microsoft.com/office/powerpoint/2010/main" val="299478830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07988"/>
            <a:ext cx="8261350" cy="3859212"/>
          </a:xfrm>
        </p:spPr>
        <p:txBody>
          <a:bodyPr>
            <a:normAutofit/>
          </a:bodyPr>
          <a:lstStyle/>
          <a:p>
            <a:r>
              <a:rPr lang="en-US" sz="6600" dirty="0"/>
              <a:t>Under $10K:</a:t>
            </a:r>
          </a:p>
        </p:txBody>
      </p:sp>
      <p:sp>
        <p:nvSpPr>
          <p:cNvPr id="3" name="Content Placeholder 2"/>
          <p:cNvSpPr>
            <a:spLocks noGrp="1"/>
          </p:cNvSpPr>
          <p:nvPr>
            <p:ph idx="4294967295"/>
          </p:nvPr>
        </p:nvSpPr>
        <p:spPr>
          <a:xfrm>
            <a:off x="0" y="3886200"/>
            <a:ext cx="8229600" cy="2239963"/>
          </a:xfrm>
        </p:spPr>
        <p:txBody>
          <a:bodyPr>
            <a:normAutofit/>
          </a:bodyPr>
          <a:lstStyle/>
          <a:p>
            <a:r>
              <a:rPr lang="en-US" sz="4400"/>
              <a:t>Follow Small Purchase Rules</a:t>
            </a:r>
            <a:endParaRPr lang="en-US" sz="4400" dirty="0"/>
          </a:p>
        </p:txBody>
      </p:sp>
    </p:spTree>
    <p:extLst>
      <p:ext uri="{BB962C8B-B14F-4D97-AF65-F5344CB8AC3E}">
        <p14:creationId xmlns:p14="http://schemas.microsoft.com/office/powerpoint/2010/main" val="1101287062"/>
      </p:ext>
    </p:extLst>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304800"/>
            <a:ext cx="8229600" cy="5973762"/>
          </a:xfrm>
        </p:spPr>
        <p:txBody>
          <a:bodyPr>
            <a:noAutofit/>
          </a:bodyPr>
          <a:lstStyle/>
          <a:p>
            <a:r>
              <a:rPr lang="en-US" sz="5400" dirty="0"/>
              <a:t>what Exactly is a “Brand Name (Only)” specification and How does it differ from “Brand Name or Equal” spec.?</a:t>
            </a:r>
          </a:p>
        </p:txBody>
      </p:sp>
    </p:spTree>
    <p:extLst>
      <p:ext uri="{BB962C8B-B14F-4D97-AF65-F5344CB8AC3E}">
        <p14:creationId xmlns:p14="http://schemas.microsoft.com/office/powerpoint/2010/main" val="193306615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200" dirty="0"/>
              <a:t>Definition*</a:t>
            </a:r>
            <a:br>
              <a:rPr lang="en-US" sz="3200" dirty="0"/>
            </a:br>
            <a:r>
              <a:rPr lang="en-US" sz="3200" dirty="0"/>
              <a:t>Brand Name (Only) Specification </a:t>
            </a:r>
          </a:p>
        </p:txBody>
      </p:sp>
      <p:sp>
        <p:nvSpPr>
          <p:cNvPr id="6" name="Content Placeholder 5"/>
          <p:cNvSpPr>
            <a:spLocks noGrp="1"/>
          </p:cNvSpPr>
          <p:nvPr>
            <p:ph idx="1"/>
          </p:nvPr>
        </p:nvSpPr>
        <p:spPr/>
        <p:txBody>
          <a:bodyPr>
            <a:normAutofit/>
          </a:bodyPr>
          <a:lstStyle/>
          <a:p>
            <a:r>
              <a:rPr lang="en-US" sz="4800" dirty="0"/>
              <a:t>Limited to one or more items by manufacturers name and model number</a:t>
            </a:r>
          </a:p>
          <a:p>
            <a:r>
              <a:rPr lang="en-US" sz="4800" dirty="0"/>
              <a:t> </a:t>
            </a:r>
          </a:p>
          <a:p>
            <a:r>
              <a:rPr lang="en-US" sz="3600" dirty="0"/>
              <a:t>*  SC Reg. 19-445.2140 A (1)</a:t>
            </a:r>
          </a:p>
        </p:txBody>
      </p:sp>
    </p:spTree>
    <p:extLst>
      <p:ext uri="{BB962C8B-B14F-4D97-AF65-F5344CB8AC3E}">
        <p14:creationId xmlns:p14="http://schemas.microsoft.com/office/powerpoint/2010/main" val="261702486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26128" y="408372"/>
            <a:ext cx="8260672" cy="1344227"/>
          </a:xfrm>
        </p:spPr>
        <p:txBody>
          <a:bodyPr>
            <a:normAutofit/>
          </a:bodyPr>
          <a:lstStyle/>
          <a:p>
            <a:r>
              <a:rPr lang="en-US" dirty="0"/>
              <a:t>Definition*</a:t>
            </a:r>
            <a:br>
              <a:rPr lang="en-US" dirty="0"/>
            </a:br>
            <a:r>
              <a:rPr lang="en-US" dirty="0"/>
              <a:t>Brand name or equal Spec.</a:t>
            </a:r>
          </a:p>
        </p:txBody>
      </p:sp>
      <p:sp>
        <p:nvSpPr>
          <p:cNvPr id="6" name="Content Placeholder 5"/>
          <p:cNvSpPr>
            <a:spLocks noGrp="1"/>
          </p:cNvSpPr>
          <p:nvPr>
            <p:ph idx="1"/>
          </p:nvPr>
        </p:nvSpPr>
        <p:spPr/>
        <p:txBody>
          <a:bodyPr>
            <a:normAutofit fontScale="92500"/>
          </a:bodyPr>
          <a:lstStyle/>
          <a:p>
            <a:r>
              <a:rPr lang="en-US" sz="4000" dirty="0"/>
              <a:t>Uses manufacturers name(s) and model number(s) to give the salient characteristics of an item, preferably with more than one (Basis of Design) listed</a:t>
            </a:r>
          </a:p>
          <a:p>
            <a:endParaRPr lang="en-US" sz="4000" dirty="0"/>
          </a:p>
          <a:p>
            <a:r>
              <a:rPr lang="en-US" sz="4000" dirty="0"/>
              <a:t>*  </a:t>
            </a:r>
            <a:r>
              <a:rPr lang="en-US" sz="3600" dirty="0"/>
              <a:t>SC Reg. 19-445.2140 A (2)</a:t>
            </a:r>
          </a:p>
        </p:txBody>
      </p:sp>
    </p:spTree>
    <p:extLst>
      <p:ext uri="{BB962C8B-B14F-4D97-AF65-F5344CB8AC3E}">
        <p14:creationId xmlns:p14="http://schemas.microsoft.com/office/powerpoint/2010/main" val="303414848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Brand name or equal</a:t>
            </a:r>
            <a:br>
              <a:rPr lang="en-US" dirty="0"/>
            </a:br>
            <a:r>
              <a:rPr lang="en-US" dirty="0"/>
              <a:t> is the default</a:t>
            </a:r>
          </a:p>
        </p:txBody>
      </p:sp>
      <p:sp>
        <p:nvSpPr>
          <p:cNvPr id="3" name="Content Placeholder 2"/>
          <p:cNvSpPr>
            <a:spLocks noGrp="1"/>
          </p:cNvSpPr>
          <p:nvPr>
            <p:ph idx="1"/>
          </p:nvPr>
        </p:nvSpPr>
        <p:spPr/>
        <p:txBody>
          <a:bodyPr>
            <a:normAutofit lnSpcReduction="10000"/>
          </a:bodyPr>
          <a:lstStyle/>
          <a:p>
            <a:r>
              <a:rPr lang="en-US" sz="3600" dirty="0"/>
              <a:t>SCOSE AIA B101 Section 3.4.7.2</a:t>
            </a:r>
          </a:p>
          <a:p>
            <a:endParaRPr lang="en-US" sz="3600" dirty="0"/>
          </a:p>
          <a:p>
            <a:r>
              <a:rPr lang="en-US" sz="3600" dirty="0"/>
              <a:t>A/E must name multiple</a:t>
            </a:r>
          </a:p>
          <a:p>
            <a:r>
              <a:rPr lang="en-US" sz="3600" dirty="0"/>
              <a:t>All of them must be allowed</a:t>
            </a:r>
          </a:p>
          <a:p>
            <a:r>
              <a:rPr lang="en-US" sz="3600" dirty="0"/>
              <a:t>Allow competition (§§11-35-2730 &amp; 2750)</a:t>
            </a:r>
          </a:p>
          <a:p>
            <a:r>
              <a:rPr lang="en-US" sz="3600" dirty="0"/>
              <a:t>Basis of Design</a:t>
            </a:r>
          </a:p>
          <a:p>
            <a:endParaRPr lang="en-US" sz="3600" dirty="0"/>
          </a:p>
        </p:txBody>
      </p:sp>
    </p:spTree>
    <p:extLst>
      <p:ext uri="{BB962C8B-B14F-4D97-AF65-F5344CB8AC3E}">
        <p14:creationId xmlns:p14="http://schemas.microsoft.com/office/powerpoint/2010/main" val="41496884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26128" y="408372"/>
            <a:ext cx="8260672" cy="1344227"/>
          </a:xfrm>
        </p:spPr>
        <p:txBody>
          <a:bodyPr>
            <a:normAutofit/>
          </a:bodyPr>
          <a:lstStyle/>
          <a:p>
            <a:r>
              <a:rPr lang="en-US" dirty="0"/>
              <a:t>Definition</a:t>
            </a:r>
            <a:br>
              <a:rPr lang="en-US" dirty="0"/>
            </a:br>
            <a:r>
              <a:rPr lang="en-US" dirty="0"/>
              <a:t>Sole Source</a:t>
            </a:r>
          </a:p>
        </p:txBody>
      </p:sp>
      <p:sp>
        <p:nvSpPr>
          <p:cNvPr id="6" name="Content Placeholder 5"/>
          <p:cNvSpPr>
            <a:spLocks noGrp="1"/>
          </p:cNvSpPr>
          <p:nvPr>
            <p:ph idx="1"/>
          </p:nvPr>
        </p:nvSpPr>
        <p:spPr/>
        <p:txBody>
          <a:bodyPr>
            <a:normAutofit/>
          </a:bodyPr>
          <a:lstStyle/>
          <a:p>
            <a:r>
              <a:rPr lang="en-US" sz="4800" dirty="0"/>
              <a:t>Not specifically defined in the SC Consolidated Procurement Code…</a:t>
            </a:r>
          </a:p>
          <a:p>
            <a:endParaRPr lang="en-US" sz="4000" dirty="0"/>
          </a:p>
          <a:p>
            <a:endParaRPr lang="en-US" sz="4000" dirty="0"/>
          </a:p>
        </p:txBody>
      </p:sp>
    </p:spTree>
    <p:extLst>
      <p:ext uri="{BB962C8B-B14F-4D97-AF65-F5344CB8AC3E}">
        <p14:creationId xmlns:p14="http://schemas.microsoft.com/office/powerpoint/2010/main" val="61635782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A8738-9FE7-41F8-A76B-12366BEBC444}"/>
              </a:ext>
            </a:extLst>
          </p:cNvPr>
          <p:cNvSpPr>
            <a:spLocks noGrp="1"/>
          </p:cNvSpPr>
          <p:nvPr>
            <p:ph type="title"/>
          </p:nvPr>
        </p:nvSpPr>
        <p:spPr>
          <a:xfrm>
            <a:off x="426128" y="408372"/>
            <a:ext cx="8260672" cy="1039427"/>
          </a:xfrm>
        </p:spPr>
        <p:txBody>
          <a:bodyPr>
            <a:normAutofit fontScale="90000"/>
          </a:bodyPr>
          <a:lstStyle/>
          <a:p>
            <a:br>
              <a:rPr lang="en-US" dirty="0"/>
            </a:br>
            <a:r>
              <a:rPr lang="en-US" sz="6000" dirty="0"/>
              <a:t>Sole Source</a:t>
            </a:r>
          </a:p>
        </p:txBody>
      </p:sp>
      <p:sp>
        <p:nvSpPr>
          <p:cNvPr id="3" name="Content Placeholder 2">
            <a:extLst>
              <a:ext uri="{FF2B5EF4-FFF2-40B4-BE49-F238E27FC236}">
                <a16:creationId xmlns:a16="http://schemas.microsoft.com/office/drawing/2014/main" id="{076FCF39-2DB0-47A9-8D75-206097682C03}"/>
              </a:ext>
            </a:extLst>
          </p:cNvPr>
          <p:cNvSpPr>
            <a:spLocks noGrp="1"/>
          </p:cNvSpPr>
          <p:nvPr>
            <p:ph idx="1"/>
          </p:nvPr>
        </p:nvSpPr>
        <p:spPr/>
        <p:txBody>
          <a:bodyPr/>
          <a:lstStyle/>
          <a:p>
            <a:r>
              <a:rPr lang="en-US" sz="3200" dirty="0"/>
              <a:t>§11-35-1560 (A) A contract may be awarded for a … or construction item without competition if … the head of a purchasing agency, or a designee of either officer, above the level of the procurement officer, determines in writing that there is only one source for the required … construction item.</a:t>
            </a:r>
          </a:p>
          <a:p>
            <a:endParaRPr lang="en-US" dirty="0"/>
          </a:p>
        </p:txBody>
      </p:sp>
    </p:spTree>
    <p:extLst>
      <p:ext uri="{BB962C8B-B14F-4D97-AF65-F5344CB8AC3E}">
        <p14:creationId xmlns:p14="http://schemas.microsoft.com/office/powerpoint/2010/main" val="21010876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themeOverride>
</file>

<file path=ppt/theme/themeOverride2.xml><?xml version="1.0" encoding="utf-8"?>
<a:themeOverride xmlns:a="http://schemas.openxmlformats.org/drawingml/2006/main">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13832</TotalTime>
  <Words>589</Words>
  <Application>Microsoft Office PowerPoint</Application>
  <PresentationFormat>On-screen Show (4:3)</PresentationFormat>
  <Paragraphs>54</Paragraphs>
  <Slides>23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Algerian</vt:lpstr>
      <vt:lpstr>Arial</vt:lpstr>
      <vt:lpstr>Baskerville Old Face</vt:lpstr>
      <vt:lpstr>Book Antiqua</vt:lpstr>
      <vt:lpstr>Calibri</vt:lpstr>
      <vt:lpstr>Century Gothic</vt:lpstr>
      <vt:lpstr>Apothecary</vt:lpstr>
      <vt:lpstr>Document</vt:lpstr>
      <vt:lpstr>Sole Source vs. Brand Name (Only) What’s the difference? </vt:lpstr>
      <vt:lpstr>Applies to DBB</vt:lpstr>
      <vt:lpstr>Under $10K:</vt:lpstr>
      <vt:lpstr>what Exactly is a “Brand Name (Only)” specification and How does it differ from “Brand Name or Equal” spec.?</vt:lpstr>
      <vt:lpstr>Definition* Brand Name (Only) Specification </vt:lpstr>
      <vt:lpstr>Definition* Brand name or equal Spec.</vt:lpstr>
      <vt:lpstr>Brand name or equal  is the default</vt:lpstr>
      <vt:lpstr>Definition Sole Source</vt:lpstr>
      <vt:lpstr> Sole Source</vt:lpstr>
      <vt:lpstr>Sole source</vt:lpstr>
      <vt:lpstr>So What’s the difference?</vt:lpstr>
      <vt:lpstr>Brand Name (Only)</vt:lpstr>
      <vt:lpstr>When does a brand name become a sole source?</vt:lpstr>
      <vt:lpstr>Sole Source or Brand Name? </vt:lpstr>
      <vt:lpstr>Sole Source or Brand Name? </vt:lpstr>
      <vt:lpstr>Sole Source or Brand Name?</vt:lpstr>
      <vt:lpstr>Brand name or equal, Brand Name or sole source?</vt:lpstr>
      <vt:lpstr>OSE Forms</vt:lpstr>
      <vt:lpstr>PowerPoint Presentation</vt:lpstr>
      <vt:lpstr>PowerPoint Presentation</vt:lpstr>
      <vt:lpstr>PowerPoint Presentation</vt:lpstr>
      <vt:lpstr>PowerPoint Presentation</vt:lpstr>
      <vt:lpstr>PowerPoint Presentation</vt:lpstr>
    </vt:vector>
  </TitlesOfParts>
  <Company>SC Budget and Control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DESIGN-BUILD</dc:title>
  <dc:creator>McVey, Jim</dc:creator>
  <cp:lastModifiedBy>McVey, Jim</cp:lastModifiedBy>
  <cp:revision>121</cp:revision>
  <cp:lastPrinted>2017-10-18T18:22:48Z</cp:lastPrinted>
  <dcterms:created xsi:type="dcterms:W3CDTF">2017-10-02T14:40:04Z</dcterms:created>
  <dcterms:modified xsi:type="dcterms:W3CDTF">2021-10-20T15:56:40Z</dcterms:modified>
</cp:coreProperties>
</file>