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3" r:id="rId3"/>
    <p:sldId id="300" r:id="rId4"/>
    <p:sldId id="301" r:id="rId5"/>
    <p:sldId id="303" r:id="rId6"/>
    <p:sldId id="308" r:id="rId7"/>
    <p:sldId id="281" r:id="rId8"/>
    <p:sldId id="309" r:id="rId9"/>
    <p:sldId id="310" r:id="rId10"/>
    <p:sldId id="311" r:id="rId11"/>
    <p:sldId id="313" r:id="rId12"/>
    <p:sldId id="314" r:id="rId13"/>
    <p:sldId id="316" r:id="rId14"/>
    <p:sldId id="320" r:id="rId15"/>
    <p:sldId id="322" r:id="rId16"/>
    <p:sldId id="323" r:id="rId17"/>
    <p:sldId id="325" r:id="rId18"/>
    <p:sldId id="326" r:id="rId19"/>
    <p:sldId id="328" r:id="rId20"/>
    <p:sldId id="329" r:id="rId21"/>
    <p:sldId id="330" r:id="rId22"/>
    <p:sldId id="331" r:id="rId23"/>
    <p:sldId id="332" r:id="rId24"/>
    <p:sldId id="334" r:id="rId25"/>
    <p:sldId id="335" r:id="rId26"/>
    <p:sldId id="336" r:id="rId27"/>
    <p:sldId id="333" r:id="rId28"/>
    <p:sldId id="337" r:id="rId29"/>
    <p:sldId id="338" r:id="rId3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1956" y="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67600" y="152399"/>
            <a:ext cx="15240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7441" y="167254"/>
            <a:ext cx="7162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A9DC6F6-480F-4F20-83D5-D2A375C54351}" type="datetimeFigureOut">
              <a:rPr lang="en-US" smtClean="0"/>
              <a:pPr>
                <a:defRPr/>
              </a:pPr>
              <a:t>10/13/2025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27441" y="609600"/>
            <a:ext cx="2919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4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INSTRUCTIONS TO BIDDERS</a:t>
            </a:r>
            <a:endParaRPr lang="en-US" sz="1400" dirty="0"/>
          </a:p>
        </p:txBody>
      </p:sp>
      <p:pic>
        <p:nvPicPr>
          <p:cNvPr id="25602" name="Picture 2" descr="C:\Users\Public\Documents\aia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27" y="428864"/>
            <a:ext cx="806346" cy="10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7869565" y="1600200"/>
            <a:ext cx="659155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66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Arial" charset="0"/>
              </a:rPr>
              <a:t>A</a:t>
            </a:r>
          </a:p>
          <a:p>
            <a:r>
              <a:rPr kumimoji="0" lang="en-US" sz="66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Arial" charset="0"/>
              </a:rPr>
              <a:t>7</a:t>
            </a:r>
          </a:p>
          <a:p>
            <a:r>
              <a:rPr kumimoji="0" lang="en-US" sz="66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Arial" charset="0"/>
              </a:rPr>
              <a:t>0</a:t>
            </a:r>
          </a:p>
          <a:p>
            <a:r>
              <a:rPr kumimoji="0" lang="en-US" sz="66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Arial" charset="0"/>
              </a:rPr>
              <a:t>1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2399" y="167255"/>
            <a:ext cx="7137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Arial" charset="0"/>
              </a:rPr>
              <a:t>SCOSE, </a:t>
            </a:r>
            <a:r>
              <a:rPr kumimoji="0" lang="en-US" sz="3600" b="0" i="0" u="none" strike="noStrike" kern="1200" cap="all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Arial" charset="0"/>
              </a:rPr>
              <a:t>aia</a:t>
            </a:r>
            <a:r>
              <a:rPr kumimoji="0" lang="en-US" sz="36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Arial" charset="0"/>
              </a:rPr>
              <a:t> Document A701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D402F-5F45-9DFA-CB7C-5359F61E6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5733788"/>
            <a:ext cx="1368703" cy="481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DA95C-459A-438C-A4E1-25380159CB96}" type="datetimeFigureOut">
              <a:rPr lang="en-US" smtClean="0"/>
              <a:pPr>
                <a:defRPr/>
              </a:pPr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9E863-A9A9-4C39-A267-85EA7C0010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47A9EB-99D2-410E-8137-F433AA4CFFA5}" type="datetimeFigureOut">
              <a:rPr lang="en-US" smtClean="0"/>
              <a:pPr>
                <a:defRPr/>
              </a:pPr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29FE2E9-37F3-49B9-9D49-FAA05F0ED2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B9AD6-7E8B-446A-910B-160D76394BBD}" type="datetimeFigureOut">
              <a:rPr lang="en-US" smtClean="0"/>
              <a:pPr>
                <a:defRPr/>
              </a:pPr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6FE5-647B-445E-839E-D462476587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D2DD0F-CC22-4141-8A66-9A271F756472}" type="datetimeFigureOut">
              <a:rPr lang="en-US" smtClean="0"/>
              <a:pPr>
                <a:defRPr/>
              </a:pPr>
              <a:t>10/13/2025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2A1EA47-8E2E-4570-A02C-ACB607BE86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C5766-ADEA-4534-B1CC-CD8F9173D89C}" type="datetimeFigureOut">
              <a:rPr lang="en-US" smtClean="0"/>
              <a:pPr>
                <a:defRPr/>
              </a:pPr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2E3D-80F8-4744-A014-18B4FC31CD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C9D2F3-95EC-4E9B-8B01-610A0DCF8F80}" type="datetimeFigureOut">
              <a:rPr lang="en-US" smtClean="0"/>
              <a:pPr>
                <a:defRPr/>
              </a:pPr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53713-35EA-4326-9AB9-DE45E20256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087A1-2D6E-451B-99CC-DA7336880435}" type="datetimeFigureOut">
              <a:rPr lang="en-US" smtClean="0"/>
              <a:pPr>
                <a:defRPr/>
              </a:pPr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8220D-AC36-4C49-A6A7-082C9ACAF9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359D6-681A-4269-AE4E-83DDC84AAB1F}" type="datetimeFigureOut">
              <a:rPr lang="en-US" smtClean="0"/>
              <a:pPr>
                <a:defRPr/>
              </a:pPr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F3797-0C27-460B-AA59-82DFAB5B2B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BC885-0F23-4ACE-9114-DF8B286C552A}" type="datetimeFigureOut">
              <a:rPr lang="en-US" smtClean="0"/>
              <a:pPr>
                <a:defRPr/>
              </a:pPr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B01389-307C-4744-940F-46C1DBBC2C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31738D-91FF-4B36-A976-2F18B38873D6}" type="datetimeFigureOut">
              <a:rPr lang="en-US" smtClean="0"/>
              <a:pPr>
                <a:defRPr/>
              </a:pPr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9301A-A715-4D80-B009-979FB97A4B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0128FA2-6E2B-4170-8F12-B8C12E6EA62F}" type="datetimeFigureOut">
              <a:rPr lang="en-US" smtClean="0"/>
              <a:pPr>
                <a:defRPr/>
              </a:pPr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F2772A-AE87-4813-902B-08F16E4DAE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701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1196">
            <a:off x="1615159" y="1433957"/>
            <a:ext cx="3588603" cy="46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7121" y="3664803"/>
            <a:ext cx="6540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libri"/>
              </a:rPr>
              <a:t>Things you may or may not know about the A701.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0344" y="990600"/>
            <a:ext cx="3375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Bidder’s Representations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9050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Preparation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of Bids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63" y="2366665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</a:rPr>
              <a:t>Bid Security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5345" y="2366665"/>
            <a:ext cx="4428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>
                    <a:tint val="75000"/>
                  </a:prstClr>
                </a:solidFill>
                <a:latin typeface="Calibri"/>
              </a:rPr>
              <a:t>Modification or Withdrawal of Bid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0103" y="2828330"/>
            <a:ext cx="227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white"/>
                </a:solidFill>
              </a:rPr>
              <a:t>Rejection of Bids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394" y="3278798"/>
            <a:ext cx="2743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Contractor Licensing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3278797"/>
            <a:ext cx="4099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Protest of Solicitation or Award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1137" y="990601"/>
            <a:ext cx="2951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/>
                </a:solidFill>
                <a:latin typeface="Calibri"/>
              </a:rPr>
              <a:t>Bidding Requirements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3359" y="1457654"/>
            <a:ext cx="1338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Addenda</a:t>
            </a:r>
          </a:p>
        </p:txBody>
      </p:sp>
    </p:spTree>
    <p:extLst>
      <p:ext uri="{BB962C8B-B14F-4D97-AF65-F5344CB8AC3E}">
        <p14:creationId xmlns:p14="http://schemas.microsoft.com/office/powerpoint/2010/main" val="4843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2204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Bid Security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6764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Calibri"/>
              </a:rPr>
              <a:t>What is Bid Security and when do you need it?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209800"/>
            <a:ext cx="6019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Projects more than $100,000.00 require a Bid Bond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The bidder’s pledge in the form of a bid bond covering the faithful performance of the contract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The bid security shall be in the amount of not less than 5% of the base bid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It shall be provided on AIA Document A310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The owner shall maintain the 3 lowest bidders bonds until the contract has been executed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0344" y="990600"/>
            <a:ext cx="3375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Bidder’s Representations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9050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Preparation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of Bids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63" y="2366665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Bid Security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6771" y="2366665"/>
            <a:ext cx="4545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</a:rPr>
              <a:t>Modification or Withdrawal of Bid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0103" y="2828330"/>
            <a:ext cx="227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white"/>
                </a:solidFill>
              </a:rPr>
              <a:t>Rejection of Bids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394" y="3278798"/>
            <a:ext cx="2743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Contractor Licensing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3278797"/>
            <a:ext cx="4099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Protest of Solicitation or Award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1137" y="990601"/>
            <a:ext cx="2951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/>
                </a:solidFill>
                <a:latin typeface="Calibri"/>
              </a:rPr>
              <a:t>Bidding Requirements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3359" y="1457654"/>
            <a:ext cx="1338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Addenda</a:t>
            </a:r>
          </a:p>
        </p:txBody>
      </p:sp>
    </p:spTree>
    <p:extLst>
      <p:ext uri="{BB962C8B-B14F-4D97-AF65-F5344CB8AC3E}">
        <p14:creationId xmlns:p14="http://schemas.microsoft.com/office/powerpoint/2010/main" val="15158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6168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Modifications or Withdrawal of Bid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371601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Calibri"/>
              </a:rPr>
              <a:t>How do you modify or withdrawal a Bid?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905001"/>
            <a:ext cx="6019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At any time before the bid opening a bid can be modified or withdrawn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To withdraw a bid after the bid opening a letter of determination must be written by the State Engineer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Modifications to correct a mistake are acceptable in </a:t>
            </a:r>
            <a:r>
              <a:rPr lang="en-US" sz="2400" b="1" i="1" kern="0" dirty="0">
                <a:solidFill>
                  <a:srgbClr val="00B050"/>
                </a:solidFill>
                <a:latin typeface="Calibri"/>
              </a:rPr>
              <a:t>limited</a:t>
            </a:r>
            <a:r>
              <a:rPr lang="en-US" sz="2400" kern="0" dirty="0">
                <a:solidFill>
                  <a:srgbClr val="00B050"/>
                </a:solidFill>
                <a:latin typeface="Calibri"/>
              </a:rPr>
              <a:t> circumstances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A mistake in judgement is never correctable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The mistake in fact must show substantial loss to the bidder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2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0344" y="990600"/>
            <a:ext cx="3375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Bidder’s Representations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9050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Preparation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of Bids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63" y="2366665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Bid Security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6771" y="2366665"/>
            <a:ext cx="4545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Modification or Withdrawal of Bid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86860" y="2828330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0000"/>
                </a:solidFill>
              </a:rPr>
              <a:t>Rejection of Bids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394" y="3278798"/>
            <a:ext cx="2743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Contractor Licensing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3278797"/>
            <a:ext cx="4099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Protest of Solicitation or Award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1137" y="990601"/>
            <a:ext cx="2951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/>
                </a:solidFill>
                <a:latin typeface="Calibri"/>
              </a:rPr>
              <a:t>Bidding Requirements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3359" y="1457654"/>
            <a:ext cx="1338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Addenda</a:t>
            </a:r>
          </a:p>
        </p:txBody>
      </p:sp>
    </p:spTree>
    <p:extLst>
      <p:ext uri="{BB962C8B-B14F-4D97-AF65-F5344CB8AC3E}">
        <p14:creationId xmlns:p14="http://schemas.microsoft.com/office/powerpoint/2010/main" val="200068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666" y="1066799"/>
            <a:ext cx="3035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Rejection of Bids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676400"/>
            <a:ext cx="7579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Calibri"/>
              </a:rPr>
              <a:t>Why do you Reject a Bid?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209800"/>
            <a:ext cx="670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Failure to make Mandatory Pre-Bid Conference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Failure to deliver the bid on time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Failure to comply with Bid Security requirements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Failure to bid an Alternate, except as required by law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Failure to list qualified Subcontractors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Bidder qualifies their bid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4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0344" y="990600"/>
            <a:ext cx="3375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Bidder’s Representations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9050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Preparation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of Bids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63" y="2366665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Bid Security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6771" y="2366665"/>
            <a:ext cx="4545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Modification or Withdrawal of Bid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86860" y="2828330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chemeClr val="bg1"/>
                </a:solidFill>
              </a:rPr>
              <a:t>Rejection of Bids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1151" y="3278798"/>
            <a:ext cx="2789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Contractor Licensing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3278797"/>
            <a:ext cx="4099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Protest of Solicitation or Award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1136" y="990601"/>
            <a:ext cx="2951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/>
                </a:solidFill>
                <a:latin typeface="Calibri"/>
              </a:rPr>
              <a:t>Bidding Requirements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3359" y="1457654"/>
            <a:ext cx="1338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Addenda</a:t>
            </a:r>
          </a:p>
        </p:txBody>
      </p:sp>
    </p:spTree>
    <p:extLst>
      <p:ext uri="{BB962C8B-B14F-4D97-AF65-F5344CB8AC3E}">
        <p14:creationId xmlns:p14="http://schemas.microsoft.com/office/powerpoint/2010/main" val="30490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890" y="1066799"/>
            <a:ext cx="3641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Contractor Licensing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6764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Calibri"/>
              </a:rPr>
              <a:t>Where do you check Contractor Licensing?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20980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u="sng" kern="0" dirty="0">
                <a:solidFill>
                  <a:srgbClr val="00B050"/>
                </a:solidFill>
                <a:latin typeface="Calibri"/>
              </a:rPr>
              <a:t>https://verify.llronline.com/LicLookup/LookupMain.aspx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Contractors and Subcontractors must be licensed at the time of bidding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5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0344" y="990600"/>
            <a:ext cx="3375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Bidder’s Representations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9050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Preparation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 of Bids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63" y="2366665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Bid Security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6771" y="2366665"/>
            <a:ext cx="4545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Modification or Withdrawal of Bid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86860" y="2828330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chemeClr val="bg1"/>
                </a:solidFill>
              </a:rPr>
              <a:t>Rejection of Bids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1151" y="3278798"/>
            <a:ext cx="2789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Contractor Licensing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3278797"/>
            <a:ext cx="4208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Protest of Solicitation or Award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1136" y="990601"/>
            <a:ext cx="2951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/>
                </a:solidFill>
                <a:latin typeface="Calibri"/>
              </a:rPr>
              <a:t>Bidding Requirements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3359" y="1457654"/>
            <a:ext cx="1338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Addenda</a:t>
            </a:r>
          </a:p>
        </p:txBody>
      </p:sp>
    </p:spTree>
    <p:extLst>
      <p:ext uri="{BB962C8B-B14F-4D97-AF65-F5344CB8AC3E}">
        <p14:creationId xmlns:p14="http://schemas.microsoft.com/office/powerpoint/2010/main" val="39586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5524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Protest of Solicitation or Award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600201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Calibri"/>
              </a:rPr>
              <a:t>When can you protest a Solicitation or Award?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057401"/>
            <a:ext cx="6324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Any bidder who is aggrieved in connection with the </a:t>
            </a:r>
            <a:r>
              <a:rPr lang="en-US" sz="2400" b="1" i="1" kern="0" dirty="0">
                <a:solidFill>
                  <a:schemeClr val="bg1"/>
                </a:solidFill>
                <a:latin typeface="Calibri"/>
              </a:rPr>
              <a:t>solicitation</a:t>
            </a:r>
            <a:r>
              <a:rPr lang="en-US" sz="2400" kern="0" dirty="0">
                <a:solidFill>
                  <a:srgbClr val="00B050"/>
                </a:solidFill>
                <a:latin typeface="Calibri"/>
              </a:rPr>
              <a:t> can protest within 15 days of solicitation issue date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Any bidder who is aggrieved in connection with the </a:t>
            </a:r>
            <a:r>
              <a:rPr lang="en-US" sz="2400" b="1" i="1" kern="0" dirty="0">
                <a:solidFill>
                  <a:schemeClr val="bg1"/>
                </a:solidFill>
                <a:latin typeface="Calibri"/>
              </a:rPr>
              <a:t>award</a:t>
            </a:r>
            <a:r>
              <a:rPr lang="en-US" sz="2400" kern="0" dirty="0">
                <a:solidFill>
                  <a:srgbClr val="00B050"/>
                </a:solidFill>
                <a:latin typeface="Calibri"/>
              </a:rPr>
              <a:t>  can submit an intent to protest within 7 business days of posting</a:t>
            </a:r>
            <a:r>
              <a:rPr lang="en-US" dirty="0">
                <a:solidFill>
                  <a:srgbClr val="00B050"/>
                </a:solidFill>
              </a:rPr>
              <a:t>  </a:t>
            </a:r>
            <a:r>
              <a:rPr lang="en-US" sz="2400" dirty="0">
                <a:solidFill>
                  <a:srgbClr val="00B050"/>
                </a:solidFill>
              </a:rPr>
              <a:t>(actual protest within 15 days of posting)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Protests must be submitted in writing and shall set forth the grounds for the protest as well as the relief requested to the State Engineer</a:t>
            </a:r>
          </a:p>
        </p:txBody>
      </p:sp>
    </p:spTree>
    <p:extLst>
      <p:ext uri="{BB962C8B-B14F-4D97-AF65-F5344CB8AC3E}">
        <p14:creationId xmlns:p14="http://schemas.microsoft.com/office/powerpoint/2010/main" val="381006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0290" y="990600"/>
            <a:ext cx="3296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Bidder’s Representations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9050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Preparation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of Bids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366665"/>
            <a:ext cx="1659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>
                    <a:tint val="75000"/>
                  </a:prstClr>
                </a:solidFill>
                <a:latin typeface="Calibri"/>
              </a:rPr>
              <a:t>Bid Security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5345" y="2366665"/>
            <a:ext cx="4428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>
                    <a:tint val="75000"/>
                  </a:prstClr>
                </a:solidFill>
                <a:latin typeface="Calibri"/>
              </a:rPr>
              <a:t>Modification or Withdrawal of Bid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3483" y="2828330"/>
            <a:ext cx="227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white"/>
                </a:solidFill>
              </a:rPr>
              <a:t>Rejection of Bids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394" y="3278798"/>
            <a:ext cx="2743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Contractor Licensing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3278797"/>
            <a:ext cx="4099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Protest of Solicitation or Award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7477" y="990601"/>
            <a:ext cx="3018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libri"/>
              </a:rPr>
              <a:t>Bidding Requirements</a:t>
            </a:r>
            <a:endParaRPr 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6984" y="1457654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>
                    <a:tint val="75000"/>
                  </a:prstClr>
                </a:solidFill>
                <a:latin typeface="Calibri"/>
              </a:rPr>
              <a:t>Addenda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DB8D28-E07A-C3C1-C1F2-C0D943F5E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6200" y="1295400"/>
            <a:ext cx="609600" cy="324279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w Cen MT Condensed Extra Bold" panose="020B0803020202020204" pitchFamily="34" charset="0"/>
              </a:rPr>
              <a:t>S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E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-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A33FE5-B207-4705-F68D-33713E4C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6324600" cy="1413997"/>
          </a:xfrm>
        </p:spPr>
        <p:txBody>
          <a:bodyPr/>
          <a:lstStyle/>
          <a:p>
            <a:pPr algn="ctr"/>
            <a:r>
              <a:rPr lang="en-US" sz="3600" dirty="0"/>
              <a:t>SE-330 lump sum bid form</a:t>
            </a:r>
          </a:p>
        </p:txBody>
      </p:sp>
      <p:pic>
        <p:nvPicPr>
          <p:cNvPr id="1026" name="x_Picture 2">
            <a:extLst>
              <a:ext uri="{FF2B5EF4-FFF2-40B4-BE49-F238E27FC236}">
                <a16:creationId xmlns:a16="http://schemas.microsoft.com/office/drawing/2014/main" id="{0ABBFE59-43F9-CAC6-CAC4-AAF53296D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472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10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FB885-9B46-1F9C-49E3-675C4AD00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2FBDE1-B34C-5C90-3377-1D0C4625E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6200" y="1295400"/>
            <a:ext cx="609600" cy="324279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w Cen MT Condensed Extra Bold" panose="020B0803020202020204" pitchFamily="34" charset="0"/>
              </a:rPr>
              <a:t>S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E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-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51B9E7-0FDD-F798-5638-C75C0C85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90800"/>
            <a:ext cx="533400" cy="533400"/>
          </a:xfrm>
        </p:spPr>
        <p:txBody>
          <a:bodyPr/>
          <a:lstStyle/>
          <a:p>
            <a:pPr algn="ctr"/>
            <a:r>
              <a:rPr lang="en-US" sz="3600" dirty="0"/>
              <a:t>Page</a:t>
            </a:r>
            <a:br>
              <a:rPr lang="en-US" sz="3600" dirty="0"/>
            </a:br>
            <a:r>
              <a:rPr lang="en-US" sz="3600" dirty="0"/>
              <a:t> BF-1</a:t>
            </a:r>
          </a:p>
        </p:txBody>
      </p:sp>
      <p:pic>
        <p:nvPicPr>
          <p:cNvPr id="1026" name="x_Picture 2">
            <a:extLst>
              <a:ext uri="{FF2B5EF4-FFF2-40B4-BE49-F238E27FC236}">
                <a16:creationId xmlns:a16="http://schemas.microsoft.com/office/drawing/2014/main" id="{EAA0CD47-3376-545A-ABDD-96AEC6506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472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571BF64-3435-99C3-0409-AC30BE4EA0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144223"/>
              </p:ext>
            </p:extLst>
          </p:nvPr>
        </p:nvGraphicFramePr>
        <p:xfrm>
          <a:off x="1524000" y="214790"/>
          <a:ext cx="4953000" cy="640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663440" imgH="6034757" progId="Acrobat.Document.DC">
                  <p:embed/>
                </p:oleObj>
              </mc:Choice>
              <mc:Fallback>
                <p:oleObj name="Acrobat Document" r:id="rId3" imgW="4663440" imgH="603475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214790"/>
                        <a:ext cx="4953000" cy="6407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659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26067-B362-FC31-0B31-BC98ADC2D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6A2FCF-0BBB-1E97-F59B-393A8AC44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6200" y="1295400"/>
            <a:ext cx="609600" cy="324279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w Cen MT Condensed Extra Bold" panose="020B0803020202020204" pitchFamily="34" charset="0"/>
              </a:rPr>
              <a:t>S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E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-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3565F5-C34C-47DD-493F-529627F0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95600"/>
            <a:ext cx="533400" cy="533400"/>
          </a:xfrm>
        </p:spPr>
        <p:txBody>
          <a:bodyPr/>
          <a:lstStyle/>
          <a:p>
            <a:pPr algn="ctr"/>
            <a:r>
              <a:rPr lang="en-US" sz="3600" dirty="0"/>
              <a:t>Page</a:t>
            </a:r>
            <a:br>
              <a:rPr lang="en-US" sz="3600" dirty="0"/>
            </a:br>
            <a:r>
              <a:rPr lang="en-US" sz="3600" dirty="0"/>
              <a:t> BF-1</a:t>
            </a:r>
            <a:br>
              <a:rPr lang="en-US" sz="3600" dirty="0"/>
            </a:br>
            <a:r>
              <a:rPr lang="en-US" sz="3600" dirty="0"/>
              <a:t>A</a:t>
            </a:r>
          </a:p>
        </p:txBody>
      </p:sp>
      <p:pic>
        <p:nvPicPr>
          <p:cNvPr id="1026" name="x_Picture 2">
            <a:extLst>
              <a:ext uri="{FF2B5EF4-FFF2-40B4-BE49-F238E27FC236}">
                <a16:creationId xmlns:a16="http://schemas.microsoft.com/office/drawing/2014/main" id="{B2EE0CE8-3549-A004-3608-41A699023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472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8AF6950-05C1-BF47-EB3D-7B987EB3B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495444"/>
              </p:ext>
            </p:extLst>
          </p:nvPr>
        </p:nvGraphicFramePr>
        <p:xfrm>
          <a:off x="1676400" y="411956"/>
          <a:ext cx="4664075" cy="603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663440" imgH="6034757" progId="Acrobat.Document.DC">
                  <p:embed/>
                </p:oleObj>
              </mc:Choice>
              <mc:Fallback>
                <p:oleObj name="Acrobat Document" r:id="rId3" imgW="4663440" imgH="603475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411956"/>
                        <a:ext cx="4664075" cy="603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46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1E38E-2DE9-3067-EE92-F8027E09E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0C7BF-8B10-F722-6226-3A5DCF4D8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6200" y="1295400"/>
            <a:ext cx="609600" cy="324279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w Cen MT Condensed Extra Bold" panose="020B0803020202020204" pitchFamily="34" charset="0"/>
              </a:rPr>
              <a:t>S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E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-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65DDF0-00A0-BBA4-C219-DCA9320F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95600"/>
            <a:ext cx="533400" cy="533400"/>
          </a:xfrm>
        </p:spPr>
        <p:txBody>
          <a:bodyPr/>
          <a:lstStyle/>
          <a:p>
            <a:pPr algn="ctr"/>
            <a:r>
              <a:rPr lang="en-US" sz="3600" dirty="0"/>
              <a:t>Page</a:t>
            </a:r>
            <a:br>
              <a:rPr lang="en-US" sz="3600" dirty="0"/>
            </a:br>
            <a:r>
              <a:rPr lang="en-US" sz="3600" dirty="0"/>
              <a:t> BF-2</a:t>
            </a:r>
          </a:p>
        </p:txBody>
      </p:sp>
      <p:pic>
        <p:nvPicPr>
          <p:cNvPr id="1026" name="x_Picture 2">
            <a:extLst>
              <a:ext uri="{FF2B5EF4-FFF2-40B4-BE49-F238E27FC236}">
                <a16:creationId xmlns:a16="http://schemas.microsoft.com/office/drawing/2014/main" id="{3D333AF0-B33F-29D3-5958-69F2B34EB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472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A47E997-09DA-2F4F-27D5-0A5AFF30C6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861728"/>
              </p:ext>
            </p:extLst>
          </p:nvPr>
        </p:nvGraphicFramePr>
        <p:xfrm>
          <a:off x="1676400" y="411956"/>
          <a:ext cx="4664075" cy="603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663440" imgH="6034757" progId="Acrobat.Document.DC">
                  <p:embed/>
                </p:oleObj>
              </mc:Choice>
              <mc:Fallback>
                <p:oleObj name="Acrobat Document" r:id="rId3" imgW="4663440" imgH="603475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411956"/>
                        <a:ext cx="4664075" cy="603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7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7A7D2-27E5-8EA7-579A-2D8BC23ED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9BF8C1-838C-83FD-80DC-BF27879D5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6200" y="1295400"/>
            <a:ext cx="609600" cy="324279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w Cen MT Condensed Extra Bold" panose="020B0803020202020204" pitchFamily="34" charset="0"/>
              </a:rPr>
              <a:t>S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E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-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38C1CA-432F-4898-789F-A9A15768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95600"/>
            <a:ext cx="533400" cy="533400"/>
          </a:xfrm>
        </p:spPr>
        <p:txBody>
          <a:bodyPr/>
          <a:lstStyle/>
          <a:p>
            <a:pPr algn="ctr"/>
            <a:r>
              <a:rPr lang="en-US" sz="3600" dirty="0"/>
              <a:t>Page</a:t>
            </a:r>
            <a:br>
              <a:rPr lang="en-US" sz="3600" dirty="0"/>
            </a:br>
            <a:r>
              <a:rPr lang="en-US" sz="3600" dirty="0"/>
              <a:t> BF-2</a:t>
            </a:r>
          </a:p>
        </p:txBody>
      </p:sp>
      <p:pic>
        <p:nvPicPr>
          <p:cNvPr id="1026" name="x_Picture 2">
            <a:extLst>
              <a:ext uri="{FF2B5EF4-FFF2-40B4-BE49-F238E27FC236}">
                <a16:creationId xmlns:a16="http://schemas.microsoft.com/office/drawing/2014/main" id="{FB8C1AD8-BDD7-3E75-2557-FED608873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472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6A90F3-1359-2C7F-7665-B1763A00707C}"/>
              </a:ext>
            </a:extLst>
          </p:cNvPr>
          <p:cNvSpPr txBox="1"/>
          <p:nvPr/>
        </p:nvSpPr>
        <p:spPr>
          <a:xfrm>
            <a:off x="1143000" y="457200"/>
            <a:ext cx="464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OSE Manual 5.19.2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SC 11-35-3020 (b) (i)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70A27-DCAE-C4CF-5656-AA982C3B82FC}"/>
              </a:ext>
            </a:extLst>
          </p:cNvPr>
          <p:cNvSpPr txBox="1"/>
          <p:nvPr/>
        </p:nvSpPr>
        <p:spPr>
          <a:xfrm>
            <a:off x="1066800" y="1371600"/>
            <a:ext cx="5486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Subcontracts expected to exceed 3% of the prime Contractor’s total base bid.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determination of which subcontractors to list is </a:t>
            </a:r>
            <a:r>
              <a:rPr lang="en-US" sz="2000" b="1" i="1" dirty="0">
                <a:solidFill>
                  <a:schemeClr val="bg1"/>
                </a:solidFill>
              </a:rPr>
              <a:t>not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protestable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bidder’s listing of subcontractors is </a:t>
            </a:r>
            <a:r>
              <a:rPr lang="en-US" sz="2000" dirty="0" err="1">
                <a:solidFill>
                  <a:schemeClr val="bg1"/>
                </a:solidFill>
              </a:rPr>
              <a:t>protestable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bidder is required to identify the listed subcontractors. Failure to list a subcontractor is a nonresponsive bid and will be rejected.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Agency to consult with the A/E team.</a:t>
            </a:r>
          </a:p>
        </p:txBody>
      </p:sp>
    </p:spTree>
    <p:extLst>
      <p:ext uri="{BB962C8B-B14F-4D97-AF65-F5344CB8AC3E}">
        <p14:creationId xmlns:p14="http://schemas.microsoft.com/office/powerpoint/2010/main" val="70142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40A0A-FACB-5218-01C7-43288083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5D029F-175D-5B99-6975-7EBDF2F97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6200" y="1295400"/>
            <a:ext cx="609600" cy="324279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w Cen MT Condensed Extra Bold" panose="020B0803020202020204" pitchFamily="34" charset="0"/>
              </a:rPr>
              <a:t>S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E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-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C1F1B3-246D-5F4C-D54D-188C041F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95600"/>
            <a:ext cx="533400" cy="533400"/>
          </a:xfrm>
        </p:spPr>
        <p:txBody>
          <a:bodyPr/>
          <a:lstStyle/>
          <a:p>
            <a:pPr algn="ctr"/>
            <a:r>
              <a:rPr lang="en-US" sz="3600" dirty="0"/>
              <a:t>Page</a:t>
            </a:r>
            <a:br>
              <a:rPr lang="en-US" sz="3600" dirty="0"/>
            </a:br>
            <a:r>
              <a:rPr lang="en-US" sz="3600" dirty="0"/>
              <a:t> BF-2</a:t>
            </a:r>
          </a:p>
        </p:txBody>
      </p:sp>
      <p:pic>
        <p:nvPicPr>
          <p:cNvPr id="1026" name="x_Picture 2">
            <a:extLst>
              <a:ext uri="{FF2B5EF4-FFF2-40B4-BE49-F238E27FC236}">
                <a16:creationId xmlns:a16="http://schemas.microsoft.com/office/drawing/2014/main" id="{FB109EDA-724D-1541-767F-586B1C94E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472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483436-CD00-7C52-7B30-4BAC44EB98D9}"/>
              </a:ext>
            </a:extLst>
          </p:cNvPr>
          <p:cNvSpPr txBox="1"/>
          <p:nvPr/>
        </p:nvSpPr>
        <p:spPr>
          <a:xfrm>
            <a:off x="1447800" y="381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SC LLR – Contractor Licensing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50924-B379-2C65-927E-0D59C2352762}"/>
              </a:ext>
            </a:extLst>
          </p:cNvPr>
          <p:cNvSpPr txBox="1"/>
          <p:nvPr/>
        </p:nvSpPr>
        <p:spPr>
          <a:xfrm>
            <a:off x="1371600" y="1066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SC 40-11-410 License classifications and subclassifications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24FED-B9BF-0587-245E-136440E8A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97" y="1713131"/>
            <a:ext cx="5435104" cy="495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5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0CBF3-E1AA-3D8E-6E6F-4226686B2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595352-F707-5C33-5044-FF50A0F38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6200" y="1295400"/>
            <a:ext cx="609600" cy="324279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w Cen MT Condensed Extra Bold" panose="020B0803020202020204" pitchFamily="34" charset="0"/>
              </a:rPr>
              <a:t>S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E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-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35C7A1-5C59-ED47-3D2C-5DC1EEC5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95600"/>
            <a:ext cx="533400" cy="533400"/>
          </a:xfrm>
        </p:spPr>
        <p:txBody>
          <a:bodyPr/>
          <a:lstStyle/>
          <a:p>
            <a:pPr algn="ctr"/>
            <a:r>
              <a:rPr lang="en-US" sz="3600" dirty="0"/>
              <a:t>Page</a:t>
            </a:r>
            <a:br>
              <a:rPr lang="en-US" sz="3600" dirty="0"/>
            </a:br>
            <a:r>
              <a:rPr lang="en-US" sz="3600" dirty="0"/>
              <a:t> BF-2</a:t>
            </a:r>
          </a:p>
        </p:txBody>
      </p:sp>
      <p:pic>
        <p:nvPicPr>
          <p:cNvPr id="1026" name="x_Picture 2">
            <a:extLst>
              <a:ext uri="{FF2B5EF4-FFF2-40B4-BE49-F238E27FC236}">
                <a16:creationId xmlns:a16="http://schemas.microsoft.com/office/drawing/2014/main" id="{157CD879-00E5-DEB0-B3E2-293DA675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472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6FA4D5-866D-6A2D-9642-847757527041}"/>
              </a:ext>
            </a:extLst>
          </p:cNvPr>
          <p:cNvSpPr txBox="1"/>
          <p:nvPr/>
        </p:nvSpPr>
        <p:spPr>
          <a:xfrm>
            <a:off x="1447800" y="381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SC LLR – Contractor Licensing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5D21A-0077-2E7A-2D67-B77FC5647B54}"/>
              </a:ext>
            </a:extLst>
          </p:cNvPr>
          <p:cNvSpPr txBox="1"/>
          <p:nvPr/>
        </p:nvSpPr>
        <p:spPr>
          <a:xfrm>
            <a:off x="1371600" y="1066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SC 40-11-410 License classifications and subclassifications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2D98D9-97A7-B4FA-E2EC-758FF8EB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17" y="1066800"/>
            <a:ext cx="6019581" cy="52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07BDD-3270-38FB-1F70-69C2A5057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C418D5-3873-BDDB-5F40-35E8DCE57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6200" y="1295400"/>
            <a:ext cx="609600" cy="324279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w Cen MT Condensed Extra Bold" panose="020B0803020202020204" pitchFamily="34" charset="0"/>
              </a:rPr>
              <a:t>S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E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-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72A371-51BE-03A4-2A0D-1F96482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95600"/>
            <a:ext cx="533400" cy="533400"/>
          </a:xfrm>
        </p:spPr>
        <p:txBody>
          <a:bodyPr/>
          <a:lstStyle/>
          <a:p>
            <a:pPr algn="ctr"/>
            <a:r>
              <a:rPr lang="en-US" sz="3600" dirty="0"/>
              <a:t>Page</a:t>
            </a:r>
            <a:br>
              <a:rPr lang="en-US" sz="3600" dirty="0"/>
            </a:br>
            <a:r>
              <a:rPr lang="en-US" sz="3600" dirty="0"/>
              <a:t> BF-2</a:t>
            </a:r>
            <a:br>
              <a:rPr lang="en-US" sz="3600" dirty="0"/>
            </a:br>
            <a:r>
              <a:rPr lang="en-US" sz="3600" dirty="0"/>
              <a:t>a</a:t>
            </a:r>
          </a:p>
        </p:txBody>
      </p:sp>
      <p:pic>
        <p:nvPicPr>
          <p:cNvPr id="1026" name="x_Picture 2">
            <a:extLst>
              <a:ext uri="{FF2B5EF4-FFF2-40B4-BE49-F238E27FC236}">
                <a16:creationId xmlns:a16="http://schemas.microsoft.com/office/drawing/2014/main" id="{BD33091F-8BCF-20EF-16D7-527994F4B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472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E74DD02-C647-47C7-A399-9BD7E93091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586853"/>
              </p:ext>
            </p:extLst>
          </p:nvPr>
        </p:nvGraphicFramePr>
        <p:xfrm>
          <a:off x="1752600" y="381000"/>
          <a:ext cx="4664075" cy="603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663440" imgH="6034757" progId="Acrobat.Document.DC">
                  <p:embed/>
                </p:oleObj>
              </mc:Choice>
              <mc:Fallback>
                <p:oleObj name="Acrobat Document" r:id="rId3" imgW="4663440" imgH="603475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381000"/>
                        <a:ext cx="4664075" cy="603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291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F0DFB-B57F-3FB8-B451-F14A900E3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5BE52B-482A-E042-9363-9DF1E05CF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6200" y="1295400"/>
            <a:ext cx="609600" cy="324279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w Cen MT Condensed Extra Bold" panose="020B0803020202020204" pitchFamily="34" charset="0"/>
              </a:rPr>
              <a:t>S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E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-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C139F-01CA-7068-5862-BBEFCFE7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95600"/>
            <a:ext cx="533400" cy="533400"/>
          </a:xfrm>
        </p:spPr>
        <p:txBody>
          <a:bodyPr/>
          <a:lstStyle/>
          <a:p>
            <a:pPr algn="ctr"/>
            <a:r>
              <a:rPr lang="en-US" sz="3600" dirty="0"/>
              <a:t>Page</a:t>
            </a:r>
            <a:br>
              <a:rPr lang="en-US" sz="3600" dirty="0"/>
            </a:br>
            <a:r>
              <a:rPr lang="en-US" sz="3600" dirty="0"/>
              <a:t> BF-3</a:t>
            </a:r>
          </a:p>
        </p:txBody>
      </p:sp>
      <p:pic>
        <p:nvPicPr>
          <p:cNvPr id="1026" name="x_Picture 2">
            <a:extLst>
              <a:ext uri="{FF2B5EF4-FFF2-40B4-BE49-F238E27FC236}">
                <a16:creationId xmlns:a16="http://schemas.microsoft.com/office/drawing/2014/main" id="{6AD6CBFC-9B66-C5F4-5ED7-4BE008544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472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F81A279-D49B-B9E6-7943-FE3FB7F10F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925181"/>
              </p:ext>
            </p:extLst>
          </p:nvPr>
        </p:nvGraphicFramePr>
        <p:xfrm>
          <a:off x="1524000" y="411956"/>
          <a:ext cx="4664075" cy="603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663440" imgH="6034757" progId="Acrobat.Document.DC">
                  <p:embed/>
                </p:oleObj>
              </mc:Choice>
              <mc:Fallback>
                <p:oleObj name="Acrobat Document" r:id="rId3" imgW="4663440" imgH="603475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411956"/>
                        <a:ext cx="4664075" cy="603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433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340C5-0A76-613D-BE1E-B1487CBE5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286CD1-8F79-A956-AA8D-754BF58E2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6200" y="1295400"/>
            <a:ext cx="609600" cy="324279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w Cen MT Condensed Extra Bold" panose="020B0803020202020204" pitchFamily="34" charset="0"/>
              </a:rPr>
              <a:t>S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E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-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  <a:p>
            <a:r>
              <a:rPr lang="en-US" sz="4800" dirty="0">
                <a:latin typeface="Tw Cen MT Condensed Extra Bold" panose="020B0803020202020204" pitchFamily="34" charset="0"/>
              </a:rPr>
              <a:t>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7A352B-7817-FA0C-65AC-B5A1A89F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95600"/>
            <a:ext cx="533400" cy="533400"/>
          </a:xfrm>
        </p:spPr>
        <p:txBody>
          <a:bodyPr/>
          <a:lstStyle/>
          <a:p>
            <a:pPr algn="ctr"/>
            <a:r>
              <a:rPr lang="en-US" sz="3600" dirty="0"/>
              <a:t>Page</a:t>
            </a:r>
            <a:br>
              <a:rPr lang="en-US" sz="3600" dirty="0"/>
            </a:br>
            <a:r>
              <a:rPr lang="en-US" sz="3600" dirty="0"/>
              <a:t> BF-4</a:t>
            </a:r>
          </a:p>
        </p:txBody>
      </p:sp>
      <p:pic>
        <p:nvPicPr>
          <p:cNvPr id="1026" name="x_Picture 2">
            <a:extLst>
              <a:ext uri="{FF2B5EF4-FFF2-40B4-BE49-F238E27FC236}">
                <a16:creationId xmlns:a16="http://schemas.microsoft.com/office/drawing/2014/main" id="{E5E2D9D5-0259-69C7-15A3-32E7B15EA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472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FC1AEC6-FDE8-A310-5392-6D0BE8BB91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107820"/>
              </p:ext>
            </p:extLst>
          </p:nvPr>
        </p:nvGraphicFramePr>
        <p:xfrm>
          <a:off x="1676400" y="411956"/>
          <a:ext cx="4664075" cy="603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663440" imgH="6034757" progId="Acrobat.Document.DC">
                  <p:embed/>
                </p:oleObj>
              </mc:Choice>
              <mc:Fallback>
                <p:oleObj name="Acrobat Document" r:id="rId3" imgW="4663440" imgH="603475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411956"/>
                        <a:ext cx="4664075" cy="603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96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2999"/>
            <a:ext cx="3945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Bidding Requirements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754236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prstClr val="white"/>
                </a:solidFill>
                <a:latin typeface="Calibri"/>
              </a:rPr>
              <a:t>What makes up the Bidding Requirements?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2286000"/>
            <a:ext cx="563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The advertisement (SE-310)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Instructions to bidders (A701)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The Bid Form (SE330)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Addenda 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Notice of intent to Award (SE370)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kern="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56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280" y="1443335"/>
            <a:ext cx="184731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>
                  <a:tint val="75000"/>
                </a:prstClr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0344" y="990600"/>
            <a:ext cx="3375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</a:rPr>
              <a:t>Bidder’s Representations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9050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Preparation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of Bids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366665"/>
            <a:ext cx="1659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>
                    <a:tint val="75000"/>
                  </a:prstClr>
                </a:solidFill>
                <a:latin typeface="Calibri"/>
              </a:rPr>
              <a:t>Bid Security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5345" y="2366665"/>
            <a:ext cx="4428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>
                    <a:tint val="75000"/>
                  </a:prstClr>
                </a:solidFill>
                <a:latin typeface="Calibri"/>
              </a:rPr>
              <a:t>Modification or Withdrawal of Bid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3483" y="2828330"/>
            <a:ext cx="227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white"/>
                </a:solidFill>
              </a:rPr>
              <a:t>Rejection of Bids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394" y="3278798"/>
            <a:ext cx="2743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Contractor Licensing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3278797"/>
            <a:ext cx="4099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Protest of Solicitation or Award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1137" y="990601"/>
            <a:ext cx="2951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/>
                </a:solidFill>
                <a:latin typeface="Calibri"/>
              </a:rPr>
              <a:t>Bidding Requirements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6984" y="1457654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>
                    <a:tint val="75000"/>
                  </a:prstClr>
                </a:solidFill>
                <a:latin typeface="Calibri"/>
              </a:rPr>
              <a:t>Addenda</a:t>
            </a:r>
          </a:p>
        </p:txBody>
      </p:sp>
    </p:spTree>
    <p:extLst>
      <p:ext uri="{BB962C8B-B14F-4D97-AF65-F5344CB8AC3E}">
        <p14:creationId xmlns:p14="http://schemas.microsoft.com/office/powerpoint/2010/main" val="350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2999"/>
            <a:ext cx="4330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Bidders Representations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727774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prstClr val="white"/>
                </a:solidFill>
                <a:latin typeface="Calibri"/>
              </a:rPr>
              <a:t>What does the Bidder Represent?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286000"/>
            <a:ext cx="571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The contractor has read and understands the bidding documents including all addenda and possible alternates  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The bid is made in compliance with the bidding documents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The contractor has visited the site and become familiar with the conditions</a:t>
            </a:r>
          </a:p>
        </p:txBody>
      </p:sp>
    </p:spTree>
    <p:extLst>
      <p:ext uri="{BB962C8B-B14F-4D97-AF65-F5344CB8AC3E}">
        <p14:creationId xmlns:p14="http://schemas.microsoft.com/office/powerpoint/2010/main" val="9895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0344" y="990600"/>
            <a:ext cx="3375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Bidder’s Representations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9050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Preparation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of Bids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366665"/>
            <a:ext cx="1659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>
                    <a:tint val="75000"/>
                  </a:prstClr>
                </a:solidFill>
                <a:latin typeface="Calibri"/>
              </a:rPr>
              <a:t>Bid Security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5345" y="2366665"/>
            <a:ext cx="4428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>
                    <a:tint val="75000"/>
                  </a:prstClr>
                </a:solidFill>
                <a:latin typeface="Calibri"/>
              </a:rPr>
              <a:t>Modification or Withdrawal of Bid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3483" y="2828330"/>
            <a:ext cx="227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white"/>
                </a:solidFill>
              </a:rPr>
              <a:t>Rejection of Bids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394" y="3278798"/>
            <a:ext cx="2743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Contractor Licensing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3278797"/>
            <a:ext cx="4099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Protest of Solicitation or Award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1140" y="990601"/>
            <a:ext cx="2951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/>
                </a:solidFill>
                <a:latin typeface="Calibri"/>
              </a:rPr>
              <a:t>Bidding Requirements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3359" y="1457654"/>
            <a:ext cx="1338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</a:rPr>
              <a:t>Addenda</a:t>
            </a:r>
          </a:p>
        </p:txBody>
      </p:sp>
    </p:spTree>
    <p:extLst>
      <p:ext uri="{BB962C8B-B14F-4D97-AF65-F5344CB8AC3E}">
        <p14:creationId xmlns:p14="http://schemas.microsoft.com/office/powerpoint/2010/main" val="10363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1890" y="1143000"/>
            <a:ext cx="1720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Addenda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746618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Calibri"/>
              </a:rPr>
              <a:t>What is the Addenda?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9200" y="2286000"/>
            <a:ext cx="5945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Addendums are additional items that are added and incorporated into the Contract Documents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Addendums can be issued no later 5 days prior to the time for receipt of bids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Addendums will be transmitted to all know who have picked up a complete set of bidding documents 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The addenda become part of the Contract Documents</a:t>
            </a:r>
          </a:p>
        </p:txBody>
      </p:sp>
    </p:spTree>
    <p:extLst>
      <p:ext uri="{BB962C8B-B14F-4D97-AF65-F5344CB8AC3E}">
        <p14:creationId xmlns:p14="http://schemas.microsoft.com/office/powerpoint/2010/main" val="439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0344" y="990600"/>
            <a:ext cx="3375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Bidder’s Representations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9050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Preparation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of Bids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366665"/>
            <a:ext cx="1659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>
                    <a:tint val="75000"/>
                  </a:prstClr>
                </a:solidFill>
                <a:latin typeface="Calibri"/>
              </a:rPr>
              <a:t>Bid Security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5345" y="2366665"/>
            <a:ext cx="4428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>
                    <a:tint val="75000"/>
                  </a:prstClr>
                </a:solidFill>
                <a:latin typeface="Calibri"/>
              </a:rPr>
              <a:t>Modification or Withdrawal of Bid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3483" y="2828330"/>
            <a:ext cx="227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white"/>
                </a:solidFill>
              </a:rPr>
              <a:t>Rejection of Bids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394" y="3278798"/>
            <a:ext cx="2743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Contractor Licensing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3278797"/>
            <a:ext cx="4099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Protest of Solicitation or Award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1137" y="990601"/>
            <a:ext cx="2951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/>
                </a:solidFill>
                <a:latin typeface="Calibri"/>
              </a:rPr>
              <a:t>Bidding Requirements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3359" y="1457654"/>
            <a:ext cx="1338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Addenda</a:t>
            </a:r>
          </a:p>
        </p:txBody>
      </p:sp>
    </p:spTree>
    <p:extLst>
      <p:ext uri="{BB962C8B-B14F-4D97-AF65-F5344CB8AC3E}">
        <p14:creationId xmlns:p14="http://schemas.microsoft.com/office/powerpoint/2010/main" val="36967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237" y="1143000"/>
            <a:ext cx="3443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Preparation of Bids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746618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prstClr val="white"/>
                </a:solidFill>
                <a:latin typeface="Calibri"/>
              </a:rPr>
              <a:t>What is involved in the preparation of the Bid?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4918" y="2211885"/>
            <a:ext cx="59002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Bids shall be submitted on the (SE-330)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Type of Bid Bond must be marked (A310)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Addenda received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Amount of base Bid expressed in figures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Possible alternates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Listing of Subcontractor(s)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Agrees to Contract Time and Liquidated Damages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B050"/>
                </a:solidFill>
                <a:latin typeface="Calibri"/>
              </a:rPr>
              <a:t>Contractors License and limits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4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6606</TotalTime>
  <Words>968</Words>
  <Application>Microsoft Office PowerPoint</Application>
  <PresentationFormat>On-screen Show (4:3)</PresentationFormat>
  <Paragraphs>223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Franklin Gothic Medium</vt:lpstr>
      <vt:lpstr>Tw Cen MT Condensed Extra Bold</vt:lpstr>
      <vt:lpstr>Wingdings</vt:lpstr>
      <vt:lpstr>Wingdings 2</vt:lpstr>
      <vt:lpstr>Grid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SE-330 lump sum bid form</vt:lpstr>
      <vt:lpstr>Page  BF-1</vt:lpstr>
      <vt:lpstr>Page  BF-1 A</vt:lpstr>
      <vt:lpstr>Page  BF-2</vt:lpstr>
      <vt:lpstr>Page  BF-2</vt:lpstr>
      <vt:lpstr>Page  BF-2</vt:lpstr>
      <vt:lpstr>Page  BF-2</vt:lpstr>
      <vt:lpstr>Page  BF-2 a</vt:lpstr>
      <vt:lpstr>Page  BF-3</vt:lpstr>
      <vt:lpstr>Page  BF-4</vt:lpstr>
    </vt:vector>
  </TitlesOfParts>
  <Company>SC Budget and Control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Burdett, Clint</dc:creator>
  <cp:lastModifiedBy>Derrick, Perry</cp:lastModifiedBy>
  <cp:revision>88</cp:revision>
  <cp:lastPrinted>2025-10-15T18:28:36Z</cp:lastPrinted>
  <dcterms:created xsi:type="dcterms:W3CDTF">2017-07-21T12:55:50Z</dcterms:created>
  <dcterms:modified xsi:type="dcterms:W3CDTF">2025-10-15T19:09:37Z</dcterms:modified>
</cp:coreProperties>
</file>