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5" r:id="rId4"/>
    <p:sldId id="286" r:id="rId5"/>
    <p:sldId id="287" r:id="rId6"/>
    <p:sldId id="258" r:id="rId7"/>
    <p:sldId id="260" r:id="rId8"/>
    <p:sldId id="261" r:id="rId9"/>
    <p:sldId id="262" r:id="rId10"/>
    <p:sldId id="263" r:id="rId11"/>
    <p:sldId id="264" r:id="rId12"/>
    <p:sldId id="265" r:id="rId13"/>
    <p:sldId id="266" r:id="rId14"/>
    <p:sldId id="267" r:id="rId15"/>
    <p:sldId id="268" r:id="rId16"/>
    <p:sldId id="269" r:id="rId17"/>
    <p:sldId id="289" r:id="rId18"/>
    <p:sldId id="290" r:id="rId19"/>
    <p:sldId id="272" r:id="rId20"/>
    <p:sldId id="270" r:id="rId21"/>
    <p:sldId id="273" r:id="rId22"/>
    <p:sldId id="271" r:id="rId23"/>
    <p:sldId id="274" r:id="rId24"/>
    <p:sldId id="276" r:id="rId25"/>
    <p:sldId id="275" r:id="rId26"/>
    <p:sldId id="277" r:id="rId27"/>
    <p:sldId id="278" r:id="rId28"/>
    <p:sldId id="280" r:id="rId29"/>
    <p:sldId id="279" r:id="rId30"/>
    <p:sldId id="281" r:id="rId31"/>
    <p:sldId id="282" r:id="rId32"/>
    <p:sldId id="283" r:id="rId33"/>
    <p:sldId id="284" r:id="rId34"/>
    <p:sldId id="288" r:id="rId35"/>
    <p:sldId id="291" r:id="rId36"/>
    <p:sldId id="292" r:id="rId37"/>
    <p:sldId id="29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3" d="100"/>
          <a:sy n="93" d="100"/>
        </p:scale>
        <p:origin x="25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F3EF65-B3F2-4AA6-8E13-756AD5AF5289}"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32631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F3EF65-B3F2-4AA6-8E13-756AD5AF5289}"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1969849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F3EF65-B3F2-4AA6-8E13-756AD5AF5289}"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3148670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F3EF65-B3F2-4AA6-8E13-756AD5AF5289}"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244558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F3EF65-B3F2-4AA6-8E13-756AD5AF5289}"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4087315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F3EF65-B3F2-4AA6-8E13-756AD5AF5289}"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125914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F3EF65-B3F2-4AA6-8E13-756AD5AF5289}" type="datetimeFigureOut">
              <a:rPr lang="en-US" smtClean="0"/>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921349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F3EF65-B3F2-4AA6-8E13-756AD5AF5289}" type="datetimeFigureOut">
              <a:rPr lang="en-US" smtClean="0"/>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3613128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F3EF65-B3F2-4AA6-8E13-756AD5AF5289}" type="datetimeFigureOut">
              <a:rPr lang="en-US" smtClean="0"/>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426829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F3EF65-B3F2-4AA6-8E13-756AD5AF5289}"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352999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F3EF65-B3F2-4AA6-8E13-756AD5AF5289}"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8CCFB-AB73-4884-AFFE-87D4FF12CB95}" type="slidenum">
              <a:rPr lang="en-US" smtClean="0"/>
              <a:t>‹#›</a:t>
            </a:fld>
            <a:endParaRPr lang="en-US"/>
          </a:p>
        </p:txBody>
      </p:sp>
    </p:spTree>
    <p:extLst>
      <p:ext uri="{BB962C8B-B14F-4D97-AF65-F5344CB8AC3E}">
        <p14:creationId xmlns:p14="http://schemas.microsoft.com/office/powerpoint/2010/main" val="343978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F3EF65-B3F2-4AA6-8E13-756AD5AF5289}" type="datetimeFigureOut">
              <a:rPr lang="en-US" smtClean="0"/>
              <a:t>10/17/2019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8CCFB-AB73-4884-AFFE-87D4FF12CB95}" type="slidenum">
              <a:rPr lang="en-US" smtClean="0"/>
              <a:t>‹#›</a:t>
            </a:fld>
            <a:endParaRPr lang="en-US"/>
          </a:p>
        </p:txBody>
      </p:sp>
    </p:spTree>
    <p:extLst>
      <p:ext uri="{BB962C8B-B14F-4D97-AF65-F5344CB8AC3E}">
        <p14:creationId xmlns:p14="http://schemas.microsoft.com/office/powerpoint/2010/main" val="1247880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Closing Out Construction Contracts</a:t>
            </a:r>
            <a:endParaRPr lang="en-US" dirty="0"/>
          </a:p>
        </p:txBody>
      </p:sp>
      <p:sp>
        <p:nvSpPr>
          <p:cNvPr id="3" name="Subtitle 2"/>
          <p:cNvSpPr>
            <a:spLocks noGrp="1"/>
          </p:cNvSpPr>
          <p:nvPr>
            <p:ph type="subTitle" idx="1"/>
          </p:nvPr>
        </p:nvSpPr>
        <p:spPr/>
        <p:txBody>
          <a:bodyPr/>
          <a:lstStyle/>
          <a:p>
            <a:r>
              <a:rPr lang="en-US" dirty="0" smtClean="0"/>
              <a:t>The “How,” “When,” and “Why”</a:t>
            </a:r>
            <a:endParaRPr lang="en-US" dirty="0"/>
          </a:p>
        </p:txBody>
      </p:sp>
    </p:spTree>
    <p:extLst>
      <p:ext uri="{BB962C8B-B14F-4D97-AF65-F5344CB8AC3E}">
        <p14:creationId xmlns:p14="http://schemas.microsoft.com/office/powerpoint/2010/main" val="740096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Completion: How?</a:t>
            </a:r>
            <a:endParaRPr lang="en-US" dirty="0"/>
          </a:p>
        </p:txBody>
      </p:sp>
      <p:sp>
        <p:nvSpPr>
          <p:cNvPr id="4" name="Rectangle 2"/>
          <p:cNvSpPr>
            <a:spLocks noChangeArrowheads="1"/>
          </p:cNvSpPr>
          <p:nvPr/>
        </p:nvSpPr>
        <p:spPr bwMode="auto">
          <a:xfrm>
            <a:off x="838200" y="1689354"/>
            <a:ext cx="96389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9.8.3</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Upon receipt of the Contractor’s list, the Architect</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 the Owner, and any other party the Architect or the Owner choose,</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will make an inspection </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on a date and at a time mutually agreeable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 determine whether the Work or designated portion thereof is substantially complete….</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625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Completion: How?</a:t>
            </a:r>
            <a:endParaRPr lang="en-US" dirty="0"/>
          </a:p>
        </p:txBody>
      </p:sp>
      <p:sp>
        <p:nvSpPr>
          <p:cNvPr id="5" name="Rectangle 2"/>
          <p:cNvSpPr>
            <a:spLocks noChangeArrowheads="1"/>
          </p:cNvSpPr>
          <p:nvPr/>
        </p:nvSpPr>
        <p:spPr bwMode="auto">
          <a:xfrm>
            <a:off x="838200" y="1500484"/>
            <a:ext cx="1111284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9.8.3]</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The inspection shall include a demonstration by the Contractor that all equipment, systems and operable components of the Work function properly and in accordance with the Contract Documents.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27512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Completion: How?</a:t>
            </a:r>
            <a:endParaRPr lang="en-US" dirty="0"/>
          </a:p>
        </p:txBody>
      </p:sp>
      <p:sp>
        <p:nvSpPr>
          <p:cNvPr id="3" name="Rectangle 2"/>
          <p:cNvSpPr/>
          <p:nvPr/>
        </p:nvSpPr>
        <p:spPr>
          <a:xfrm>
            <a:off x="838200" y="1772849"/>
            <a:ext cx="9805086" cy="830997"/>
          </a:xfrm>
          <a:prstGeom prst="rect">
            <a:avLst/>
          </a:prstGeom>
        </p:spPr>
        <p:txBody>
          <a:bodyPr wrap="square">
            <a:spAutoFit/>
          </a:bodyPr>
          <a:lstStyle/>
          <a:p>
            <a:r>
              <a:rPr lang="en-US" sz="2400" b="1" dirty="0">
                <a:latin typeface="Arial Narrow" panose="020B0606020202030204" pitchFamily="34" charset="0"/>
                <a:ea typeface="Times New Roman" panose="02020603050405020304" pitchFamily="18" charset="0"/>
                <a:cs typeface="Arial Narrow" panose="020B0606020202030204" pitchFamily="34" charset="0"/>
              </a:rPr>
              <a:t>§ 9.8.4</a:t>
            </a:r>
            <a:r>
              <a:rPr lang="en-US" sz="2400" dirty="0">
                <a:latin typeface="Times New Roman" panose="02020603050405020304" pitchFamily="18" charset="0"/>
                <a:ea typeface="Times New Roman" panose="02020603050405020304" pitchFamily="18" charset="0"/>
              </a:rPr>
              <a:t> When the Work or designated portion thereof is substantially complete, the Architect will prepare a Certificate of Substantial </a:t>
            </a:r>
            <a:r>
              <a:rPr lang="en-US" sz="2400" dirty="0" smtClean="0">
                <a:latin typeface="Times New Roman" panose="02020603050405020304" pitchFamily="18" charset="0"/>
                <a:ea typeface="Times New Roman" panose="02020603050405020304" pitchFamily="18" charset="0"/>
              </a:rPr>
              <a:t>Completion….</a:t>
            </a:r>
            <a:endParaRPr lang="en-US" sz="2400" dirty="0"/>
          </a:p>
        </p:txBody>
      </p:sp>
    </p:spTree>
    <p:extLst>
      <p:ext uri="{BB962C8B-B14F-4D97-AF65-F5344CB8AC3E}">
        <p14:creationId xmlns:p14="http://schemas.microsoft.com/office/powerpoint/2010/main" val="2451454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Completion: How?</a:t>
            </a:r>
            <a:endParaRPr lang="en-US" dirty="0"/>
          </a:p>
        </p:txBody>
      </p:sp>
      <p:sp>
        <p:nvSpPr>
          <p:cNvPr id="4" name="Rectangle 3"/>
          <p:cNvSpPr/>
          <p:nvPr/>
        </p:nvSpPr>
        <p:spPr>
          <a:xfrm>
            <a:off x="838200" y="2062717"/>
            <a:ext cx="10299357" cy="1200329"/>
          </a:xfrm>
          <a:prstGeom prst="rect">
            <a:avLst/>
          </a:prstGeom>
        </p:spPr>
        <p:txBody>
          <a:bodyPr wrap="square">
            <a:spAutoFit/>
          </a:bodyPr>
          <a:lstStyle/>
          <a:p>
            <a:r>
              <a:rPr lang="en-US" sz="2400" b="1" dirty="0">
                <a:latin typeface="Arial Narrow" panose="020B0606020202030204" pitchFamily="34" charset="0"/>
                <a:ea typeface="Times New Roman" panose="02020603050405020304" pitchFamily="18" charset="0"/>
                <a:cs typeface="Arial Narrow" panose="020B0606020202030204" pitchFamily="34" charset="0"/>
              </a:rPr>
              <a:t>§ 9.8.5</a:t>
            </a:r>
            <a:r>
              <a:rPr lang="en-US" sz="2400" dirty="0">
                <a:latin typeface="Times New Roman" panose="02020603050405020304" pitchFamily="18" charset="0"/>
                <a:ea typeface="Times New Roman" panose="02020603050405020304" pitchFamily="18" charset="0"/>
              </a:rPr>
              <a:t> The Certificate of Substantial Completion shall be submitted to the </a:t>
            </a:r>
            <a:r>
              <a:rPr lang="en-US" sz="2400" dirty="0">
                <a:latin typeface="Times New Roman" panose="02020603050405020304" pitchFamily="18" charset="0"/>
                <a:cs typeface="Times New Roman" panose="02020603050405020304" pitchFamily="18" charset="0"/>
              </a:rPr>
              <a:t>Owner and Contractor for their written acceptance of responsibilities assigned to them in the </a:t>
            </a:r>
            <a:r>
              <a:rPr lang="en-US" sz="2400" dirty="0" smtClean="0">
                <a:latin typeface="Times New Roman" panose="02020603050405020304" pitchFamily="18" charset="0"/>
                <a:cs typeface="Times New Roman" panose="02020603050405020304" pitchFamily="18" charset="0"/>
              </a:rPr>
              <a:t>Certificate</a:t>
            </a:r>
            <a:r>
              <a:rPr lang="en-US" sz="2400" dirty="0" smtClean="0">
                <a:latin typeface="Times New Roman" panose="02020603050405020304" pitchFamily="18" charset="0"/>
                <a:ea typeface="Times New Roman" panose="02020603050405020304" pitchFamily="18" charset="0"/>
              </a:rPr>
              <a:t>…. </a:t>
            </a:r>
            <a:endParaRPr lang="en-US" sz="2400" dirty="0"/>
          </a:p>
        </p:txBody>
      </p:sp>
    </p:spTree>
    <p:extLst>
      <p:ext uri="{BB962C8B-B14F-4D97-AF65-F5344CB8AC3E}">
        <p14:creationId xmlns:p14="http://schemas.microsoft.com/office/powerpoint/2010/main" val="1156810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Completion: How?</a:t>
            </a:r>
            <a:endParaRPr lang="en-US" dirty="0"/>
          </a:p>
        </p:txBody>
      </p:sp>
    </p:spTree>
    <p:extLst>
      <p:ext uri="{BB962C8B-B14F-4D97-AF65-F5344CB8AC3E}">
        <p14:creationId xmlns:p14="http://schemas.microsoft.com/office/powerpoint/2010/main" val="1562055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Completion: How?</a:t>
            </a:r>
            <a:endParaRPr lang="en-US" dirty="0"/>
          </a:p>
        </p:txBody>
      </p:sp>
      <p:sp>
        <p:nvSpPr>
          <p:cNvPr id="3" name="Content Placeholder 2"/>
          <p:cNvSpPr>
            <a:spLocks noGrp="1"/>
          </p:cNvSpPr>
          <p:nvPr>
            <p:ph idx="1"/>
          </p:nvPr>
        </p:nvSpPr>
        <p:spPr/>
        <p:txBody>
          <a:bodyPr/>
          <a:lstStyle/>
          <a:p>
            <a:r>
              <a:rPr lang="en-US" dirty="0" smtClean="0"/>
              <a:t>Contractor’s </a:t>
            </a:r>
            <a:r>
              <a:rPr lang="en-US" dirty="0" err="1" smtClean="0"/>
              <a:t>Punchlist</a:t>
            </a:r>
            <a:endParaRPr lang="en-US" dirty="0" smtClean="0"/>
          </a:p>
          <a:p>
            <a:r>
              <a:rPr lang="en-US" dirty="0" smtClean="0"/>
              <a:t>Inspection</a:t>
            </a:r>
          </a:p>
          <a:p>
            <a:r>
              <a:rPr lang="en-US" dirty="0" smtClean="0"/>
              <a:t>Demonstration</a:t>
            </a:r>
          </a:p>
          <a:p>
            <a:r>
              <a:rPr lang="en-US" dirty="0" smtClean="0"/>
              <a:t>Architect’s Certificate</a:t>
            </a:r>
          </a:p>
          <a:p>
            <a:r>
              <a:rPr lang="en-US" dirty="0" smtClean="0"/>
              <a:t>Acceptance by Owner and Contractor</a:t>
            </a:r>
            <a:endParaRPr lang="en-US" dirty="0"/>
          </a:p>
        </p:txBody>
      </p:sp>
    </p:spTree>
    <p:extLst>
      <p:ext uri="{BB962C8B-B14F-4D97-AF65-F5344CB8AC3E}">
        <p14:creationId xmlns:p14="http://schemas.microsoft.com/office/powerpoint/2010/main" val="246117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2847" y="1909634"/>
            <a:ext cx="5426307" cy="3038732"/>
          </a:xfrm>
          <a:prstGeom prst="rect">
            <a:avLst/>
          </a:prstGeom>
        </p:spPr>
      </p:pic>
    </p:spTree>
    <p:extLst>
      <p:ext uri="{BB962C8B-B14F-4D97-AF65-F5344CB8AC3E}">
        <p14:creationId xmlns:p14="http://schemas.microsoft.com/office/powerpoint/2010/main" val="2736384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t>
            </a:r>
            <a:endParaRPr lang="en-US" dirty="0"/>
          </a:p>
        </p:txBody>
      </p:sp>
      <p:sp>
        <p:nvSpPr>
          <p:cNvPr id="3" name="Rectangle 1"/>
          <p:cNvSpPr>
            <a:spLocks noChangeArrowheads="1"/>
          </p:cNvSpPr>
          <p:nvPr/>
        </p:nvSpPr>
        <p:spPr bwMode="auto">
          <a:xfrm rot="10800000" flipV="1">
            <a:off x="838200" y="1690688"/>
            <a:ext cx="105156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ea typeface="Times New Roman" panose="02020603050405020304" pitchFamily="18" charset="0"/>
                <a:cs typeface="Arial Narrow" panose="020B0606020202030204" pitchFamily="34" charset="0"/>
              </a:rPr>
              <a:t>§ 5.1.7 Retainage</a:t>
            </a: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5.1.7.2</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When a portion, or division, of Work as listed in the Schedule of Values is 100% complete, that portion of the retained funds which is allocable to the completed division must be released to the Contractor.  Upon release by the Agency, the Contractor shall within 10 days of receipt, release to the subcontractor responsible for the completed work the full amount of retainage.</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5.1.7.3</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U</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pon Substantial Completion of the Work, the Contractor may submit an Application for Payment that includes the retainage withheld from prior Applications for Payment pursuant to this Section 5.1.7. </a:t>
            </a:r>
            <a:endParaRPr kumimoji="0" lang="en-US" altLang="en-US"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81969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2958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Completion: How?</a:t>
            </a:r>
            <a:endParaRPr lang="en-US" dirty="0"/>
          </a:p>
        </p:txBody>
      </p:sp>
      <p:sp>
        <p:nvSpPr>
          <p:cNvPr id="3" name="Rectangle 1"/>
          <p:cNvSpPr>
            <a:spLocks noChangeArrowheads="1"/>
          </p:cNvSpPr>
          <p:nvPr/>
        </p:nvSpPr>
        <p:spPr bwMode="auto">
          <a:xfrm>
            <a:off x="838200" y="1690688"/>
            <a:ext cx="1081834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9.10.1</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Upon receipt of the Contractor’s notice that the Work is ready for final inspection and acceptance and upon receipt of a final Application for Payment, the Architect</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 the Owner, and any other party the Architect or the Owner choose</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will </a:t>
            </a:r>
            <a:r>
              <a:rPr lang="en-US" altLang="en-US" sz="2400" strike="sngStrike" dirty="0">
                <a:solidFill>
                  <a:srgbClr val="008080"/>
                </a:solidFill>
                <a:latin typeface="Times New Roman" panose="02020603050405020304" pitchFamily="18" charset="0"/>
                <a:ea typeface="Times New Roman" panose="02020603050405020304" pitchFamily="18" charset="0"/>
                <a:cs typeface="Times New Roman" panose="02020603050405020304" pitchFamily="18" charset="0"/>
              </a:rPr>
              <a:t>promptly</a:t>
            </a:r>
            <a:r>
              <a:rPr kumimoji="0" lang="en-US" altLang="en-US" sz="24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make </a:t>
            </a:r>
            <a:r>
              <a:rPr lang="en-US" altLang="en-US" sz="2400" strike="sngStrike" dirty="0" smtClean="0">
                <a:solidFill>
                  <a:srgbClr val="008080"/>
                </a:solidFill>
                <a:latin typeface="Times New Roman" panose="02020603050405020304" pitchFamily="18" charset="0"/>
                <a:ea typeface="Times New Roman" panose="02020603050405020304" pitchFamily="18" charset="0"/>
                <a:cs typeface="Times New Roman" panose="02020603050405020304" pitchFamily="18" charset="0"/>
              </a:rPr>
              <a:t>such </a:t>
            </a:r>
            <a:r>
              <a:rPr lang="en-US" altLang="en-US" sz="2400" u="sng" dirty="0" smtClean="0">
                <a:solidFill>
                  <a:srgbClr val="008080"/>
                </a:solidFill>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inspection</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 on a date and at a time mutually agreeable</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097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Limping to the Finish Line</a:t>
            </a:r>
            <a:endParaRPr lang="en-US" dirty="0"/>
          </a:p>
        </p:txBody>
      </p:sp>
      <p:sp>
        <p:nvSpPr>
          <p:cNvPr id="3" name="Subtitle 2"/>
          <p:cNvSpPr>
            <a:spLocks noGrp="1"/>
          </p:cNvSpPr>
          <p:nvPr>
            <p:ph type="subTitle" idx="1"/>
          </p:nvPr>
        </p:nvSpPr>
        <p:spPr/>
        <p:txBody>
          <a:bodyPr/>
          <a:lstStyle/>
          <a:p>
            <a:r>
              <a:rPr lang="en-US" dirty="0" smtClean="0"/>
              <a:t>The Good, the Bad, and the Ugly</a:t>
            </a:r>
            <a:endParaRPr lang="en-US" dirty="0"/>
          </a:p>
        </p:txBody>
      </p:sp>
    </p:spTree>
    <p:extLst>
      <p:ext uri="{BB962C8B-B14F-4D97-AF65-F5344CB8AC3E}">
        <p14:creationId xmlns:p14="http://schemas.microsoft.com/office/powerpoint/2010/main" val="18880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Completion: How?</a:t>
            </a:r>
            <a:endParaRPr lang="en-US" dirty="0"/>
          </a:p>
        </p:txBody>
      </p:sp>
      <p:sp>
        <p:nvSpPr>
          <p:cNvPr id="3" name="Rectangle 1"/>
          <p:cNvSpPr>
            <a:spLocks noChangeArrowheads="1"/>
          </p:cNvSpPr>
          <p:nvPr/>
        </p:nvSpPr>
        <p:spPr bwMode="auto">
          <a:xfrm>
            <a:off x="838200" y="1690688"/>
            <a:ext cx="10515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9.10.1</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When the Architect finds the Work acceptable under the Contract Documents and the Contract fully performed, the Architect will promptly issue a final Certificate for Payment …. </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715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Completion: How?</a:t>
            </a:r>
            <a:endParaRPr lang="en-US" dirty="0"/>
          </a:p>
        </p:txBody>
      </p:sp>
      <p:sp>
        <p:nvSpPr>
          <p:cNvPr id="3" name="Rectangle 1"/>
          <p:cNvSpPr>
            <a:spLocks noChangeArrowheads="1"/>
          </p:cNvSpPr>
          <p:nvPr/>
        </p:nvSpPr>
        <p:spPr bwMode="auto">
          <a:xfrm>
            <a:off x="838200" y="1690688"/>
            <a:ext cx="10515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9.10.1</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The Architect’s final Certificate for Payment will constitute a further representation that conditions listed in Section 9.10.2 as precedent to the Contractor’s being entitled to final payment have been fulfilled.</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41192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Completion: How?</a:t>
            </a:r>
            <a:endParaRPr lang="en-US" dirty="0"/>
          </a:p>
        </p:txBody>
      </p:sp>
      <p:sp>
        <p:nvSpPr>
          <p:cNvPr id="4" name="Rectangle 1"/>
          <p:cNvSpPr>
            <a:spLocks noChangeArrowheads="1"/>
          </p:cNvSpPr>
          <p:nvPr/>
        </p:nvSpPr>
        <p:spPr bwMode="auto">
          <a:xfrm>
            <a:off x="838200" y="1690688"/>
            <a:ext cx="10515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9.10.2</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Neither final payment nor any remaining retained percentage shall become due until the Contractor submits to the Architect</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889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Completion: How?</a:t>
            </a:r>
            <a:endParaRPr lang="en-US" dirty="0"/>
          </a:p>
        </p:txBody>
      </p:sp>
      <p:sp>
        <p:nvSpPr>
          <p:cNvPr id="4" name="Rectangle 1"/>
          <p:cNvSpPr>
            <a:spLocks noChangeArrowheads="1"/>
          </p:cNvSpPr>
          <p:nvPr/>
        </p:nvSpPr>
        <p:spPr bwMode="auto">
          <a:xfrm>
            <a:off x="838201" y="1690688"/>
            <a:ext cx="10515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 affidavit that payrolls, bills for materials and equipment, and other indebtedness connected with the Work for which the Owner or the Owner’s property might be responsible or encumbered (less amounts withheld by Owner) have been paid or otherwise satisfied,</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certificate evidencing that insurance required by the Contract Documents to remain in force after final payment is currently in effect,</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written statement that the Contractor knows of no reason that the insurance will not be renewable to cover the period required by the Contract Documents,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consent of surety, if any, to final payment,</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documentation of any special warranties, such as manufacturers’ warranties or specific Subcontractor warranties,</a:t>
            </a:r>
            <a:r>
              <a:rPr kumimoji="0" lang="en-US" altLang="en-US" sz="24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2400" strike="sngStrike" dirty="0">
              <a:solidFill>
                <a:srgbClr val="00808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3011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Completion: How?</a:t>
            </a:r>
            <a:endParaRPr lang="en-US" dirty="0"/>
          </a:p>
        </p:txBody>
      </p:sp>
      <p:sp>
        <p:nvSpPr>
          <p:cNvPr id="4" name="Rectangle 1"/>
          <p:cNvSpPr>
            <a:spLocks noChangeArrowheads="1"/>
          </p:cNvSpPr>
          <p:nvPr/>
        </p:nvSpPr>
        <p:spPr bwMode="auto">
          <a:xfrm>
            <a:off x="838201" y="1690688"/>
            <a:ext cx="10515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6"/>
              <a:tabLst>
                <a:tab pos="457200" algn="l"/>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documentation of any special warranties, such as manufacturers’ warranties or specific Subcontractor warranties,</a:t>
            </a:r>
            <a:r>
              <a:rPr kumimoji="0" lang="en-US" altLang="en-US" sz="24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2400" strike="sngStrike" dirty="0">
              <a:solidFill>
                <a:srgbClr val="00808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6"/>
              <a:tabLst>
                <a:tab pos="457200" algn="l"/>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if required by the Owner, other data establishing payment or satisfaction of obligations, such as receipts and releases and waivers of liens, claims, security interests, or encumbrances arising out of the Contract, to the extent and in such form as may be designated by the Owner</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6"/>
              <a:tabLst>
                <a:tab pos="457200" algn="l"/>
              </a:tabLst>
            </a:pP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required Training Manuals,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6"/>
              <a:tabLst>
                <a:tab pos="457200" algn="l"/>
              </a:tabLst>
            </a:pP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equipment Operations and Maintenance Manuals,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6"/>
              <a:tabLst>
                <a:tab pos="457200" algn="l"/>
              </a:tabLst>
            </a:pP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any certificates of testing, inspection or approval required by the Contract Documents and not previously provided, and</a:t>
            </a:r>
            <a:endParaRPr kumimoji="0" lang="en-US" altLang="en-US" sz="2400" b="1"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6"/>
              <a:tabLst>
                <a:tab pos="457200" algn="l"/>
              </a:tabLst>
            </a:pP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one copy of the Documents required by Section 3.11</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95581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Completion: How?</a:t>
            </a:r>
            <a:endParaRPr lang="en-US" dirty="0"/>
          </a:p>
        </p:txBody>
      </p:sp>
      <p:sp>
        <p:nvSpPr>
          <p:cNvPr id="3" name="Rectangle 2"/>
          <p:cNvSpPr/>
          <p:nvPr/>
        </p:nvSpPr>
        <p:spPr>
          <a:xfrm>
            <a:off x="838200" y="1690688"/>
            <a:ext cx="10515600" cy="3046988"/>
          </a:xfrm>
          <a:prstGeom prst="rect">
            <a:avLst/>
          </a:prstGeom>
        </p:spPr>
        <p:txBody>
          <a:bodyPr wrap="square">
            <a:spAutoFit/>
          </a:bodyPr>
          <a:lstStyle/>
          <a:p>
            <a:pPr>
              <a:tabLst>
                <a:tab pos="457200" algn="l"/>
              </a:tabLst>
            </a:pPr>
            <a:r>
              <a:rPr lang="en-US" sz="2400" b="1" dirty="0">
                <a:latin typeface="Arial Narrow" panose="020B0606020202030204" pitchFamily="34" charset="0"/>
                <a:ea typeface="Times New Roman" panose="02020603050405020304" pitchFamily="18" charset="0"/>
                <a:cs typeface="Arial Narrow" panose="020B0606020202030204" pitchFamily="34" charset="0"/>
              </a:rPr>
              <a:t>§ 3.11 Documents and Samples at the Site</a:t>
            </a:r>
          </a:p>
          <a:p>
            <a:r>
              <a:rPr lang="en-US" sz="2400" dirty="0">
                <a:latin typeface="Times New Roman" panose="02020603050405020304" pitchFamily="18" charset="0"/>
                <a:ea typeface="Times New Roman" panose="02020603050405020304" pitchFamily="18" charset="0"/>
              </a:rPr>
              <a:t>The Contractor shall make available, at the Project site, the Contract Documents, including Change Orders, Construction Change Directives, and other Modifications, in good order and marked currently to indicate field changes and selections made during construction, and the approved Shop Drawings, Product Data, Samples, and similar required submittals. These shall be in electronic form or paper copy, available to the Architect and Owner, and delivered to the Architect for submittal to the Owner upon completion of the Work as a record of the Work as constructed.</a:t>
            </a:r>
            <a:endParaRPr lang="en-US" sz="2400" dirty="0"/>
          </a:p>
        </p:txBody>
      </p:sp>
    </p:spTree>
    <p:extLst>
      <p:ext uri="{BB962C8B-B14F-4D97-AF65-F5344CB8AC3E}">
        <p14:creationId xmlns:p14="http://schemas.microsoft.com/office/powerpoint/2010/main" val="2309904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2847" y="1909634"/>
            <a:ext cx="5426307" cy="3038732"/>
          </a:xfrm>
          <a:prstGeom prst="rect">
            <a:avLst/>
          </a:prstGeom>
        </p:spPr>
      </p:pic>
    </p:spTree>
    <p:extLst>
      <p:ext uri="{BB962C8B-B14F-4D97-AF65-F5344CB8AC3E}">
        <p14:creationId xmlns:p14="http://schemas.microsoft.com/office/powerpoint/2010/main" val="143436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3434" y="1750347"/>
            <a:ext cx="5045132" cy="3357306"/>
          </a:xfrm>
          <a:prstGeom prst="rect">
            <a:avLst/>
          </a:prstGeom>
        </p:spPr>
      </p:pic>
    </p:spTree>
    <p:extLst>
      <p:ext uri="{BB962C8B-B14F-4D97-AF65-F5344CB8AC3E}">
        <p14:creationId xmlns:p14="http://schemas.microsoft.com/office/powerpoint/2010/main" val="2907069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a:t>
            </a:r>
            <a:endParaRPr lang="en-US" dirty="0"/>
          </a:p>
        </p:txBody>
      </p:sp>
      <p:sp>
        <p:nvSpPr>
          <p:cNvPr id="3" name="Rectangle 1"/>
          <p:cNvSpPr>
            <a:spLocks noChangeArrowheads="1"/>
          </p:cNvSpPr>
          <p:nvPr/>
        </p:nvSpPr>
        <p:spPr bwMode="auto">
          <a:xfrm rot="10800000" flipV="1">
            <a:off x="838200" y="1690688"/>
            <a:ext cx="10515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4.2.1</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Architect will provide administration of the Contract as described in the Contract Documents and will be an Owner’s representative during construction until the date the Architect issues the final Certificate for Payment….</a:t>
            </a:r>
          </a:p>
        </p:txBody>
      </p:sp>
    </p:spTree>
    <p:extLst>
      <p:ext uri="{BB962C8B-B14F-4D97-AF65-F5344CB8AC3E}">
        <p14:creationId xmlns:p14="http://schemas.microsoft.com/office/powerpoint/2010/main" val="2048882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a:t>
            </a:r>
            <a:endParaRPr lang="en-US" dirty="0"/>
          </a:p>
        </p:txBody>
      </p:sp>
      <p:sp>
        <p:nvSpPr>
          <p:cNvPr id="3" name="Rectangle 1"/>
          <p:cNvSpPr>
            <a:spLocks noChangeArrowheads="1"/>
          </p:cNvSpPr>
          <p:nvPr/>
        </p:nvSpPr>
        <p:spPr bwMode="auto">
          <a:xfrm rot="10800000" flipV="1">
            <a:off x="838200" y="1690688"/>
            <a:ext cx="105156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4.2.9</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Architect will conduct inspections to determine the date or dates of Substantial Completion and the date of final completion; issue Certificates of Substantial Completion pursuant to Section 9.8; receive and forward to the Owner, for the Owner’s review and records, written warranties and related documents required by the Contract and assembled by the Contractor pursuant to Section 9.10; and issue a final Certificate for Payment pursuant to Section 9.10.</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90844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7179" y="746538"/>
            <a:ext cx="3797643" cy="5364924"/>
          </a:xfrm>
          <a:prstGeom prst="rect">
            <a:avLst/>
          </a:prstGeom>
        </p:spPr>
      </p:pic>
    </p:spTree>
    <p:extLst>
      <p:ext uri="{BB962C8B-B14F-4D97-AF65-F5344CB8AC3E}">
        <p14:creationId xmlns:p14="http://schemas.microsoft.com/office/powerpoint/2010/main" val="3367360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a:t>
            </a:r>
            <a:endParaRPr lang="en-US" dirty="0"/>
          </a:p>
        </p:txBody>
      </p:sp>
      <p:sp>
        <p:nvSpPr>
          <p:cNvPr id="4" name="Rectangle 1"/>
          <p:cNvSpPr>
            <a:spLocks noChangeArrowheads="1"/>
          </p:cNvSpPr>
          <p:nvPr/>
        </p:nvSpPr>
        <p:spPr bwMode="auto">
          <a:xfrm rot="10800000" flipV="1">
            <a:off x="838200" y="1690688"/>
            <a:ext cx="105156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rPr>
              <a:t>§ 3.6.6.1</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Architect shall:</a:t>
            </a: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rPr>
              <a:t>.1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conduct inspections to determine the date or dates of Substantial Completion and the date of final completion;</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rPr>
              <a:t>.2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issue Certificates of Substantial Completion;</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rPr>
              <a:t>.3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forward to the Owner, for the Owner’s review and records, written warranties and related documents required by the Contract Documents and received from the Contractor; and,</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rPr>
              <a:t>.4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issue a final Certificate for Payment based upon a final inspection indicating that, to the best of the Architect’s knowledge, information, and belief, the Work complies with the requirements of the Contract Documents.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628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a:t>
            </a:r>
            <a:endParaRPr lang="en-US" dirty="0"/>
          </a:p>
        </p:txBody>
      </p:sp>
      <p:sp>
        <p:nvSpPr>
          <p:cNvPr id="4" name="Rectangle 1"/>
          <p:cNvSpPr>
            <a:spLocks noChangeArrowheads="1"/>
          </p:cNvSpPr>
          <p:nvPr/>
        </p:nvSpPr>
        <p:spPr bwMode="auto">
          <a:xfrm rot="10800000" flipV="1">
            <a:off x="838200" y="1690688"/>
            <a:ext cx="105156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rPr>
              <a:t>§ 3.6.6.4</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Architect shall forward to the Owner the following information received from the Contractor: (1) consent of surety or sureties, if any, to reduction in or partial release of retainage or the making of final payment; (2) affidavits, receipts, releases and waivers of liens, or bonds indemnifying the Owner against liens; and (3) any other documentation required of the Contractor under the Contract Documents.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236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a:t>
            </a:r>
            <a:endParaRPr lang="en-US" dirty="0"/>
          </a:p>
        </p:txBody>
      </p:sp>
      <p:sp>
        <p:nvSpPr>
          <p:cNvPr id="4" name="Rectangle 1"/>
          <p:cNvSpPr>
            <a:spLocks noChangeArrowheads="1"/>
          </p:cNvSpPr>
          <p:nvPr/>
        </p:nvSpPr>
        <p:spPr bwMode="auto">
          <a:xfrm rot="10800000" flipV="1">
            <a:off x="838200" y="1690688"/>
            <a:ext cx="10515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sng" strike="noStrike" cap="none" normalizeH="0" baseline="0" dirty="0" smtClean="0">
                <a:ln>
                  <a:noFill/>
                </a:ln>
                <a:solidFill>
                  <a:srgbClr val="008080"/>
                </a:solidFill>
                <a:effectLst/>
                <a:ea typeface="Times New Roman" panose="02020603050405020304" pitchFamily="18" charset="0"/>
                <a:cs typeface="Arial Narrow" panose="020B0606020202030204" pitchFamily="34" charset="0"/>
              </a:rPr>
              <a:t>§ 3.6.6.6 </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The Architect shall prepare, from Contractor supplied-information, and provide to the Owner a set of reproducible Record Plans showing all significant changes in the work made during construction, as required by the Manual. Plans shall be stamped as ''Record Plans''.  This set of reproducible documents shall be in addition to computer media plans required in Article 14, if any.</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55132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7605" y="1006513"/>
            <a:ext cx="3776791" cy="4844974"/>
          </a:xfrm>
          <a:prstGeom prst="rect">
            <a:avLst/>
          </a:prstGeom>
        </p:spPr>
      </p:pic>
    </p:spTree>
    <p:extLst>
      <p:ext uri="{BB962C8B-B14F-4D97-AF65-F5344CB8AC3E}">
        <p14:creationId xmlns:p14="http://schemas.microsoft.com/office/powerpoint/2010/main" val="3882448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Magic</a:t>
            </a:r>
            <a:endParaRPr lang="en-US" dirty="0"/>
          </a:p>
        </p:txBody>
      </p:sp>
      <p:sp>
        <p:nvSpPr>
          <p:cNvPr id="4" name="Rectangle 3"/>
          <p:cNvSpPr/>
          <p:nvPr/>
        </p:nvSpPr>
        <p:spPr>
          <a:xfrm>
            <a:off x="838200" y="1690688"/>
            <a:ext cx="10515600" cy="5047536"/>
          </a:xfrm>
          <a:prstGeom prst="rect">
            <a:avLst/>
          </a:prstGeom>
        </p:spPr>
        <p:txBody>
          <a:bodyPr wrap="square">
            <a:spAutoFit/>
          </a:bodyPr>
          <a:lstStyle/>
          <a:p>
            <a:pPr>
              <a:spcAft>
                <a:spcPts val="1200"/>
              </a:spcAft>
            </a:pPr>
            <a:r>
              <a:rPr lang="en-US" sz="2400" b="1" dirty="0">
                <a:latin typeface="Arial Narrow" panose="020B0606020202030204" pitchFamily="34" charset="0"/>
                <a:ea typeface="Times New Roman" panose="02020603050405020304" pitchFamily="18" charset="0"/>
                <a:cs typeface="Arial Narrow" panose="020B0606020202030204" pitchFamily="34" charset="0"/>
              </a:rPr>
              <a:t>§ 2.5 Owner’s Right to Carry Out the Work</a:t>
            </a:r>
            <a:endParaRPr lang="en-US" sz="2400" dirty="0" smtClean="0">
              <a:effectLst/>
              <a:latin typeface="Garamond" panose="02020404030301010803" pitchFamily="18" charset="0"/>
              <a:ea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ea typeface="Times New Roman" panose="02020603050405020304" pitchFamily="18" charset="0"/>
              </a:rPr>
              <a:t>If the Contractor defaults or neglects to carry out the Work in accordance with the Contract Documents and fails within a ten-day period after receipt of notice from the Owner to commence and continue correction of such default or neglect, </a:t>
            </a:r>
            <a:r>
              <a:rPr lang="en-US" sz="2400" u="sng" dirty="0">
                <a:solidFill>
                  <a:srgbClr val="2E75B6"/>
                </a:solidFill>
                <a:latin typeface="Times New Roman" panose="02020603050405020304" pitchFamily="18" charset="0"/>
                <a:ea typeface="Times New Roman" panose="02020603050405020304" pitchFamily="18" charset="0"/>
              </a:rPr>
              <a:t>including but not limited to providing necessary resources,</a:t>
            </a:r>
            <a:r>
              <a:rPr lang="en-US" sz="2400" dirty="0">
                <a:solidFill>
                  <a:srgbClr val="2E75B6"/>
                </a:solidFill>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with diligence and promptness, the Owner may, without prejudice to other remedies the Owner may have, correct such default or neglect. Such action by the Owner and amounts charged to the Contractor are both subject to prior approval of the Architect and the Architect may, pursuant to Section 9.5.1, withhold or nullify a Certificate for Payment in whole or in part, to the extent reasonably necessary to reimburse the Owner for the reasonable cost of correcting such deficiencies, including Owner’s expenses and compensation for the Architect’s additional services made necessary by such default, neglect, or </a:t>
            </a:r>
            <a:r>
              <a:rPr lang="en-US" sz="2400" dirty="0" smtClean="0">
                <a:latin typeface="Times New Roman" panose="02020603050405020304" pitchFamily="18" charset="0"/>
                <a:ea typeface="Times New Roman" panose="02020603050405020304" pitchFamily="18" charset="0"/>
              </a:rPr>
              <a:t>failure….</a:t>
            </a:r>
            <a:endParaRPr lang="en-US" sz="2400" dirty="0"/>
          </a:p>
        </p:txBody>
      </p:sp>
    </p:spTree>
    <p:extLst>
      <p:ext uri="{BB962C8B-B14F-4D97-AF65-F5344CB8AC3E}">
        <p14:creationId xmlns:p14="http://schemas.microsoft.com/office/powerpoint/2010/main" val="16687990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Magic</a:t>
            </a:r>
            <a:endParaRPr lang="en-US" dirty="0"/>
          </a:p>
        </p:txBody>
      </p:sp>
      <p:sp>
        <p:nvSpPr>
          <p:cNvPr id="5" name="Rectangle 3"/>
          <p:cNvSpPr>
            <a:spLocks noChangeArrowheads="1"/>
          </p:cNvSpPr>
          <p:nvPr/>
        </p:nvSpPr>
        <p:spPr bwMode="auto">
          <a:xfrm>
            <a:off x="838200" y="1690688"/>
            <a:ext cx="105156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9.8 Substantial Completion</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9.8.1</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Substantial Completion is the stage in the progress of the Work when the Work or designated portion thereof is sufficiently complete in accordance with the Contract Documents so that the Owner can occupy </a:t>
            </a: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or utilize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Work for its intended use.</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6684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Magic</a:t>
            </a:r>
            <a:endParaRPr lang="en-US" dirty="0"/>
          </a:p>
        </p:txBody>
      </p:sp>
      <p:sp>
        <p:nvSpPr>
          <p:cNvPr id="3" name="Rectangle 2"/>
          <p:cNvSpPr/>
          <p:nvPr/>
        </p:nvSpPr>
        <p:spPr>
          <a:xfrm>
            <a:off x="838200" y="1690688"/>
            <a:ext cx="10515600" cy="2308324"/>
          </a:xfrm>
          <a:prstGeom prst="rect">
            <a:avLst/>
          </a:prstGeom>
        </p:spPr>
        <p:txBody>
          <a:bodyPr wrap="square">
            <a:spAutoFit/>
          </a:bodyPr>
          <a:lstStyle/>
          <a:p>
            <a:pPr>
              <a:tabLst>
                <a:tab pos="457200" algn="l"/>
              </a:tabLst>
            </a:pPr>
            <a:r>
              <a:rPr lang="en-US" sz="2400" b="1" dirty="0">
                <a:latin typeface="Arial Narrow" panose="020B0606020202030204" pitchFamily="34" charset="0"/>
                <a:ea typeface="Times New Roman" panose="02020603050405020304" pitchFamily="18" charset="0"/>
                <a:cs typeface="Arial Narrow" panose="020B0606020202030204" pitchFamily="34" charset="0"/>
              </a:rPr>
              <a:t>§ 12.3 Acceptance of Nonconforming Work</a:t>
            </a:r>
            <a:endParaRPr lang="en-US" sz="2400" dirty="0">
              <a:latin typeface="Times New Roman" panose="02020603050405020304" pitchFamily="18" charset="0"/>
              <a:ea typeface="Times New Roman" panose="02020603050405020304" pitchFamily="18" charset="0"/>
            </a:endParaRPr>
          </a:p>
          <a:p>
            <a:r>
              <a:rPr lang="en-US" sz="2400" dirty="0">
                <a:latin typeface="Times New Roman" panose="02020603050405020304" pitchFamily="18" charset="0"/>
                <a:ea typeface="Times New Roman" panose="02020603050405020304" pitchFamily="18" charset="0"/>
              </a:rPr>
              <a:t>If the Owner prefers to accept Work that is not in accordance with the requirements of the Contract Documents, the Owner may do so instead of requiring its removal and correction, in which case the Contract Sum will be reduced as appropriate and equitable. Such adjustment shall be effected whether or not final payment has been made.</a:t>
            </a:r>
            <a:endParaRPr lang="en-US" sz="2400" dirty="0"/>
          </a:p>
        </p:txBody>
      </p:sp>
    </p:spTree>
    <p:extLst>
      <p:ext uri="{BB962C8B-B14F-4D97-AF65-F5344CB8AC3E}">
        <p14:creationId xmlns:p14="http://schemas.microsoft.com/office/powerpoint/2010/main" val="2711199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t>
            </a:r>
            <a:endParaRPr lang="en-US" dirty="0"/>
          </a:p>
        </p:txBody>
      </p:sp>
      <p:sp>
        <p:nvSpPr>
          <p:cNvPr id="3" name="Rectangle 1"/>
          <p:cNvSpPr>
            <a:spLocks noChangeArrowheads="1"/>
          </p:cNvSpPr>
          <p:nvPr/>
        </p:nvSpPr>
        <p:spPr bwMode="auto">
          <a:xfrm rot="10800000" flipV="1">
            <a:off x="838200" y="2060020"/>
            <a:ext cx="10515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US" altLang="en-US" sz="2400" b="0" i="0" u="none" strike="noStrike" cap="none" normalizeH="0" baseline="0" dirty="0" smtClean="0">
                <a:ln>
                  <a:noFill/>
                </a:ln>
                <a:solidFill>
                  <a:schemeClr val="tx1"/>
                </a:solidFill>
                <a:effectLst/>
              </a:rPr>
              <a:t>Substantial</a:t>
            </a:r>
            <a:r>
              <a:rPr kumimoji="0" lang="en-US" altLang="en-US" sz="2400" b="0" i="0" u="none" strike="noStrike" cap="none" normalizeH="0" dirty="0" smtClean="0">
                <a:ln>
                  <a:noFill/>
                </a:ln>
                <a:solidFill>
                  <a:schemeClr val="tx1"/>
                </a:solidFill>
                <a:effectLst/>
              </a:rPr>
              <a:t> completion stops liquidated damages.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lang="en-US" altLang="en-US" sz="2400" baseline="0" dirty="0" smtClean="0"/>
              <a:t>Even though</a:t>
            </a:r>
            <a:r>
              <a:rPr lang="en-US" altLang="en-US" sz="2400" dirty="0" smtClean="0"/>
              <a:t> the “Work” will be substantially complete, the Project will not be.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US" altLang="en-US" sz="2400" b="0" i="0" u="none" strike="noStrike" cap="none" normalizeH="0" baseline="0" dirty="0" smtClean="0">
                <a:ln>
                  <a:noFill/>
                </a:ln>
                <a:solidFill>
                  <a:schemeClr val="tx1"/>
                </a:solidFill>
                <a:effectLst/>
              </a:rPr>
              <a:t>Probably cannot get Certificate of Occupancy until the Owner</a:t>
            </a:r>
            <a:r>
              <a:rPr kumimoji="0" lang="en-US" altLang="en-US" sz="2400" b="0" i="0" u="none" strike="noStrike" cap="none" normalizeH="0" dirty="0" smtClean="0">
                <a:ln>
                  <a:noFill/>
                </a:ln>
                <a:solidFill>
                  <a:schemeClr val="tx1"/>
                </a:solidFill>
                <a:effectLst/>
              </a:rPr>
              <a:t> completes work deleted from construction contract.</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lang="en-US" altLang="en-US" sz="2400" baseline="0" dirty="0" smtClean="0"/>
              <a:t>This magic trick necessarily requires the Owner to give up liquidated damages between</a:t>
            </a:r>
            <a:r>
              <a:rPr lang="en-US" altLang="en-US" sz="2400" dirty="0" smtClean="0"/>
              <a:t> the date of substantial completion of the Contractor’s changed work, and the date the Owner can actually occupy the Project.</a:t>
            </a:r>
            <a:endParaRPr kumimoji="0" lang="en-US" altLang="en-US"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44508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75002"/>
            <a:ext cx="9347752" cy="1107996"/>
          </a:xfrm>
          <a:prstGeom prst="rect">
            <a:avLst/>
          </a:prstGeom>
          <a:noFill/>
        </p:spPr>
        <p:txBody>
          <a:bodyPr wrap="none" rtlCol="0">
            <a:spAutoFit/>
          </a:bodyPr>
          <a:lstStyle/>
          <a:p>
            <a:r>
              <a:rPr lang="en-US" sz="6600" dirty="0" smtClean="0"/>
              <a:t>You can lead a horticulture</a:t>
            </a:r>
            <a:endParaRPr lang="en-US" sz="6600" dirty="0"/>
          </a:p>
        </p:txBody>
      </p:sp>
    </p:spTree>
    <p:extLst>
      <p:ext uri="{BB962C8B-B14F-4D97-AF65-F5344CB8AC3E}">
        <p14:creationId xmlns:p14="http://schemas.microsoft.com/office/powerpoint/2010/main" val="2331262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3135" y="2875002"/>
            <a:ext cx="10838865" cy="1107996"/>
          </a:xfrm>
          <a:prstGeom prst="rect">
            <a:avLst/>
          </a:prstGeom>
          <a:noFill/>
        </p:spPr>
        <p:txBody>
          <a:bodyPr wrap="none" rtlCol="0">
            <a:spAutoFit/>
          </a:bodyPr>
          <a:lstStyle/>
          <a:p>
            <a:r>
              <a:rPr lang="en-US" sz="6600" dirty="0" smtClean="0"/>
              <a:t>…but you can’t make her think.</a:t>
            </a:r>
            <a:endParaRPr lang="en-US" sz="6600" dirty="0"/>
          </a:p>
        </p:txBody>
      </p:sp>
    </p:spTree>
    <p:extLst>
      <p:ext uri="{BB962C8B-B14F-4D97-AF65-F5344CB8AC3E}">
        <p14:creationId xmlns:p14="http://schemas.microsoft.com/office/powerpoint/2010/main" val="3541825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Why?</a:t>
            </a:r>
            <a:endParaRPr lang="en-US" dirty="0"/>
          </a:p>
        </p:txBody>
      </p:sp>
      <p:sp>
        <p:nvSpPr>
          <p:cNvPr id="4" name="Content Placeholder 3"/>
          <p:cNvSpPr>
            <a:spLocks noGrp="1"/>
          </p:cNvSpPr>
          <p:nvPr>
            <p:ph idx="1"/>
          </p:nvPr>
        </p:nvSpPr>
        <p:spPr/>
        <p:txBody>
          <a:bodyPr/>
          <a:lstStyle/>
          <a:p>
            <a:r>
              <a:rPr lang="en-US" dirty="0" smtClean="0"/>
              <a:t>Payment</a:t>
            </a:r>
          </a:p>
          <a:p>
            <a:r>
              <a:rPr lang="en-US" dirty="0" smtClean="0"/>
              <a:t>Warranty</a:t>
            </a:r>
          </a:p>
          <a:p>
            <a:r>
              <a:rPr lang="en-US" dirty="0" smtClean="0"/>
              <a:t>Liquidated damages</a:t>
            </a:r>
          </a:p>
          <a:p>
            <a:r>
              <a:rPr lang="en-US" dirty="0" smtClean="0"/>
              <a:t>Documentation</a:t>
            </a:r>
          </a:p>
          <a:p>
            <a:r>
              <a:rPr lang="en-US" dirty="0" smtClean="0"/>
              <a:t>Claims</a:t>
            </a:r>
          </a:p>
          <a:p>
            <a:r>
              <a:rPr lang="en-US" dirty="0" smtClean="0"/>
              <a:t>Insurance</a:t>
            </a:r>
          </a:p>
          <a:p>
            <a:r>
              <a:rPr lang="en-US" dirty="0" smtClean="0"/>
              <a:t>Security</a:t>
            </a:r>
          </a:p>
          <a:p>
            <a:r>
              <a:rPr lang="en-US" dirty="0" smtClean="0"/>
              <a:t>Utilities</a:t>
            </a:r>
          </a:p>
        </p:txBody>
      </p:sp>
    </p:spTree>
    <p:extLst>
      <p:ext uri="{BB962C8B-B14F-4D97-AF65-F5344CB8AC3E}">
        <p14:creationId xmlns:p14="http://schemas.microsoft.com/office/powerpoint/2010/main" val="311541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a:t>
            </a:r>
            <a:endParaRPr lang="en-US" dirty="0"/>
          </a:p>
        </p:txBody>
      </p:sp>
      <p:sp>
        <p:nvSpPr>
          <p:cNvPr id="6" name="Rectangle 3"/>
          <p:cNvSpPr>
            <a:spLocks noChangeArrowheads="1"/>
          </p:cNvSpPr>
          <p:nvPr/>
        </p:nvSpPr>
        <p:spPr bwMode="auto">
          <a:xfrm>
            <a:off x="838200" y="1254083"/>
            <a:ext cx="926638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9.8 Substantial Completion</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9.8.1</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Substantial Completion is the stage in the progress of the Work when the Work or designated portion thereof is sufficiently complete in accordance with the Contract Documents so that the Owner can occupy or utilize the Work for its intended use.</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643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a:t>
            </a:r>
            <a:endParaRPr lang="en-US" dirty="0"/>
          </a:p>
        </p:txBody>
      </p:sp>
      <p:sp>
        <p:nvSpPr>
          <p:cNvPr id="6" name="Rectangle 3"/>
          <p:cNvSpPr>
            <a:spLocks noChangeArrowheads="1"/>
          </p:cNvSpPr>
          <p:nvPr/>
        </p:nvSpPr>
        <p:spPr bwMode="auto">
          <a:xfrm>
            <a:off x="838200" y="1297453"/>
            <a:ext cx="926638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lang="en-US" altLang="en-US" sz="2400" b="1" dirty="0" smtClean="0">
                <a:latin typeface="Arial Narrow" panose="020B0606020202030204" pitchFamily="34" charset="0"/>
                <a:ea typeface="Times New Roman" panose="02020603050405020304" pitchFamily="18" charset="0"/>
                <a:cs typeface="Arial Narrow" panose="020B0606020202030204" pitchFamily="34" charset="0"/>
              </a:rPr>
              <a:t>§</a:t>
            </a:r>
            <a:r>
              <a:rPr lang="en-US" altLang="en-US" sz="2400" b="1" dirty="0">
                <a:latin typeface="Arial Narrow" panose="020B0606020202030204" pitchFamily="34" charset="0"/>
                <a:ea typeface="Times New Roman" panose="02020603050405020304" pitchFamily="18" charset="0"/>
                <a:cs typeface="Arial Narrow" panose="020B0606020202030204" pitchFamily="34" charset="0"/>
              </a:rPr>
              <a:t> 9.10 Final Completion and Final </a:t>
            </a:r>
            <a:r>
              <a:rPr lang="en-US" altLang="en-US" sz="2400" b="1" dirty="0" smtClean="0">
                <a:latin typeface="Arial Narrow" panose="020B0606020202030204" pitchFamily="34" charset="0"/>
                <a:ea typeface="Times New Roman" panose="02020603050405020304" pitchFamily="18" charset="0"/>
                <a:cs typeface="Arial Narrow" panose="020B0606020202030204" pitchFamily="34" charset="0"/>
              </a:rPr>
              <a:t>Payment</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endParaRPr>
          </a:p>
          <a:p>
            <a:pPr lvl="0"/>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9.10.1</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lang="en-US" altLang="en-US" sz="2400" u="sng" dirty="0">
                <a:solidFill>
                  <a:srgbClr val="008080"/>
                </a:solidFill>
                <a:latin typeface="Times New Roman" panose="02020603050405020304" pitchFamily="18" charset="0"/>
                <a:ea typeface="Times New Roman" panose="02020603050405020304" pitchFamily="18" charset="0"/>
                <a:cs typeface="Times New Roman" panose="02020603050405020304" pitchFamily="18" charset="0"/>
              </a:rPr>
              <a:t>Unless the parties agree otherwise in the Certificate of Substantial Completion, </a:t>
            </a:r>
            <a:r>
              <a:rPr lang="en-US" alt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Contractor shall achieve Final Completion within thirty days after Substantial </a:t>
            </a:r>
            <a:r>
              <a:rPr lang="en-US" alt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Completion</a:t>
            </a:r>
            <a:r>
              <a:rPr lang="en-US" altLang="en-US" sz="2400" dirty="0" smtClean="0">
                <a:latin typeface="Times New Roman" panose="02020603050405020304" pitchFamily="18" charset="0"/>
                <a:cs typeface="Times New Roman" panose="02020603050405020304" pitchFamily="18" charset="0"/>
              </a:rPr>
              <a:t>…. </a:t>
            </a:r>
            <a:r>
              <a:rPr lang="en-US" altLang="en-US" sz="2400" b="1" dirty="0" smtClean="0">
                <a:solidFill>
                  <a:srgbClr val="FF0000"/>
                </a:solidFill>
                <a:latin typeface="Times New Roman" panose="02020603050405020304" pitchFamily="18" charset="0"/>
                <a:cs typeface="Times New Roman" panose="02020603050405020304" pitchFamily="18" charset="0"/>
              </a:rPr>
              <a:t>When the Architect finds the Work acceptable under the Contract Documents and the Contract fully performed</a:t>
            </a:r>
            <a:r>
              <a:rPr lang="en-US" altLang="en-US" sz="2400" dirty="0" smtClean="0">
                <a:latin typeface="Times New Roman" panose="02020603050405020304" pitchFamily="18" charset="0"/>
                <a:cs typeface="Times New Roman" panose="02020603050405020304" pitchFamily="18" charset="0"/>
              </a:rPr>
              <a:t>, the Architect will promptly issue a final Certificate for Payment stating that to the best of the Architect’s knowledge, information and belief, and on the basis of the Architect’s on-site visits and inspections, the Work has been completed in accordance with the Contract Documents and that the entire balance found to be due the Contractor and noted in the final Certificate is due and payable…. </a:t>
            </a:r>
            <a:endParaRPr lang="en-US" altLang="en-US" sz="24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Completion: How?</a:t>
            </a:r>
            <a:endParaRPr lang="en-US" dirty="0"/>
          </a:p>
        </p:txBody>
      </p:sp>
      <p:sp>
        <p:nvSpPr>
          <p:cNvPr id="5" name="Rectangle 2"/>
          <p:cNvSpPr>
            <a:spLocks noChangeArrowheads="1"/>
          </p:cNvSpPr>
          <p:nvPr/>
        </p:nvSpPr>
        <p:spPr bwMode="auto">
          <a:xfrm>
            <a:off x="838200" y="1690688"/>
            <a:ext cx="1029329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Arial Narrow" panose="020B0606020202030204" pitchFamily="34" charset="0"/>
                <a:ea typeface="Times New Roman" panose="02020603050405020304" pitchFamily="18" charset="0"/>
                <a:cs typeface="Arial Narrow" panose="020B0606020202030204" pitchFamily="34" charset="0"/>
              </a:rPr>
              <a:t>§ 9.8.2</a:t>
            </a:r>
            <a:r>
              <a:rPr kumimoji="0" lang="en-US" altLang="en-US" sz="2400" b="0" i="0" u="none" strike="noStrike" cap="none" normalizeH="0" baseline="0" dirty="0" smtClean="0">
                <a:ln>
                  <a:noFill/>
                </a:ln>
                <a:solidFill>
                  <a:schemeClr val="tx1"/>
                </a:solidFill>
                <a:effectLst/>
                <a:ea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When the Contractor considers that the Work, or a portion thereof which the Owner agrees to accept separately, is substantially complete, the Contractor shall prepare and submit to the Architect a comprehensive </a:t>
            </a:r>
            <a:r>
              <a:rPr kumimoji="0" lang="en-US" altLang="en-US" sz="2400" b="0" i="0" u="sng" strike="noStrike" cap="none" normalizeH="0" baseline="0" dirty="0" smtClean="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written </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list of items to be completed or corrected prior to final payment….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88408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638</Words>
  <Application>Microsoft Office PowerPoint</Application>
  <PresentationFormat>Widescreen</PresentationFormat>
  <Paragraphs>98</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Arial Narrow</vt:lpstr>
      <vt:lpstr>Calibri</vt:lpstr>
      <vt:lpstr>Calibri Light</vt:lpstr>
      <vt:lpstr>Garamond</vt:lpstr>
      <vt:lpstr>Times New Roman</vt:lpstr>
      <vt:lpstr>Office Theme</vt:lpstr>
      <vt:lpstr>Closing Out Construction Contracts</vt:lpstr>
      <vt:lpstr>Limping to the Finish Line</vt:lpstr>
      <vt:lpstr>PowerPoint Presentation</vt:lpstr>
      <vt:lpstr>PowerPoint Presentation</vt:lpstr>
      <vt:lpstr>PowerPoint Presentation</vt:lpstr>
      <vt:lpstr>Why?</vt:lpstr>
      <vt:lpstr>When?</vt:lpstr>
      <vt:lpstr>When?</vt:lpstr>
      <vt:lpstr>Substantial Completion: How?</vt:lpstr>
      <vt:lpstr>Substantial Completion: How?</vt:lpstr>
      <vt:lpstr>Substantial Completion: How?</vt:lpstr>
      <vt:lpstr>Substantial Completion: How?</vt:lpstr>
      <vt:lpstr>Substantial Completion: How?</vt:lpstr>
      <vt:lpstr>Substantial Completion: How?</vt:lpstr>
      <vt:lpstr>Substantial Completion: How?</vt:lpstr>
      <vt:lpstr>PowerPoint Presentation</vt:lpstr>
      <vt:lpstr>Caution!</vt:lpstr>
      <vt:lpstr>PowerPoint Presentation</vt:lpstr>
      <vt:lpstr>Final Completion: How?</vt:lpstr>
      <vt:lpstr>Final Completion: How?</vt:lpstr>
      <vt:lpstr>Final Completion: How?</vt:lpstr>
      <vt:lpstr>Final Completion: How?</vt:lpstr>
      <vt:lpstr>Final Completion: How?</vt:lpstr>
      <vt:lpstr>Final Completion: How?</vt:lpstr>
      <vt:lpstr>Final Completion: How?</vt:lpstr>
      <vt:lpstr>PowerPoint Presentation</vt:lpstr>
      <vt:lpstr>PowerPoint Presentation</vt:lpstr>
      <vt:lpstr>Architect</vt:lpstr>
      <vt:lpstr>Architect</vt:lpstr>
      <vt:lpstr>Architect</vt:lpstr>
      <vt:lpstr>Architect</vt:lpstr>
      <vt:lpstr>Architect</vt:lpstr>
      <vt:lpstr>PowerPoint Presentation</vt:lpstr>
      <vt:lpstr>Magic</vt:lpstr>
      <vt:lpstr>Magic</vt:lpstr>
      <vt:lpstr>Magic</vt:lpstr>
      <vt:lpstr>Caution!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Out Construction Contracts</dc:title>
  <dc:creator>Robertson, Dixon</dc:creator>
  <cp:lastModifiedBy>Robertson, Dixon</cp:lastModifiedBy>
  <cp:revision>12</cp:revision>
  <dcterms:created xsi:type="dcterms:W3CDTF">2019-10-17T09:29:00Z</dcterms:created>
  <dcterms:modified xsi:type="dcterms:W3CDTF">2019-10-17T12:31:32Z</dcterms:modified>
</cp:coreProperties>
</file>