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256" r:id="rId2"/>
    <p:sldId id="273" r:id="rId3"/>
    <p:sldId id="257" r:id="rId4"/>
    <p:sldId id="258" r:id="rId5"/>
    <p:sldId id="259" r:id="rId6"/>
    <p:sldId id="261" r:id="rId7"/>
    <p:sldId id="263" r:id="rId8"/>
    <p:sldId id="262" r:id="rId9"/>
    <p:sldId id="264" r:id="rId10"/>
    <p:sldId id="266" r:id="rId11"/>
    <p:sldId id="272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7" d="100"/>
          <a:sy n="87" d="100"/>
        </p:scale>
        <p:origin x="442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0F7661-2612-4B91-8189-AB17B840FDFD}" type="datetimeFigureOut">
              <a:rPr lang="en-US" smtClean="0"/>
              <a:t>10/21/2021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290BE-8EB7-409E-8AFF-8764D05FAA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224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
Poll Title: Do not modify the notes in this section to avoid tampering with the Poll Everywhere activity.
More info at polleverywhere.com/support
1.) Advertise in SCBO and received only (2) quotes Bid A = $92,350 Bid B = $102,475
https://www.polleverywhere.com/multiple_choice_polls/n9Pu0ClDh4wq19nX7LBCH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7290BE-8EB7-409E-8AFF-8764D05FAA12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F6C129-FAB5-4EDF-8A44-152EBA65DF98}"/>
              </a:ext>
            </a:extLst>
          </p:cNvPr>
          <p:cNvSpPr txBox="1"/>
          <p:nvPr/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746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
Poll Title: Do not modify the notes in this section to avoid tampering with the Poll Everywhere activity.
More info at polleverywhere.com/support
2.) Solicit quotes from (3) qualified contractors Quote A = $88,178 Quote B = $89,760 Quote C = $423,950
https://www.polleverywhere.com/multiple_choice_polls/1FfCTOouLAU1odxqC8MSX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7290BE-8EB7-409E-8AFF-8764D05FAA12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4AC36A-467A-49A3-BC27-6DBE69A1C026}"/>
              </a:ext>
            </a:extLst>
          </p:cNvPr>
          <p:cNvSpPr txBox="1"/>
          <p:nvPr/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276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
Poll Title: Do not modify the notes in this section to avoid tampering with the Poll Everywhere activity.
More info at polleverywhere.com/support
3.) Solicit quotes from (3) qualified contractors Quote A = $75,920 but modifies construction contract time Quote B = $103,550 Quote C = $112,450
https://www.polleverywhere.com/multiple_choice_polls/wAXaUIlaqMTG7mZVvQy2n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7290BE-8EB7-409E-8AFF-8764D05FAA12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F6206D-7587-45F8-89E3-A9B45788CD4B}"/>
              </a:ext>
            </a:extLst>
          </p:cNvPr>
          <p:cNvSpPr txBox="1"/>
          <p:nvPr/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915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
Poll Title: Do not modify the notes in this section to avoid tampering with the Poll Everywhere activity.
More info at polleverywhere.com/support
4.) Agency certification = $50,000 Advertise in SCBO-Receive (2) quotes Quote A = $50,125 Quote B = $55,955
https://www.polleverywhere.com/multiple_choice_polls/4DSa4ThRhikqbdR2wb37k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7290BE-8EB7-409E-8AFF-8764D05FAA12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2B6608-8FB0-4661-AF45-D1089BAEFE52}"/>
              </a:ext>
            </a:extLst>
          </p:cNvPr>
          <p:cNvSpPr txBox="1"/>
          <p:nvPr/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867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
Poll Title: Do not modify the notes in this section to avoid tampering with the Poll Everywhere activity.
More info at polleverywhere.com/support
5.) Advertise in SCBO - Received (3) Quotes - Quote A = $74,075 but does not include price for alternate Quote B = $125,750 Quote C = $82,475
https://www.polleverywhere.com/multiple_choice_polls/fzQfe5Ef3zlMlBpIzTkw3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7290BE-8EB7-409E-8AFF-8764D05FAA12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83A35E-6B60-4948-B621-41A47315763E}"/>
              </a:ext>
            </a:extLst>
          </p:cNvPr>
          <p:cNvSpPr txBox="1"/>
          <p:nvPr/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61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C5118-D6A1-4078-9827-9A6C147D80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Small Purchases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3D279A-5AF8-4BE5-B377-C7E68575F6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2021 Office of State Engineer Facility Directors Conference</a:t>
            </a:r>
          </a:p>
          <a:p>
            <a:r>
              <a:rPr lang="en-US" dirty="0"/>
              <a:t>October 20-22, 2021</a:t>
            </a:r>
          </a:p>
          <a:p>
            <a:r>
              <a:rPr lang="en-US" dirty="0"/>
              <a:t>Hickory Knob State Park</a:t>
            </a:r>
          </a:p>
        </p:txBody>
      </p:sp>
    </p:spTree>
    <p:extLst>
      <p:ext uri="{BB962C8B-B14F-4D97-AF65-F5344CB8AC3E}">
        <p14:creationId xmlns:p14="http://schemas.microsoft.com/office/powerpoint/2010/main" val="155313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B151A-7482-4839-B1ED-95C91B487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180FC-8045-4B31-BE88-1D77A7D0C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Quotes can be opened at any time after the Quote due date and time</a:t>
            </a:r>
          </a:p>
          <a:p>
            <a:r>
              <a:rPr lang="en-US" dirty="0"/>
              <a:t>A public opening is not required</a:t>
            </a:r>
          </a:p>
          <a:p>
            <a:r>
              <a:rPr lang="en-US" dirty="0"/>
              <a:t>Agency should make a quote tabulation</a:t>
            </a:r>
          </a:p>
        </p:txBody>
      </p:sp>
    </p:spTree>
    <p:extLst>
      <p:ext uri="{BB962C8B-B14F-4D97-AF65-F5344CB8AC3E}">
        <p14:creationId xmlns:p14="http://schemas.microsoft.com/office/powerpoint/2010/main" val="1229540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8B219-F539-4B16-8D78-254B3294B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ED652-5B71-419B-AF7A-8AB580D2A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/>
              <a:t>Text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PERRYDERRICK376 to 22333</a:t>
            </a:r>
          </a:p>
        </p:txBody>
      </p:sp>
    </p:spTree>
    <p:extLst>
      <p:ext uri="{BB962C8B-B14F-4D97-AF65-F5344CB8AC3E}">
        <p14:creationId xmlns:p14="http://schemas.microsoft.com/office/powerpoint/2010/main" val="1205811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DA4A1A-61BB-47BA-812C-994DBA64696D}"/>
              </a:ext>
            </a:extLst>
          </p:cNvPr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190500" y="190500"/>
            <a:ext cx="1181100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217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86C1D3A-6007-4ADA-B3A5-C9D9409212F0}"/>
              </a:ext>
            </a:extLst>
          </p:cNvPr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190500" y="190500"/>
            <a:ext cx="1181100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470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C370537-88AA-4448-9926-6CA5F804A9A1}"/>
              </a:ext>
            </a:extLst>
          </p:cNvPr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190500" y="190500"/>
            <a:ext cx="1181100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525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AA9C64D-4270-41AD-824D-BF4C63C109E1}"/>
              </a:ext>
            </a:extLst>
          </p:cNvPr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190500" y="190500"/>
            <a:ext cx="1181100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459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A144812-6A2E-4C36-89EE-E32C11C4C82F}"/>
              </a:ext>
            </a:extLst>
          </p:cNvPr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190500" y="190500"/>
            <a:ext cx="1181100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443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F518A-22A1-49C7-8B5A-17F29BF6AF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Limited to an amount of </a:t>
            </a:r>
            <a:r>
              <a:rPr lang="en-US" dirty="0">
                <a:solidFill>
                  <a:srgbClr val="FF0000"/>
                </a:solidFill>
              </a:rPr>
              <a:t>$100,000 </a:t>
            </a:r>
            <a:r>
              <a:rPr lang="en-US" dirty="0"/>
              <a:t>or less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3803BF-DC51-4331-8455-FD0B330930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16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75077-AF9C-4A58-B477-6304CCF9F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Protest Rights do not apply to contracts under </a:t>
            </a:r>
            <a:r>
              <a:rPr lang="en-US" dirty="0">
                <a:solidFill>
                  <a:srgbClr val="FF0000"/>
                </a:solidFill>
              </a:rPr>
              <a:t>$50,000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377C76-CB9E-432B-BDE3-C0017A9DE2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744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A13EE-9547-4E1D-A4EE-DD92D0E6C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Purchases under </a:t>
            </a:r>
            <a:r>
              <a:rPr lang="en-US" dirty="0">
                <a:solidFill>
                  <a:srgbClr val="FF0000"/>
                </a:solidFill>
              </a:rPr>
              <a:t>$10,000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E97F6F-B56D-4FF3-929E-58AF93DEAB96}"/>
              </a:ext>
            </a:extLst>
          </p:cNvPr>
          <p:cNvSpPr txBox="1"/>
          <p:nvPr/>
        </p:nvSpPr>
        <p:spPr>
          <a:xfrm>
            <a:off x="780176" y="2290194"/>
            <a:ext cx="961386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Agency may make purchases under $10,000 without competitive quotes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Agency should distribute these purchases equitably among qualified contractors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Agency should make the purchase on a purchase requisition form provided by the agency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Agency Procurement Officer or their designee must annotate the purchase requisition with the words “Price is fair and reasonable” and sign 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759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B8231-662C-4D51-B18F-4047434FB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Purchases over </a:t>
            </a:r>
            <a:r>
              <a:rPr lang="en-US" dirty="0">
                <a:solidFill>
                  <a:srgbClr val="FF0000"/>
                </a:solidFill>
              </a:rPr>
              <a:t>$10,000 </a:t>
            </a:r>
            <a:r>
              <a:rPr lang="en-US" dirty="0"/>
              <a:t>but under </a:t>
            </a:r>
            <a:r>
              <a:rPr lang="en-US" dirty="0">
                <a:solidFill>
                  <a:srgbClr val="FF0000"/>
                </a:solidFill>
              </a:rPr>
              <a:t>$100,000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391B9-4D42-4021-991D-BE5F733473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118183" cy="17233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Agency receive at least (3) bona fide responsive and responsible quotes from qualified contractors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60038-BF83-4C54-A98F-3C9EBC3A34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11417" y="2336873"/>
            <a:ext cx="3482765" cy="109212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Agency may advertise in SCBO under “Minor Construction”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2D5C5B-29BC-4B83-A5A2-4ACAA4749910}"/>
              </a:ext>
            </a:extLst>
          </p:cNvPr>
          <p:cNvSpPr txBox="1"/>
          <p:nvPr/>
        </p:nvSpPr>
        <p:spPr>
          <a:xfrm>
            <a:off x="5173210" y="2498252"/>
            <a:ext cx="1090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3639051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0138A-E7EA-43E6-970F-B62551FFD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Purchases </a:t>
            </a:r>
            <a:r>
              <a:rPr lang="en-US" dirty="0">
                <a:solidFill>
                  <a:srgbClr val="FF0000"/>
                </a:solidFill>
              </a:rPr>
              <a:t>Exceeding</a:t>
            </a:r>
            <a:r>
              <a:rPr lang="en-US" dirty="0"/>
              <a:t> Agency’s Basic Authorization of </a:t>
            </a:r>
            <a:r>
              <a:rPr lang="en-US" dirty="0">
                <a:solidFill>
                  <a:srgbClr val="FF0000"/>
                </a:solidFill>
              </a:rPr>
              <a:t>$50,000 </a:t>
            </a:r>
            <a:r>
              <a:rPr lang="en-US" dirty="0"/>
              <a:t>– Before Bidding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09DFD-763D-4684-A83B-4533577BD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Agency to submit SE-311 Invitation for Minor Construction Quotes along with bid documents to the OSE Project Manager for review and approval</a:t>
            </a:r>
          </a:p>
          <a:p>
            <a:r>
              <a:rPr lang="en-US" dirty="0"/>
              <a:t>OSE Manager will send an approved SE-311 back to agency if quotes are solicitated from at least (3) qualified contractors  </a:t>
            </a:r>
            <a:r>
              <a:rPr lang="en-US" dirty="0">
                <a:solidFill>
                  <a:srgbClr val="FF0000"/>
                </a:solidFill>
              </a:rPr>
              <a:t>OR…</a:t>
            </a:r>
          </a:p>
          <a:p>
            <a:r>
              <a:rPr lang="en-US" dirty="0"/>
              <a:t>OSE Manager will forward the SE-311 to SCBO for advertisement</a:t>
            </a:r>
          </a:p>
        </p:txBody>
      </p:sp>
    </p:spTree>
    <p:extLst>
      <p:ext uri="{BB962C8B-B14F-4D97-AF65-F5344CB8AC3E}">
        <p14:creationId xmlns:p14="http://schemas.microsoft.com/office/powerpoint/2010/main" val="1275148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C0EE0-80E6-41B8-97E5-E1C9DCDDE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Purchases </a:t>
            </a:r>
            <a:r>
              <a:rPr lang="en-US" dirty="0">
                <a:solidFill>
                  <a:srgbClr val="FF0000"/>
                </a:solidFill>
              </a:rPr>
              <a:t>Exceeding</a:t>
            </a:r>
            <a:r>
              <a:rPr lang="en-US" dirty="0"/>
              <a:t> Agency’s Basic Authorization of </a:t>
            </a:r>
            <a:r>
              <a:rPr lang="en-US" dirty="0">
                <a:solidFill>
                  <a:srgbClr val="FF0000"/>
                </a:solidFill>
              </a:rPr>
              <a:t>$50,000 </a:t>
            </a:r>
            <a:r>
              <a:rPr lang="en-US" dirty="0"/>
              <a:t>– After Bidding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C48F0-4120-4D12-8240-21F052254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Quotes can be opened at any time after the quote due date and time.</a:t>
            </a:r>
          </a:p>
          <a:p>
            <a:r>
              <a:rPr lang="en-US" dirty="0"/>
              <a:t>A public opening is not required</a:t>
            </a:r>
          </a:p>
          <a:p>
            <a:r>
              <a:rPr lang="en-US" dirty="0"/>
              <a:t>Agency should create a quote tabulation</a:t>
            </a:r>
          </a:p>
          <a:p>
            <a:r>
              <a:rPr lang="en-US" dirty="0"/>
              <a:t>After the agency determines the lowest responsive and responsible bidder, agency to send SE-375 Notice of Award to the OSE Project Manager along with the quote tab for approval.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98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62236-CB16-4E80-A2E8-981577247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Purchases </a:t>
            </a:r>
            <a:r>
              <a:rPr lang="en-US" dirty="0">
                <a:solidFill>
                  <a:srgbClr val="FF0000"/>
                </a:solidFill>
              </a:rPr>
              <a:t>within</a:t>
            </a:r>
            <a:r>
              <a:rPr lang="en-US" dirty="0"/>
              <a:t> Agency’s Certification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DC066-D554-4E25-A51E-569ED582C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Agency to directly solicit quotes from at least (3) qualified contractors using the SE-311 form </a:t>
            </a:r>
            <a:r>
              <a:rPr lang="en-US" dirty="0">
                <a:solidFill>
                  <a:srgbClr val="FF0000"/>
                </a:solidFill>
              </a:rPr>
              <a:t>OR…</a:t>
            </a:r>
          </a:p>
          <a:p>
            <a:r>
              <a:rPr lang="en-US" dirty="0"/>
              <a:t>Advertise in SCBO using </a:t>
            </a:r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https://scbo.sc.gov/advertise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/>
              <a:t>and provide a link to a completed SE-311 form</a:t>
            </a:r>
          </a:p>
          <a:p>
            <a:r>
              <a:rPr lang="en-US" dirty="0"/>
              <a:t>After the agency determines the lowest responsive and responsible source, agency posts the SE-375.</a:t>
            </a:r>
          </a:p>
          <a:p>
            <a:r>
              <a:rPr lang="en-US" dirty="0"/>
              <a:t>These contracts are immediately effective upon posting and the agency may direct the contractor to start work even though the time to protest the award has not passed.</a:t>
            </a:r>
          </a:p>
        </p:txBody>
      </p:sp>
    </p:spTree>
    <p:extLst>
      <p:ext uri="{BB962C8B-B14F-4D97-AF65-F5344CB8AC3E}">
        <p14:creationId xmlns:p14="http://schemas.microsoft.com/office/powerpoint/2010/main" val="290663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A4C21-D2D1-4B36-B659-E493EB618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D66CF-51AF-4110-9967-700329516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projects require a SE-580 (Building Permit) &amp; SE-585 (Certificate of Occupation/Use)</a:t>
            </a:r>
          </a:p>
          <a:p>
            <a:r>
              <a:rPr lang="en-US" dirty="0"/>
              <a:t>Don’t forget Special Inspections and Testing (SE-955 &amp; SE-962)</a:t>
            </a:r>
          </a:p>
          <a:p>
            <a:r>
              <a:rPr lang="en-US" dirty="0"/>
              <a:t>All construction contracts valued in excess of $50,000 must be provided with both performance and a labor and material payment bond in the full amount of the contract.</a:t>
            </a:r>
          </a:p>
          <a:p>
            <a:r>
              <a:rPr lang="en-US" dirty="0"/>
              <a:t>Requiring a bid bond for construction contracts under $100,000 is optional.</a:t>
            </a:r>
          </a:p>
        </p:txBody>
      </p:sp>
    </p:spTree>
    <p:extLst>
      <p:ext uri="{BB962C8B-B14F-4D97-AF65-F5344CB8AC3E}">
        <p14:creationId xmlns:p14="http://schemas.microsoft.com/office/powerpoint/2010/main" val="10999852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b7bf8ba4-8c7c-4dfe-b990-db225dfc875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84853701-9378-4ff5-a980-9884ae9db49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dc7e660a-995b-4835-bf22-018ce9034a7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186d6fd9-5aa0-4661-9b0e-eb35eb7d226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6a1662c9-98c8-4d02-b01c-d25d6cac1a08"/>
</p:tagLst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2291</TotalTime>
  <Words>848</Words>
  <Application>Microsoft Office PowerPoint</Application>
  <PresentationFormat>Widescreen</PresentationFormat>
  <Paragraphs>53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Trebuchet MS</vt:lpstr>
      <vt:lpstr>Berlin</vt:lpstr>
      <vt:lpstr>Small Purchases</vt:lpstr>
      <vt:lpstr>Limited to an amount of $100,000 or less</vt:lpstr>
      <vt:lpstr>Protest Rights do not apply to contracts under $50,000</vt:lpstr>
      <vt:lpstr>Purchases under $10,000</vt:lpstr>
      <vt:lpstr>Purchases over $10,000 but under $100,000</vt:lpstr>
      <vt:lpstr>Purchases Exceeding Agency’s Basic Authorization of $50,000 – Before Bidding</vt:lpstr>
      <vt:lpstr>Purchases Exceeding Agency’s Basic Authorization of $50,000 – After Bidding</vt:lpstr>
      <vt:lpstr>Purchases within Agency’s Certification</vt:lpstr>
      <vt:lpstr>Key Notes</vt:lpstr>
      <vt:lpstr>Key Notes</vt:lpstr>
      <vt:lpstr>Poll….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Small Purchases</dc:title>
  <dc:creator>Derrick, Perry</dc:creator>
  <cp:lastModifiedBy>Perry Derrick</cp:lastModifiedBy>
  <cp:revision>34</cp:revision>
  <dcterms:created xsi:type="dcterms:W3CDTF">2021-10-11T19:17:38Z</dcterms:created>
  <dcterms:modified xsi:type="dcterms:W3CDTF">2021-10-21T13:19:12Z</dcterms:modified>
</cp:coreProperties>
</file>