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8" r:id="rId5"/>
    <p:sldId id="267" r:id="rId6"/>
    <p:sldId id="269" r:id="rId7"/>
    <p:sldId id="270" r:id="rId8"/>
    <p:sldId id="271" r:id="rId9"/>
    <p:sldId id="276" r:id="rId10"/>
    <p:sldId id="283" r:id="rId11"/>
    <p:sldId id="272" r:id="rId12"/>
    <p:sldId id="273" r:id="rId13"/>
    <p:sldId id="277" r:id="rId14"/>
    <p:sldId id="274" r:id="rId15"/>
    <p:sldId id="278" r:id="rId16"/>
    <p:sldId id="279" r:id="rId17"/>
    <p:sldId id="280" r:id="rId18"/>
    <p:sldId id="281" r:id="rId19"/>
    <p:sldId id="260" r:id="rId20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63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3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7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8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3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0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6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05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24C01-DD68-4644-8798-14C6298D67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3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procurement.sc.gov/manual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14400"/>
          </a:xfrm>
        </p:spPr>
        <p:txBody>
          <a:bodyPr>
            <a:normAutofit/>
          </a:bodyPr>
          <a:lstStyle/>
          <a:p>
            <a:r>
              <a:rPr 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SAY “IDC” AGAIN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56842A-F624-4EFF-85F2-E6001CD537C5}"/>
              </a:ext>
            </a:extLst>
          </p:cNvPr>
          <p:cNvSpPr/>
          <p:nvPr/>
        </p:nvSpPr>
        <p:spPr>
          <a:xfrm>
            <a:off x="457200" y="1770608"/>
            <a:ext cx="82296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 QUANTITY CONTRACTS (IDQs)</a:t>
            </a:r>
          </a:p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</a:p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CONTRACTS (TOCs)</a:t>
            </a: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000" b="1" dirty="0">
                <a:latin typeface="Footlight MT Light" panose="0204060206030A020304" pitchFamily="18" charset="0"/>
                <a:cs typeface="Times New Roman" panose="02020603050405020304" pitchFamily="18" charset="0"/>
              </a:rPr>
              <a:t>Margaret Jordan, PE</a:t>
            </a:r>
          </a:p>
          <a:p>
            <a:pPr algn="ctr">
              <a:spcAft>
                <a:spcPts val="0"/>
              </a:spcAft>
            </a:pPr>
            <a:r>
              <a:rPr lang="en-US" sz="1600" b="1" dirty="0">
                <a:latin typeface="Footlight MT Light" panose="0204060206030A020304" pitchFamily="18" charset="0"/>
                <a:cs typeface="Times New Roman" panose="02020603050405020304" pitchFamily="18" charset="0"/>
              </a:rPr>
              <a:t>Deputy State Engineer</a:t>
            </a:r>
          </a:p>
          <a:p>
            <a:pPr algn="ctr">
              <a:spcAft>
                <a:spcPts val="0"/>
              </a:spcAft>
            </a:pPr>
            <a:r>
              <a:rPr lang="en-US" sz="1600" b="1" dirty="0">
                <a:latin typeface="Footlight MT Light" panose="0204060206030A020304" pitchFamily="18" charset="0"/>
                <a:cs typeface="Times New Roman" panose="02020603050405020304" pitchFamily="18" charset="0"/>
              </a:rPr>
              <a:t>Office of State Engineer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416D1E50-F5E4-4AE1-A76F-D41551E8B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537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6299" y="838200"/>
            <a:ext cx="3505201" cy="4659491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IDQs?</a:t>
            </a:r>
          </a:p>
        </p:txBody>
      </p:sp>
      <p:pic>
        <p:nvPicPr>
          <p:cNvPr id="6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7213CF8-7E73-44FE-A9FF-AE2BB0739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D108CB-FE06-4BC5-8BFE-FEC25AF47C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158" y="548516"/>
            <a:ext cx="2964498" cy="576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806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284" y="142054"/>
            <a:ext cx="8001000" cy="838304"/>
          </a:xfrm>
        </p:spPr>
        <p:txBody>
          <a:bodyPr>
            <a:norm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2786" y="1219200"/>
            <a:ext cx="8340214" cy="46482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9.6 of the OSE Manual.</a:t>
            </a:r>
          </a:p>
          <a:p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a Qualification-Based Selection Method – NO BIDDING.  The Selection method is described in Chapter 9, Section 9.6.2.</a:t>
            </a:r>
          </a:p>
          <a:p>
            <a:pPr algn="just"/>
            <a:endParaRPr lang="en-US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numbers will have a “C”. (H99-C002-HG)</a:t>
            </a:r>
          </a:p>
          <a:p>
            <a:pPr algn="just"/>
            <a:endParaRPr lang="en-US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OSE must approve award of all Task Order Contracts regardless of the Agency’s Construction Contract Certification.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8D310B5-2599-4D04-A496-10AEB4A04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99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6"/>
            <a:ext cx="8534400" cy="909815"/>
          </a:xfrm>
        </p:spPr>
        <p:txBody>
          <a:bodyPr>
            <a:norm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9200"/>
            <a:ext cx="7924800" cy="3962400"/>
          </a:xfrm>
        </p:spPr>
        <p:txBody>
          <a:bodyPr>
            <a:normAutofit fontScale="77500" lnSpcReduction="20000"/>
          </a:bodyPr>
          <a:lstStyle/>
          <a:p>
            <a:r>
              <a:rPr lang="en-US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TOCs</a:t>
            </a:r>
          </a:p>
          <a:p>
            <a:endParaRPr lang="en-US" sz="3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Agency MUST award four (4), and only four (4), contracts for each specific category of service.  No exceptions!</a:t>
            </a:r>
          </a:p>
          <a:p>
            <a:pPr algn="just"/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Contracts must be for a term of 3 years, with 2 automatic 1-year extensions (unless Agency does not extend). The maximum time allowed for the contract, with extensions, is 5 years.</a:t>
            </a:r>
          </a:p>
          <a:p>
            <a:pPr algn="just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B0A08212-EF5C-467F-B7F2-E3D40B056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21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6"/>
            <a:ext cx="8534400" cy="909815"/>
          </a:xfrm>
        </p:spPr>
        <p:txBody>
          <a:bodyPr>
            <a:norm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1066800"/>
            <a:ext cx="8305800" cy="4881489"/>
          </a:xfrm>
        </p:spPr>
        <p:txBody>
          <a:bodyPr>
            <a:normAutofit fontScale="77500" lnSpcReduction="20000"/>
          </a:bodyPr>
          <a:lstStyle/>
          <a:p>
            <a:r>
              <a:rPr lang="en-US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TOCs (cont.)</a:t>
            </a:r>
          </a:p>
          <a:p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sum of all task orders issued under a single TOC (includes all 4 Contractors) during the 5-year term of the contract may not exceed $4,000,000. </a:t>
            </a:r>
          </a:p>
          <a:p>
            <a:pPr marL="285750" indent="-285750" algn="just">
              <a:buSzPct val="120000"/>
              <a:buFont typeface="Arial" panose="020B0604020202020204" pitchFamily="34" charset="0"/>
              <a:buChar char="•"/>
            </a:pPr>
            <a:endParaRPr lang="en-US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minimum amount of a Task Order is $90,000.  The maximum amount of a Task Order is $350,000.</a:t>
            </a:r>
          </a:p>
          <a:p>
            <a:pPr marL="285750" indent="-285750" algn="just">
              <a:buSzPct val="120000"/>
              <a:buFont typeface="Arial" panose="020B0604020202020204" pitchFamily="34" charset="0"/>
              <a:buChar char="•"/>
            </a:pPr>
            <a:endParaRPr lang="en-US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total construction cost of a single project performed using multiple task orders or task orders in combination with other types of contracts (not small purchases) may not exceed $500,000. </a:t>
            </a: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endParaRPr lang="en-US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Projects may not be divided artificially to avoid these limits. </a:t>
            </a:r>
            <a:endParaRPr lang="en-US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357EF878-181F-436F-9A4A-F4BA2709C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8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7"/>
            <a:ext cx="8534400" cy="762104"/>
          </a:xfrm>
        </p:spPr>
        <p:txBody>
          <a:bodyPr>
            <a:norm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43898"/>
            <a:ext cx="80772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 &amp; AWARD OF TOCs</a:t>
            </a:r>
          </a:p>
          <a:p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Agency must establish a Selection Committee (Committee) that shall consist of no less than 3 voting members AND the OSE Project Manager as a non-voting member. </a:t>
            </a:r>
          </a:p>
          <a:p>
            <a:pPr marL="285750" indent="-285750" algn="just">
              <a:buSzPct val="120000"/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Committee’s duties are to:</a:t>
            </a:r>
          </a:p>
          <a:p>
            <a:pPr marL="796925" indent="-334963" algn="just">
              <a:tabLst>
                <a:tab pos="796925" algn="l"/>
              </a:tabLst>
            </a:pP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Determine the construction services and licensing classification or subclassification required to perform the work;</a:t>
            </a:r>
          </a:p>
          <a:p>
            <a:pPr marL="796925" indent="-334963" algn="just"/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Determine the geographic area to which the contract applies;</a:t>
            </a:r>
          </a:p>
          <a:p>
            <a:pPr marL="796925" indent="-334963" algn="just"/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Prepare the Invitation for Task Order Contract (SE 655);</a:t>
            </a:r>
          </a:p>
          <a:p>
            <a:pPr marL="796925" indent="-334963" algn="just"/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Establish Ranking Ranges to use in evaluating all timely responses and determine the four firms the Agency will contract with.</a:t>
            </a:r>
          </a:p>
          <a:p>
            <a:pPr marL="855663" indent="-344488" algn="just"/>
            <a:endParaRPr lang="en-US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ECE9E151-99A4-4EE7-AD3F-992E51F40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22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7"/>
            <a:ext cx="8534400" cy="779309"/>
          </a:xfrm>
        </p:spPr>
        <p:txBody>
          <a:bodyPr>
            <a:norm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4961603"/>
          </a:xfrm>
        </p:spPr>
        <p:txBody>
          <a:bodyPr>
            <a:normAutofit fontScale="40000" lnSpcReduction="20000"/>
          </a:bodyPr>
          <a:lstStyle/>
          <a:p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 &amp; AWARD OF TOCs (cont.)</a:t>
            </a:r>
          </a:p>
          <a:p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response to the Invitation, Contractor’s will submit the </a:t>
            </a:r>
            <a:r>
              <a:rPr lang="en-US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Contractor’s Statement of Qualifications &amp; Questionnaire</a:t>
            </a:r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(Appendix D.3) as required.</a:t>
            </a: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Committee will evaluate the submittals using the following criteria:</a:t>
            </a:r>
          </a:p>
          <a:p>
            <a:pPr marL="914400" indent="-452438" algn="just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	Past performance;</a:t>
            </a:r>
          </a:p>
          <a:p>
            <a:pPr marL="914400" indent="-452438" algn="just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	Ability of proposed personnel;</a:t>
            </a:r>
          </a:p>
          <a:p>
            <a:pPr marL="914400" indent="-452438" algn="just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	Financial information regarding the firm’s ability to provide required bonding and insurance;</a:t>
            </a:r>
          </a:p>
          <a:p>
            <a:pPr marL="914400" indent="-452438" algn="just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	Location of the firm’s proposed office in relation to the project area;</a:t>
            </a:r>
          </a:p>
          <a:p>
            <a:pPr marL="914400" indent="-452438" algn="just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	Firm’s general project experience.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B226632-F42F-43D2-9CF4-2B3EFE6E9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09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7"/>
            <a:ext cx="8534400" cy="762104"/>
          </a:xfrm>
        </p:spPr>
        <p:txBody>
          <a:bodyPr>
            <a:norm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069258"/>
            <a:ext cx="8305800" cy="4719483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 &amp; AWARD OF TOCs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(cont.)</a:t>
            </a:r>
            <a:endParaRPr lang="en-US" sz="4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Committee will meet and each member will complete the required form Selection Committee Member Contractor Evaluation – Task Order Contract (SE-657).   No interviews are conducted.</a:t>
            </a: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Committee Chair must compile these rankings into a committee ranking using the Selection Committee Summary – Task Order Contract (SE-658).</a:t>
            </a: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the Agency determines its ranking is final, the Agency must submit a Request for Concurrence in Posting Notice of Intent to Award-TOC (SE-660) and submit to OSE for approval.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5B54CE46-199B-4BFE-AB25-682311DF2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94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7"/>
            <a:ext cx="8534400" cy="838304"/>
          </a:xfrm>
        </p:spPr>
        <p:txBody>
          <a:bodyPr>
            <a:norm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066800"/>
            <a:ext cx="80010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AWARDING TASK ORDERS</a:t>
            </a:r>
          </a:p>
          <a:p>
            <a:endParaRPr lang="en-US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award an individual Task Order, the Agency must solicit competitive bids from all four contractors on the TOC.</a:t>
            </a: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Agency must receive at least 2 responsive, bona fide bids in response to its’ solicitation to award a Task Order.</a:t>
            </a: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Agency must award the Task Order to the contractor providing the lowest bid within the Task Order dollar limits using the Construction Services Task Order (SE-690).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C764CA99-94F2-4B8E-8A3F-69EC8B829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38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7"/>
            <a:ext cx="8534400" cy="914504"/>
          </a:xfrm>
        </p:spPr>
        <p:txBody>
          <a:bodyPr>
            <a:norm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7924800" cy="4572000"/>
          </a:xfrm>
        </p:spPr>
        <p:txBody>
          <a:bodyPr>
            <a:noAutofit/>
          </a:bodyPr>
          <a:lstStyle/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 Used in Procuring and Administering Task Order Contracts (TOCs)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Appendix D.3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655, 657, 658, 660 and 670 forms.</a:t>
            </a:r>
          </a:p>
          <a:p>
            <a:pPr algn="just"/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Contracts and Task Orders</a:t>
            </a:r>
          </a:p>
          <a:p>
            <a:pPr marL="511175" indent="-4572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Appendix D.4</a:t>
            </a:r>
          </a:p>
          <a:p>
            <a:pPr marL="511175" indent="-4572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680, 685, 690 and 695 forms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577C1E82-AFDD-4A88-BC73-1BD8486A9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541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6299" y="838200"/>
            <a:ext cx="3505201" cy="4659491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TOCs?</a:t>
            </a:r>
          </a:p>
        </p:txBody>
      </p:sp>
      <p:pic>
        <p:nvPicPr>
          <p:cNvPr id="6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7213CF8-7E73-44FE-A9FF-AE2BB0739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D108CB-FE06-4BC5-8BFE-FEC25AF47C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158" y="548516"/>
            <a:ext cx="2964498" cy="576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67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787"/>
            <a:ext cx="7772400" cy="1470025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IDQ &amp; TOC Code Sections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32142"/>
            <a:ext cx="8229600" cy="3593716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PREVIOUSLY </a:t>
            </a:r>
          </a:p>
          <a:p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 11-35-3310 </a:t>
            </a:r>
          </a:p>
          <a:p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“Indefinite delivery contracts for construction items, architectural-engineering, and land surveying services.”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42A1F697-9FFD-482A-8F1A-CF7277295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436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096"/>
            <a:ext cx="7772400" cy="1470025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IDQ &amp; TOC Code Sections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371600"/>
            <a:ext cx="73152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</a:p>
          <a:p>
            <a:endParaRPr lang="en-US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 11-35-3310 </a:t>
            </a:r>
          </a:p>
          <a:p>
            <a:r>
              <a:rPr lang="en-US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“Indefinite quantity contracts”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(Professional Services)</a:t>
            </a:r>
          </a:p>
          <a:p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 11-35-3320 </a:t>
            </a:r>
          </a:p>
          <a:p>
            <a:r>
              <a:rPr lang="en-US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“Task order contracts”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(Construction)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2E0D712C-C17B-49B5-8D06-254E9191A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044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8153400" cy="4343400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 QUANTITY &amp;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TASK ORDER CONTRACTS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covered in the Manual in: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9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Appendix D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https://procurement.sc.gov/manual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749E3188-C46B-435B-A0F7-02D3A58B4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106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6"/>
            <a:ext cx="8763000" cy="919193"/>
          </a:xfrm>
        </p:spPr>
        <p:txBody>
          <a:bodyPr>
            <a:normAutofit/>
          </a:bodyPr>
          <a:lstStyle/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 QUANTITY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21544"/>
            <a:ext cx="8229600" cy="4569656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9.4 of the OSE Manual.</a:t>
            </a:r>
          </a:p>
          <a:p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change in process from previous Professional Services IDC to IDQ – just a name change.</a:t>
            </a:r>
          </a:p>
          <a:p>
            <a:pPr algn="just"/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numbers will have a “P”.  (H99-P002-HG)</a:t>
            </a:r>
          </a:p>
          <a:p>
            <a:pPr algn="just"/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Qualification-based selection method as described in Chapter 4 of the Manual.</a:t>
            </a:r>
          </a:p>
          <a:p>
            <a:pPr algn="just"/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Agencies may still do Large and Small contracts under this method.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75DEB731-39D4-4FC7-B1B2-D01B0E7FB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26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7"/>
            <a:ext cx="8534400" cy="990704"/>
          </a:xfrm>
        </p:spPr>
        <p:txBody>
          <a:bodyPr>
            <a:normAutofit/>
          </a:bodyPr>
          <a:lstStyle/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 QUANTITY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59427"/>
            <a:ext cx="8305800" cy="4992329"/>
          </a:xfrm>
        </p:spPr>
        <p:txBody>
          <a:bodyPr>
            <a:normAutofit fontScale="55000" lnSpcReduction="20000"/>
          </a:bodyPr>
          <a:lstStyle/>
          <a:p>
            <a:r>
              <a:rPr lang="en-US" sz="5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SMALL IDQs</a:t>
            </a:r>
          </a:p>
          <a:p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 algn="just">
              <a:buSzPct val="120000"/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Contracts cannot exceed 2 years.</a:t>
            </a:r>
          </a:p>
          <a:p>
            <a:pPr marL="461963" indent="-461963" algn="just">
              <a:buSzPct val="120000"/>
              <a:buFont typeface="Arial" panose="020B0604020202020204" pitchFamily="34" charset="0"/>
              <a:buChar char="•"/>
            </a:pP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 algn="just">
              <a:buSzPct val="120000"/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sum of all Delivery Orders issued during the two-year term of the contract may not exceed $50,000. (NOT including reimbursable expenses)</a:t>
            </a:r>
          </a:p>
          <a:p>
            <a:pPr marL="571500" indent="-571500" algn="just">
              <a:buSzPct val="120000"/>
              <a:buFont typeface="Arial" panose="020B0604020202020204" pitchFamily="34" charset="0"/>
              <a:buChar char="•"/>
            </a:pP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 algn="just">
              <a:buSzPct val="120000"/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sum of ALL small contract fees (single contracts and IDQs), excluding reimbursable expenses, paid to a professional in the 24 months preceding contract negotiations cannot exceed $150,000. </a:t>
            </a:r>
          </a:p>
          <a:p>
            <a:pPr algn="just"/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3375" indent="-1141413" algn="just"/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	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new law increased the limit of individual small contracts from $25,000 to $50,000.)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FE42339A-ABC8-4D1D-8211-5D8DE8498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8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03710"/>
            <a:ext cx="8534400" cy="909815"/>
          </a:xfrm>
        </p:spPr>
        <p:txBody>
          <a:bodyPr>
            <a:normAutofit/>
          </a:bodyPr>
          <a:lstStyle/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 QUANTITY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21544"/>
            <a:ext cx="7924800" cy="4414911"/>
          </a:xfrm>
        </p:spPr>
        <p:txBody>
          <a:bodyPr>
            <a:normAutofit fontScale="77500" lnSpcReduction="20000"/>
          </a:bodyPr>
          <a:lstStyle/>
          <a:p>
            <a:r>
              <a:rPr lang="en-US" sz="4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LARGE IDQs</a:t>
            </a:r>
          </a:p>
          <a:p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Contracts cannot exceed 2 years.</a:t>
            </a: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endParaRPr lang="en-US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sum of all Delivery Orders issued during the 2-year term of the contract may not exceed $300,000, INCLUDING reimbursable expenses. For approved Higher Education institutions, this limit is $500,000. </a:t>
            </a: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endParaRPr lang="en-US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Delivery Orders issued during the 2-year term may not exceed $100,000, INCLUDING reimbursables. For an approved Higher Education institutions, this limit is $200,000.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04449657-6AC7-476B-ADD7-012305557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77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7"/>
            <a:ext cx="8534400" cy="1133726"/>
          </a:xfrm>
        </p:spPr>
        <p:txBody>
          <a:bodyPr>
            <a:normAutofit/>
          </a:bodyPr>
          <a:lstStyle/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 QUANTITY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443111"/>
            <a:ext cx="7543800" cy="4495800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 Used in Procuring and Administering Indefinite Quantity Contracts (IDQs)</a:t>
            </a:r>
          </a:p>
          <a:p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Appendix D.1.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600, 610, 611, 612, 614, 615, 617, 619, 620 and 630 forms.</a:t>
            </a:r>
          </a:p>
          <a:p>
            <a:pPr algn="just"/>
            <a:endParaRPr lang="en-US" sz="3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08AFAEF6-3A5F-4497-83CD-1FB171235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175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6"/>
            <a:ext cx="8534400" cy="1470025"/>
          </a:xfrm>
        </p:spPr>
        <p:txBody>
          <a:bodyPr>
            <a:normAutofit/>
          </a:bodyPr>
          <a:lstStyle/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 QUANTITY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443111"/>
            <a:ext cx="7162800" cy="4119489"/>
          </a:xfrm>
        </p:spPr>
        <p:txBody>
          <a:bodyPr>
            <a:no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 Orders for IDQs will be awarded as previously done under the Indefinite Delivery Contracts (IDCs).</a:t>
            </a:r>
          </a:p>
          <a:p>
            <a:pPr algn="just"/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Indefinite Quantity Contracts and Delivery Orders</a:t>
            </a:r>
          </a:p>
          <a:p>
            <a:pPr marL="511175" indent="-4572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Appendix D.2</a:t>
            </a:r>
          </a:p>
          <a:p>
            <a:pPr marL="511175" indent="-4572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635, 638, 640, 645, 648 forms.</a:t>
            </a:r>
          </a:p>
        </p:txBody>
      </p:sp>
      <p:pic>
        <p:nvPicPr>
          <p:cNvPr id="1026" name="Picture 2" descr="C:\Users\dbsalley\AppData\Local\Microsoft\Windows\Temporary Internet Files\Content.Outlook\2GRG58NI\PPBann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8911"/>
            <a:ext cx="9144000" cy="919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42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935</Words>
  <Application>Microsoft Office PowerPoint</Application>
  <PresentationFormat>On-screen Show (4:3)</PresentationFormat>
  <Paragraphs>134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Footlight MT Light</vt:lpstr>
      <vt:lpstr>Times New Roman</vt:lpstr>
      <vt:lpstr>Office Theme</vt:lpstr>
      <vt:lpstr>NEVER SAY “IDC” AGAIN</vt:lpstr>
      <vt:lpstr>IDQ &amp; TOC Code Sections</vt:lpstr>
      <vt:lpstr>IDQ &amp; TOC Code Sections</vt:lpstr>
      <vt:lpstr>INDEFINITE QUANTITY &amp;  TASK ORDER CONTRACTS are covered in the Manual in:    Chapter 9  Appendix D    https://procurement.sc.gov/manual </vt:lpstr>
      <vt:lpstr>INDEFINITE QUANTITY CONTRACTS</vt:lpstr>
      <vt:lpstr>INDEFINITE QUANTITY CONTRACTS</vt:lpstr>
      <vt:lpstr>INDEFINITE QUANTITY CONTRACTS</vt:lpstr>
      <vt:lpstr>INDEFINITE QUANTITY CONTRACTS</vt:lpstr>
      <vt:lpstr>INDEFINITE QUANTITY CONTRACTS</vt:lpstr>
      <vt:lpstr>QUESTIONS  about IDQs?</vt:lpstr>
      <vt:lpstr>TASK ORDER CONTRACTS</vt:lpstr>
      <vt:lpstr>TASK ORDER CONTRACTS</vt:lpstr>
      <vt:lpstr>TASK ORDER CONTRACTS</vt:lpstr>
      <vt:lpstr>TASK ORDER CONTRACTS</vt:lpstr>
      <vt:lpstr>TASK ORDER CONTRACTS</vt:lpstr>
      <vt:lpstr>TASK ORDER CONTRACTS</vt:lpstr>
      <vt:lpstr>TASK ORDER CONTRACTS</vt:lpstr>
      <vt:lpstr>TASK ORDER CONTRACTS</vt:lpstr>
      <vt:lpstr>QUESTIONS  about TOCs?</vt:lpstr>
    </vt:vector>
  </TitlesOfParts>
  <Company>SC Budget and Control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Salley</dc:creator>
  <cp:lastModifiedBy>Jordan, Margaret</cp:lastModifiedBy>
  <cp:revision>40</cp:revision>
  <cp:lastPrinted>2019-10-15T21:00:04Z</cp:lastPrinted>
  <dcterms:created xsi:type="dcterms:W3CDTF">2017-01-04T15:27:13Z</dcterms:created>
  <dcterms:modified xsi:type="dcterms:W3CDTF">2019-10-15T21:04:08Z</dcterms:modified>
</cp:coreProperties>
</file>