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5" r:id="rId5"/>
    <p:sldId id="263" r:id="rId6"/>
    <p:sldId id="264" r:id="rId7"/>
    <p:sldId id="262" r:id="rId8"/>
    <p:sldId id="266" r:id="rId9"/>
    <p:sldId id="267" r:id="rId10"/>
    <p:sldId id="268" r:id="rId11"/>
    <p:sldId id="269" r:id="rId12"/>
    <p:sldId id="273" r:id="rId13"/>
    <p:sldId id="270" r:id="rId14"/>
    <p:sldId id="271" r:id="rId15"/>
    <p:sldId id="272" r:id="rId1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5" autoAdjust="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FAA PS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https://procurement.sc.gov/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3897"/>
            <a:ext cx="6629400" cy="10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3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1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9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8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6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9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D426F-E4DA-4970-96F3-AC57E50E329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C9E48-B743-4865-9E16-6E4C2FF0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0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4724401"/>
          </a:xfrm>
        </p:spPr>
        <p:txBody>
          <a:bodyPr>
            <a:normAutofit/>
          </a:bodyPr>
          <a:lstStyle/>
          <a:p>
            <a:r>
              <a:rPr lang="en-US" altLang="en-US" sz="6000" b="1" dirty="0" smtClean="0">
                <a:solidFill>
                  <a:schemeClr val="tx1"/>
                </a:solidFill>
              </a:rPr>
              <a:t>The “NEW” South Carolina Business Opportunities (SCBO) and Forms to Use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1545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295400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+mj-lt"/>
              </a:rPr>
              <a:t>Construction Template</a:t>
            </a:r>
            <a:endParaRPr lang="en-US" sz="2800" u="sng" dirty="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153400" cy="2209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2401" y="4267200"/>
            <a:ext cx="8839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Project/Services description will be limited to 500 characters.  You can provide a link to a longer description, if needed.</a:t>
            </a:r>
            <a:endParaRPr lang="en-US" sz="1000" b="1" dirty="0" smtClean="0">
              <a:latin typeface="+mj-lt"/>
            </a:endParaRPr>
          </a:p>
          <a:p>
            <a:pPr algn="ctr"/>
            <a:endParaRPr lang="en-US" sz="1000" b="1" dirty="0" smtClean="0">
              <a:latin typeface="+mj-lt"/>
            </a:endParaRPr>
          </a:p>
          <a:p>
            <a:pPr algn="ctr"/>
            <a:endParaRPr lang="en-US" sz="1000" b="1" dirty="0">
              <a:latin typeface="+mj-lt"/>
            </a:endParaRPr>
          </a:p>
          <a:p>
            <a:r>
              <a:rPr lang="en-US" sz="2000" b="1" u="sng" dirty="0" smtClean="0">
                <a:latin typeface="+mj-lt"/>
              </a:rPr>
              <a:t>Project Delivery Method – This has been filled in on each form as follows:</a:t>
            </a:r>
          </a:p>
          <a:p>
            <a:endParaRPr lang="en-US" sz="1000" b="1" u="sng" dirty="0" smtClean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SE-310:  Design-Bid-Build         SE-410: Construction Management at Risk</a:t>
            </a:r>
            <a:endParaRPr lang="en-US" sz="1000" b="1" dirty="0" smtClean="0">
              <a:latin typeface="+mj-lt"/>
            </a:endParaRPr>
          </a:p>
          <a:p>
            <a:endParaRPr lang="en-US" sz="1000" b="1" dirty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SE-655:  Design-Bid-Build         SE-710:  Design-Build</a:t>
            </a:r>
            <a:endParaRPr lang="en-U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256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933619"/>
              </p:ext>
            </p:extLst>
          </p:nvPr>
        </p:nvGraphicFramePr>
        <p:xfrm>
          <a:off x="469899" y="1447800"/>
          <a:ext cx="8204201" cy="5140212"/>
        </p:xfrm>
        <a:graphic>
          <a:graphicData uri="http://schemas.openxmlformats.org/drawingml/2006/table">
            <a:tbl>
              <a:tblPr/>
              <a:tblGrid>
                <a:gridCol w="1222512"/>
                <a:gridCol w="611256"/>
                <a:gridCol w="2607389"/>
                <a:gridCol w="1155656"/>
                <a:gridCol w="515747"/>
                <a:gridCol w="964638"/>
                <a:gridCol w="1127003"/>
              </a:tblGrid>
              <a:tr h="1237728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SCBO View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Construction</a:t>
                      </a:r>
                      <a:endParaRPr lang="en-US" sz="3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1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Agency/Owner: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Date Posted: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Name: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Date Modified: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Number: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Location: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1282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Description of Project/Services: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869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12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Bid/Submittal Due Date: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Construction Cost Range: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  $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Delivery Method: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1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Details: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link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7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jordan\AppData\Local\Microsoft\Windows\Temporary Internet Files\Content.Outlook\GWD5SOS8\Architect_SCB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10423"/>
            <a:ext cx="8697837" cy="263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56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28"/>
            <a:ext cx="6799152" cy="4876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16040"/>
            <a:ext cx="648335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17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648335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54" y="1676400"/>
            <a:ext cx="6400046" cy="4893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3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5246994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smtClean="0"/>
              <a:t>QUESTIONS?</a:t>
            </a:r>
            <a:endParaRPr lang="en-US" sz="8000" dirty="0"/>
          </a:p>
        </p:txBody>
      </p:sp>
      <p:pic>
        <p:nvPicPr>
          <p:cNvPr id="1028" name="Picture 4" descr="C:\Users\mjordan\Pictures\PaintedCats\paintedcats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4191000" cy="397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2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3962399"/>
          </a:xfrm>
        </p:spPr>
        <p:txBody>
          <a:bodyPr>
            <a:normAutofit/>
          </a:bodyPr>
          <a:lstStyle/>
          <a:p>
            <a:r>
              <a:rPr lang="en-US" altLang="en-US" sz="7200" b="1" dirty="0" smtClean="0">
                <a:solidFill>
                  <a:schemeClr val="tx1"/>
                </a:solidFill>
              </a:rPr>
              <a:t>GOING LIVE </a:t>
            </a:r>
            <a:br>
              <a:rPr lang="en-US" altLang="en-US" sz="7200" b="1" dirty="0" smtClean="0">
                <a:solidFill>
                  <a:schemeClr val="tx1"/>
                </a:solidFill>
              </a:rPr>
            </a:br>
            <a:r>
              <a:rPr lang="en-US" altLang="en-US" sz="7200" b="1" dirty="0" smtClean="0">
                <a:solidFill>
                  <a:schemeClr val="tx1"/>
                </a:solidFill>
              </a:rPr>
              <a:t>JANUARY 1, 2018!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7051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305800" cy="4876799"/>
          </a:xfrm>
        </p:spPr>
        <p:txBody>
          <a:bodyPr>
            <a:noAutofit/>
          </a:bodyPr>
          <a:lstStyle/>
          <a:p>
            <a:r>
              <a:rPr lang="en-US" sz="4800" dirty="0" smtClean="0"/>
              <a:t>Continuous advertisement online from the initial</a:t>
            </a:r>
            <a:br>
              <a:rPr lang="en-US" sz="4800" dirty="0" smtClean="0"/>
            </a:br>
            <a:r>
              <a:rPr lang="en-US" sz="4800" b="1" dirty="0" smtClean="0"/>
              <a:t>POSTING DATE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until the </a:t>
            </a:r>
            <a:br>
              <a:rPr lang="en-US" sz="4800" dirty="0" smtClean="0"/>
            </a:br>
            <a:r>
              <a:rPr lang="en-US" sz="4800" b="1" dirty="0" smtClean="0"/>
              <a:t>BID DATE</a:t>
            </a:r>
            <a:br>
              <a:rPr lang="en-US" sz="4800" b="1" dirty="0" smtClean="0"/>
            </a:br>
            <a:r>
              <a:rPr lang="en-US" sz="4800" dirty="0" smtClean="0"/>
              <a:t>or the </a:t>
            </a:r>
            <a:br>
              <a:rPr lang="en-US" sz="4800" dirty="0" smtClean="0"/>
            </a:br>
            <a:r>
              <a:rPr lang="en-US" sz="4800" b="1" dirty="0" smtClean="0"/>
              <a:t>SUBMITTAL DEADLINE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03391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724900" cy="1524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/>
              <a:t>SCBO </a:t>
            </a:r>
            <a:r>
              <a:rPr lang="en-US" b="1" dirty="0"/>
              <a:t>c</a:t>
            </a:r>
            <a:r>
              <a:rPr lang="en-US" b="1" dirty="0" smtClean="0"/>
              <a:t>ategories </a:t>
            </a:r>
            <a:r>
              <a:rPr lang="en-US" b="1" dirty="0" smtClean="0"/>
              <a:t>that </a:t>
            </a:r>
            <a:r>
              <a:rPr lang="en-US" b="1" dirty="0" smtClean="0"/>
              <a:t>will use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OSE Forms</a:t>
            </a:r>
            <a:r>
              <a:rPr lang="en-US" b="1" dirty="0" smtClean="0"/>
              <a:t>: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34290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  <a:t>Architectural/Engineering Services</a:t>
            </a:r>
            <a:r>
              <a:rPr lang="en-US" sz="2400" b="1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  <a:t/>
            </a:r>
            <a:br>
              <a:rPr lang="en-US" sz="2400" b="1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</a:br>
            <a:r>
              <a:rPr lang="en-US" sz="4000" b="1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</a:br>
            <a:r>
              <a:rPr lang="en-US" sz="4000" b="1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  <a:t>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12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3762366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177" y="2057400"/>
            <a:ext cx="3770360" cy="4599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577" y="1295400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+mj-lt"/>
              </a:rPr>
              <a:t>Architectural/Engineering </a:t>
            </a:r>
            <a:r>
              <a:rPr lang="en-US" sz="3200" b="1" u="sng" dirty="0" smtClean="0">
                <a:latin typeface="+mj-lt"/>
              </a:rPr>
              <a:t>Services</a:t>
            </a:r>
            <a:endParaRPr lang="en-US" sz="32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914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09800"/>
            <a:ext cx="8796196" cy="2895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1" y="541020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Project/Services description will be limited to 500 characters.  You can provide a link to a longer description, if needed.</a:t>
            </a:r>
            <a:endParaRPr lang="en-US" sz="24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8513" y="1447800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+mj-lt"/>
              </a:rPr>
              <a:t>Architectural/Engineering </a:t>
            </a:r>
            <a:r>
              <a:rPr lang="en-US" sz="2800" b="1" u="sng" dirty="0" smtClean="0">
                <a:latin typeface="+mj-lt"/>
              </a:rPr>
              <a:t>Services Template</a:t>
            </a:r>
            <a:endParaRPr lang="en-US" sz="28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569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04645"/>
              </p:ext>
            </p:extLst>
          </p:nvPr>
        </p:nvGraphicFramePr>
        <p:xfrm>
          <a:off x="469899" y="1295399"/>
          <a:ext cx="8204201" cy="5251560"/>
        </p:xfrm>
        <a:graphic>
          <a:graphicData uri="http://schemas.openxmlformats.org/drawingml/2006/table">
            <a:tbl>
              <a:tblPr/>
              <a:tblGrid>
                <a:gridCol w="1222512"/>
                <a:gridCol w="1833768"/>
                <a:gridCol w="1384877"/>
                <a:gridCol w="1155656"/>
                <a:gridCol w="515747"/>
                <a:gridCol w="964638"/>
                <a:gridCol w="1127003"/>
              </a:tblGrid>
              <a:tr h="82158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3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SCBO View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Architectural/Engineering 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Services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Agency/Owner: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Date Posted: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Name: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Date Modified: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Number: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Location: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282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Description of Project/Professional Services: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820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Resume Deadline: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Anticipated Project Delivery Method: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 Details: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link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91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93002" y="12192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+mj-lt"/>
              </a:rPr>
              <a:t>Construction</a:t>
            </a:r>
            <a:endParaRPr lang="en-US" sz="3200" u="sng" dirty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057400"/>
            <a:ext cx="3564082" cy="4490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13370"/>
            <a:ext cx="3995444" cy="4378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99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1219200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+mj-lt"/>
              </a:rPr>
              <a:t>Construction</a:t>
            </a:r>
            <a:endParaRPr lang="en-US" sz="3200" u="sng" dirty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0705"/>
            <a:ext cx="3809999" cy="4316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798"/>
            <a:ext cx="3765248" cy="422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56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198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“NEW” South Carolina Business Opportunities (SCBO) and Forms to Use</vt:lpstr>
      <vt:lpstr>GOING LIVE  JANUARY 1, 2018!</vt:lpstr>
      <vt:lpstr>Continuous advertisement online from the initial POSTING DATE  until the  BID DATE or the  SUBMITTAL DEADLINE</vt:lpstr>
      <vt:lpstr>SCBO categories that will use  OSE Forms:</vt:lpstr>
      <vt:lpstr>PowerPoint Presentation</vt:lpstr>
      <vt:lpstr>PowerPoint Presentation</vt:lpstr>
      <vt:lpstr>PowerPoint Presentation</vt:lpstr>
      <vt:lpstr>Construction</vt:lpstr>
      <vt:lpstr>Construction</vt:lpstr>
      <vt:lpstr>Construction Template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SC Budget and Control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Manual for  Planning and Execution of State Permanent Improvements – Part II</dc:title>
  <dc:creator>Jordan, Margaret</dc:creator>
  <cp:lastModifiedBy>Jordan, Margaret</cp:lastModifiedBy>
  <cp:revision>20</cp:revision>
  <cp:lastPrinted>2017-10-17T21:36:14Z</cp:lastPrinted>
  <dcterms:created xsi:type="dcterms:W3CDTF">2017-10-11T16:10:03Z</dcterms:created>
  <dcterms:modified xsi:type="dcterms:W3CDTF">2017-10-17T21:40:54Z</dcterms:modified>
</cp:coreProperties>
</file>