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9" r:id="rId2"/>
    <p:sldId id="260" r:id="rId3"/>
    <p:sldId id="261" r:id="rId4"/>
    <p:sldId id="262" r:id="rId5"/>
    <p:sldId id="263" r:id="rId6"/>
    <p:sldId id="264" r:id="rId7"/>
    <p:sldId id="265" r:id="rId8"/>
    <p:sldId id="266" r:id="rId9"/>
    <p:sldId id="267" r:id="rId10"/>
    <p:sldId id="268" r:id="rId11"/>
    <p:sldId id="269" r:id="rId12"/>
    <p:sldId id="270" r:id="rId13"/>
    <p:sldId id="271" r:id="rId14"/>
    <p:sldId id="272" r:id="rId15"/>
    <p:sldId id="273" r:id="rId16"/>
    <p:sldId id="274" r:id="rId17"/>
    <p:sldId id="275" r:id="rId18"/>
    <p:sldId id="276" r:id="rId19"/>
    <p:sldId id="277" r:id="rId20"/>
    <p:sldId id="278" r:id="rId21"/>
    <p:sldId id="279" r:id="rId22"/>
    <p:sldId id="280" r:id="rId23"/>
    <p:sldId id="281" r:id="rId24"/>
    <p:sldId id="282" r:id="rId25"/>
    <p:sldId id="286" r:id="rId26"/>
  </p:sldIdLst>
  <p:sldSz cx="9144000" cy="6858000" type="screen4x3"/>
  <p:notesSz cx="6985000" cy="92837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2" autoAdjust="0"/>
    <p:restoredTop sz="94705" autoAdjust="0"/>
  </p:normalViewPr>
  <p:slideViewPr>
    <p:cSldViewPr>
      <p:cViewPr varScale="1">
        <p:scale>
          <a:sx n="84" d="100"/>
          <a:sy n="84" d="100"/>
        </p:scale>
        <p:origin x="-1402" y="-67"/>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FAA PS Master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baseline="0">
                <a:solidFill>
                  <a:schemeClr val="tx1">
                    <a:tint val="75000"/>
                  </a:schemeClr>
                </a:solidFill>
                <a:latin typeface="Cambria" panose="02040503050406030204" pitchFamily="18"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lvl1pPr>
              <a:defRPr baseline="0">
                <a:latin typeface="Cambria" panose="02040503050406030204" pitchFamily="18" charset="0"/>
              </a:defRPr>
            </a:lvl1pPr>
          </a:lstStyle>
          <a:p>
            <a:r>
              <a:rPr lang="en-US" dirty="0" smtClean="0"/>
              <a:t>https://procurement.sc.gov/</a:t>
            </a:r>
            <a:endParaRPr lang="en-US" dirty="0"/>
          </a:p>
        </p:txBody>
      </p:sp>
      <p:sp>
        <p:nvSpPr>
          <p:cNvPr id="6" name="Slide Number Placeholder 5"/>
          <p:cNvSpPr>
            <a:spLocks noGrp="1"/>
          </p:cNvSpPr>
          <p:nvPr>
            <p:ph type="sldNum" sz="quarter" idx="12"/>
          </p:nvPr>
        </p:nvSpPr>
        <p:spPr/>
        <p:txBody>
          <a:bodyPr/>
          <a:lstStyle/>
          <a:p>
            <a:fld id="{189C9E48-B743-4865-9E16-6E4C2FF0C87E}" type="slidenum">
              <a:rPr lang="en-US" smtClean="0"/>
              <a:t>‹#›</a:t>
            </a:fld>
            <a:endParaRPr lang="en-US" dirty="0"/>
          </a:p>
        </p:txBody>
      </p:sp>
      <p:pic>
        <p:nvPicPr>
          <p:cNvPr id="7" name="Picture 4"/>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76200" y="322908"/>
            <a:ext cx="9296400" cy="14296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5943768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5ED426F-E4DA-4970-96F3-AC57E50E3294}" type="datetimeFigureOut">
              <a:rPr lang="en-US" smtClean="0"/>
              <a:t>10/17/2017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89C9E48-B743-4865-9E16-6E4C2FF0C87E}" type="slidenum">
              <a:rPr lang="en-US" smtClean="0"/>
              <a:t>‹#›</a:t>
            </a:fld>
            <a:endParaRPr lang="en-US"/>
          </a:p>
        </p:txBody>
      </p:sp>
    </p:spTree>
    <p:extLst>
      <p:ext uri="{BB962C8B-B14F-4D97-AF65-F5344CB8AC3E}">
        <p14:creationId xmlns:p14="http://schemas.microsoft.com/office/powerpoint/2010/main" val="1779958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5ED426F-E4DA-4970-96F3-AC57E50E3294}" type="datetimeFigureOut">
              <a:rPr lang="en-US" smtClean="0"/>
              <a:t>10/17/2017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89C9E48-B743-4865-9E16-6E4C2FF0C87E}" type="slidenum">
              <a:rPr lang="en-US" smtClean="0"/>
              <a:t>‹#›</a:t>
            </a:fld>
            <a:endParaRPr lang="en-US"/>
          </a:p>
        </p:txBody>
      </p:sp>
    </p:spTree>
    <p:extLst>
      <p:ext uri="{BB962C8B-B14F-4D97-AF65-F5344CB8AC3E}">
        <p14:creationId xmlns:p14="http://schemas.microsoft.com/office/powerpoint/2010/main" val="1918466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5ED426F-E4DA-4970-96F3-AC57E50E3294}" type="datetimeFigureOut">
              <a:rPr lang="en-US" smtClean="0"/>
              <a:t>10/17/2017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89C9E48-B743-4865-9E16-6E4C2FF0C87E}" type="slidenum">
              <a:rPr lang="en-US" smtClean="0"/>
              <a:t>‹#›</a:t>
            </a:fld>
            <a:endParaRPr lang="en-US"/>
          </a:p>
        </p:txBody>
      </p:sp>
    </p:spTree>
    <p:extLst>
      <p:ext uri="{BB962C8B-B14F-4D97-AF65-F5344CB8AC3E}">
        <p14:creationId xmlns:p14="http://schemas.microsoft.com/office/powerpoint/2010/main" val="39878147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5ED426F-E4DA-4970-96F3-AC57E50E3294}" type="datetimeFigureOut">
              <a:rPr lang="en-US" smtClean="0"/>
              <a:t>10/17/2017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89C9E48-B743-4865-9E16-6E4C2FF0C87E}" type="slidenum">
              <a:rPr lang="en-US" smtClean="0"/>
              <a:t>‹#›</a:t>
            </a:fld>
            <a:endParaRPr lang="en-US"/>
          </a:p>
        </p:txBody>
      </p:sp>
    </p:spTree>
    <p:extLst>
      <p:ext uri="{BB962C8B-B14F-4D97-AF65-F5344CB8AC3E}">
        <p14:creationId xmlns:p14="http://schemas.microsoft.com/office/powerpoint/2010/main" val="6589940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5ED426F-E4DA-4970-96F3-AC57E50E3294}" type="datetimeFigureOut">
              <a:rPr lang="en-US" smtClean="0"/>
              <a:t>10/17/2017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89C9E48-B743-4865-9E16-6E4C2FF0C87E}" type="slidenum">
              <a:rPr lang="en-US" smtClean="0"/>
              <a:t>‹#›</a:t>
            </a:fld>
            <a:endParaRPr lang="en-US"/>
          </a:p>
        </p:txBody>
      </p:sp>
    </p:spTree>
    <p:extLst>
      <p:ext uri="{BB962C8B-B14F-4D97-AF65-F5344CB8AC3E}">
        <p14:creationId xmlns:p14="http://schemas.microsoft.com/office/powerpoint/2010/main" val="24145659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5ED426F-E4DA-4970-96F3-AC57E50E3294}" type="datetimeFigureOut">
              <a:rPr lang="en-US" smtClean="0"/>
              <a:t>10/17/2017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89C9E48-B743-4865-9E16-6E4C2FF0C87E}" type="slidenum">
              <a:rPr lang="en-US" smtClean="0"/>
              <a:t>‹#›</a:t>
            </a:fld>
            <a:endParaRPr lang="en-US"/>
          </a:p>
        </p:txBody>
      </p:sp>
    </p:spTree>
    <p:extLst>
      <p:ext uri="{BB962C8B-B14F-4D97-AF65-F5344CB8AC3E}">
        <p14:creationId xmlns:p14="http://schemas.microsoft.com/office/powerpoint/2010/main" val="34832872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5ED426F-E4DA-4970-96F3-AC57E50E3294}" type="datetimeFigureOut">
              <a:rPr lang="en-US" smtClean="0"/>
              <a:t>10/17/2017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89C9E48-B743-4865-9E16-6E4C2FF0C87E}" type="slidenum">
              <a:rPr lang="en-US" smtClean="0"/>
              <a:t>‹#›</a:t>
            </a:fld>
            <a:endParaRPr lang="en-US"/>
          </a:p>
        </p:txBody>
      </p:sp>
    </p:spTree>
    <p:extLst>
      <p:ext uri="{BB962C8B-B14F-4D97-AF65-F5344CB8AC3E}">
        <p14:creationId xmlns:p14="http://schemas.microsoft.com/office/powerpoint/2010/main" val="23798209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5ED426F-E4DA-4970-96F3-AC57E50E3294}" type="datetimeFigureOut">
              <a:rPr lang="en-US" smtClean="0"/>
              <a:t>10/17/2017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89C9E48-B743-4865-9E16-6E4C2FF0C87E}" type="slidenum">
              <a:rPr lang="en-US" smtClean="0"/>
              <a:t>‹#›</a:t>
            </a:fld>
            <a:endParaRPr lang="en-US"/>
          </a:p>
        </p:txBody>
      </p:sp>
    </p:spTree>
    <p:extLst>
      <p:ext uri="{BB962C8B-B14F-4D97-AF65-F5344CB8AC3E}">
        <p14:creationId xmlns:p14="http://schemas.microsoft.com/office/powerpoint/2010/main" val="25850404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5ED426F-E4DA-4970-96F3-AC57E50E3294}" type="datetimeFigureOut">
              <a:rPr lang="en-US" smtClean="0"/>
              <a:t>10/17/2017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89C9E48-B743-4865-9E16-6E4C2FF0C87E}" type="slidenum">
              <a:rPr lang="en-US" smtClean="0"/>
              <a:t>‹#›</a:t>
            </a:fld>
            <a:endParaRPr lang="en-US"/>
          </a:p>
        </p:txBody>
      </p:sp>
    </p:spTree>
    <p:extLst>
      <p:ext uri="{BB962C8B-B14F-4D97-AF65-F5344CB8AC3E}">
        <p14:creationId xmlns:p14="http://schemas.microsoft.com/office/powerpoint/2010/main" val="9150659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5ED426F-E4DA-4970-96F3-AC57E50E3294}" type="datetimeFigureOut">
              <a:rPr lang="en-US" smtClean="0"/>
              <a:t>10/17/2017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89C9E48-B743-4865-9E16-6E4C2FF0C87E}" type="slidenum">
              <a:rPr lang="en-US" smtClean="0"/>
              <a:t>‹#›</a:t>
            </a:fld>
            <a:endParaRPr lang="en-US"/>
          </a:p>
        </p:txBody>
      </p:sp>
    </p:spTree>
    <p:extLst>
      <p:ext uri="{BB962C8B-B14F-4D97-AF65-F5344CB8AC3E}">
        <p14:creationId xmlns:p14="http://schemas.microsoft.com/office/powerpoint/2010/main" val="20623909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5ED426F-E4DA-4970-96F3-AC57E50E3294}" type="datetimeFigureOut">
              <a:rPr lang="en-US" smtClean="0"/>
              <a:t>10/17/2017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89C9E48-B743-4865-9E16-6E4C2FF0C87E}" type="slidenum">
              <a:rPr lang="en-US" smtClean="0"/>
              <a:t>‹#›</a:t>
            </a:fld>
            <a:endParaRPr lang="en-US"/>
          </a:p>
        </p:txBody>
      </p:sp>
    </p:spTree>
    <p:extLst>
      <p:ext uri="{BB962C8B-B14F-4D97-AF65-F5344CB8AC3E}">
        <p14:creationId xmlns:p14="http://schemas.microsoft.com/office/powerpoint/2010/main" val="273760986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828801"/>
            <a:ext cx="7772400" cy="4343400"/>
          </a:xfrm>
        </p:spPr>
        <p:txBody>
          <a:bodyPr>
            <a:normAutofit/>
          </a:bodyPr>
          <a:lstStyle/>
          <a:p>
            <a:r>
              <a:rPr lang="en-US" altLang="en-US" b="1" dirty="0" smtClean="0">
                <a:solidFill>
                  <a:schemeClr val="tx1"/>
                </a:solidFill>
              </a:rPr>
              <a:t>2018 Manual for</a:t>
            </a:r>
            <a:br>
              <a:rPr lang="en-US" altLang="en-US" b="1" dirty="0" smtClean="0">
                <a:solidFill>
                  <a:schemeClr val="tx1"/>
                </a:solidFill>
              </a:rPr>
            </a:br>
            <a:r>
              <a:rPr lang="en-US" altLang="en-US" b="1" dirty="0" smtClean="0">
                <a:solidFill>
                  <a:schemeClr val="tx1"/>
                </a:solidFill>
              </a:rPr>
              <a:t> Planning and Execution of State Permanent Improvements – Part II</a:t>
            </a:r>
            <a:endParaRPr lang="en-US" dirty="0"/>
          </a:p>
        </p:txBody>
      </p:sp>
    </p:spTree>
    <p:extLst>
      <p:ext uri="{BB962C8B-B14F-4D97-AF65-F5344CB8AC3E}">
        <p14:creationId xmlns:p14="http://schemas.microsoft.com/office/powerpoint/2010/main" val="34154582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ctrTitle"/>
          </p:nvPr>
        </p:nvSpPr>
        <p:spPr>
          <a:xfrm>
            <a:off x="609600" y="1524001"/>
            <a:ext cx="7772400" cy="685799"/>
          </a:xfrm>
        </p:spPr>
        <p:txBody>
          <a:bodyPr>
            <a:noAutofit/>
          </a:bodyPr>
          <a:lstStyle/>
          <a:p>
            <a:r>
              <a:rPr lang="en-US" b="1" dirty="0" smtClean="0"/>
              <a:t>Chapter Revisions</a:t>
            </a:r>
            <a:endParaRPr lang="en-US" b="1" dirty="0"/>
          </a:p>
        </p:txBody>
      </p:sp>
      <p:sp>
        <p:nvSpPr>
          <p:cNvPr id="5" name="Subtitle 2"/>
          <p:cNvSpPr>
            <a:spLocks noGrp="1"/>
          </p:cNvSpPr>
          <p:nvPr>
            <p:ph type="subTitle" idx="1"/>
          </p:nvPr>
        </p:nvSpPr>
        <p:spPr>
          <a:xfrm>
            <a:off x="228600" y="2286000"/>
            <a:ext cx="8534400" cy="4267200"/>
          </a:xfrm>
        </p:spPr>
        <p:txBody>
          <a:bodyPr>
            <a:normAutofit/>
          </a:bodyPr>
          <a:lstStyle/>
          <a:p>
            <a:pPr algn="just">
              <a:lnSpc>
                <a:spcPct val="120000"/>
              </a:lnSpc>
              <a:spcBef>
                <a:spcPts val="600"/>
              </a:spcBef>
            </a:pPr>
            <a:r>
              <a:rPr lang="en-US" sz="4000" b="1" dirty="0">
                <a:solidFill>
                  <a:schemeClr val="tx1"/>
                </a:solidFill>
              </a:rPr>
              <a:t>Chapter </a:t>
            </a:r>
            <a:r>
              <a:rPr lang="en-US" sz="4000" b="1" dirty="0" smtClean="0">
                <a:solidFill>
                  <a:schemeClr val="tx1"/>
                </a:solidFill>
              </a:rPr>
              <a:t>7</a:t>
            </a:r>
            <a:endParaRPr lang="en-US" sz="4000" b="1" dirty="0">
              <a:solidFill>
                <a:schemeClr val="tx1"/>
              </a:solidFill>
            </a:endParaRPr>
          </a:p>
          <a:p>
            <a:pPr marL="457200" indent="-457200" algn="just">
              <a:lnSpc>
                <a:spcPct val="120000"/>
              </a:lnSpc>
              <a:spcBef>
                <a:spcPts val="1200"/>
              </a:spcBef>
              <a:buFont typeface="Wingdings" panose="05000000000000000000" pitchFamily="2" charset="2"/>
              <a:buChar char="Ø"/>
            </a:pPr>
            <a:r>
              <a:rPr lang="en-US" b="1" dirty="0" smtClean="0">
                <a:solidFill>
                  <a:schemeClr val="tx1"/>
                </a:solidFill>
                <a:latin typeface="+mj-lt"/>
                <a:ea typeface="Calibri"/>
                <a:cs typeface="Times New Roman"/>
              </a:rPr>
              <a:t>Moved PRE-CONSTRUCTION CONFERENCE DISCUSSION ITEMS from the back of this chapter to Appendix B.</a:t>
            </a:r>
            <a:endParaRPr lang="en-US" dirty="0">
              <a:solidFill>
                <a:schemeClr val="tx1"/>
              </a:solidFill>
              <a:effectLst/>
              <a:latin typeface="+mj-lt"/>
              <a:ea typeface="Calibri"/>
              <a:cs typeface="Times New Roman"/>
            </a:endParaRPr>
          </a:p>
        </p:txBody>
      </p:sp>
    </p:spTree>
    <p:extLst>
      <p:ext uri="{BB962C8B-B14F-4D97-AF65-F5344CB8AC3E}">
        <p14:creationId xmlns:p14="http://schemas.microsoft.com/office/powerpoint/2010/main" val="41717268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childTnLst>
                                </p:cTn>
                              </p:par>
                              <p:par>
                                <p:cTn id="7" presetID="42" presetClass="entr" presetSubtype="0" fill="hold" nodeType="withEffect">
                                  <p:stCondLst>
                                    <p:cond delay="0"/>
                                  </p:stCondLst>
                                  <p:childTnLst>
                                    <p:set>
                                      <p:cBhvr>
                                        <p:cTn id="8" dur="1" fill="hold">
                                          <p:stCondLst>
                                            <p:cond delay="0"/>
                                          </p:stCondLst>
                                        </p:cTn>
                                        <p:tgtEl>
                                          <p:spTgt spid="5">
                                            <p:txEl>
                                              <p:pRg st="0" end="0"/>
                                            </p:txEl>
                                          </p:spTgt>
                                        </p:tgtEl>
                                        <p:attrNameLst>
                                          <p:attrName>style.visibility</p:attrName>
                                        </p:attrNameLst>
                                      </p:cBhvr>
                                      <p:to>
                                        <p:strVal val="visible"/>
                                      </p:to>
                                    </p:set>
                                    <p:animEffect transition="in" filter="fade">
                                      <p:cBhvr>
                                        <p:cTn id="9" dur="1000"/>
                                        <p:tgtEl>
                                          <p:spTgt spid="5">
                                            <p:txEl>
                                              <p:pRg st="0" end="0"/>
                                            </p:txEl>
                                          </p:spTgt>
                                        </p:tgtEl>
                                      </p:cBhvr>
                                    </p:animEffect>
                                    <p:anim calcmode="lin" valueType="num">
                                      <p:cBhvr>
                                        <p:cTn id="10" dur="1000" fill="hold"/>
                                        <p:tgtEl>
                                          <p:spTgt spid="5">
                                            <p:txEl>
                                              <p:pRg st="0" end="0"/>
                                            </p:txEl>
                                          </p:spTgt>
                                        </p:tgtEl>
                                        <p:attrNameLst>
                                          <p:attrName>ppt_x</p:attrName>
                                        </p:attrNameLst>
                                      </p:cBhvr>
                                      <p:tavLst>
                                        <p:tav tm="0">
                                          <p:val>
                                            <p:strVal val="#ppt_x"/>
                                          </p:val>
                                        </p:tav>
                                        <p:tav tm="100000">
                                          <p:val>
                                            <p:strVal val="#ppt_x"/>
                                          </p:val>
                                        </p:tav>
                                      </p:tavLst>
                                    </p:anim>
                                    <p:anim calcmode="lin" valueType="num">
                                      <p:cBhvr>
                                        <p:cTn id="11" dur="1000" fill="hold"/>
                                        <p:tgtEl>
                                          <p:spTgt spid="5">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2" fill="hold">
                      <p:stCondLst>
                        <p:cond delay="indefinite"/>
                      </p:stCondLst>
                      <p:childTnLst>
                        <p:par>
                          <p:cTn id="13" fill="hold">
                            <p:stCondLst>
                              <p:cond delay="0"/>
                            </p:stCondLst>
                            <p:childTnLst>
                              <p:par>
                                <p:cTn id="14" presetID="42" presetClass="entr" presetSubtype="0" fill="hold" nodeType="clickEffect">
                                  <p:stCondLst>
                                    <p:cond delay="0"/>
                                  </p:stCondLst>
                                  <p:childTnLst>
                                    <p:set>
                                      <p:cBhvr>
                                        <p:cTn id="15" dur="1" fill="hold">
                                          <p:stCondLst>
                                            <p:cond delay="0"/>
                                          </p:stCondLst>
                                        </p:cTn>
                                        <p:tgtEl>
                                          <p:spTgt spid="5">
                                            <p:txEl>
                                              <p:pRg st="1" end="1"/>
                                            </p:txEl>
                                          </p:spTgt>
                                        </p:tgtEl>
                                        <p:attrNameLst>
                                          <p:attrName>style.visibility</p:attrName>
                                        </p:attrNameLst>
                                      </p:cBhvr>
                                      <p:to>
                                        <p:strVal val="visible"/>
                                      </p:to>
                                    </p:set>
                                    <p:animEffect transition="in" filter="fade">
                                      <p:cBhvr>
                                        <p:cTn id="16" dur="1000"/>
                                        <p:tgtEl>
                                          <p:spTgt spid="5">
                                            <p:txEl>
                                              <p:pRg st="1" end="1"/>
                                            </p:txEl>
                                          </p:spTgt>
                                        </p:tgtEl>
                                      </p:cBhvr>
                                    </p:animEffect>
                                    <p:anim calcmode="lin" valueType="num">
                                      <p:cBhvr>
                                        <p:cTn id="17" dur="1000" fill="hold"/>
                                        <p:tgtEl>
                                          <p:spTgt spid="5">
                                            <p:txEl>
                                              <p:pRg st="1" end="1"/>
                                            </p:txEl>
                                          </p:spTgt>
                                        </p:tgtEl>
                                        <p:attrNameLst>
                                          <p:attrName>ppt_x</p:attrName>
                                        </p:attrNameLst>
                                      </p:cBhvr>
                                      <p:tavLst>
                                        <p:tav tm="0">
                                          <p:val>
                                            <p:strVal val="#ppt_x"/>
                                          </p:val>
                                        </p:tav>
                                        <p:tav tm="100000">
                                          <p:val>
                                            <p:strVal val="#ppt_x"/>
                                          </p:val>
                                        </p:tav>
                                      </p:tavLst>
                                    </p:anim>
                                    <p:anim calcmode="lin" valueType="num">
                                      <p:cBhvr>
                                        <p:cTn id="18" dur="1000" fill="hold"/>
                                        <p:tgtEl>
                                          <p:spTgt spid="5">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ctrTitle"/>
          </p:nvPr>
        </p:nvSpPr>
        <p:spPr>
          <a:xfrm>
            <a:off x="627707" y="1551161"/>
            <a:ext cx="7772400" cy="963439"/>
          </a:xfrm>
        </p:spPr>
        <p:txBody>
          <a:bodyPr>
            <a:noAutofit/>
          </a:bodyPr>
          <a:lstStyle/>
          <a:p>
            <a:r>
              <a:rPr lang="en-US" b="1" dirty="0" smtClean="0"/>
              <a:t>Chapter Revisions</a:t>
            </a:r>
            <a:endParaRPr lang="en-US" b="1" dirty="0"/>
          </a:p>
        </p:txBody>
      </p:sp>
      <p:sp>
        <p:nvSpPr>
          <p:cNvPr id="5" name="Subtitle 2"/>
          <p:cNvSpPr>
            <a:spLocks noGrp="1"/>
          </p:cNvSpPr>
          <p:nvPr>
            <p:ph type="subTitle" idx="1"/>
          </p:nvPr>
        </p:nvSpPr>
        <p:spPr>
          <a:xfrm>
            <a:off x="533400" y="2743200"/>
            <a:ext cx="8229600" cy="3810000"/>
          </a:xfrm>
        </p:spPr>
        <p:txBody>
          <a:bodyPr>
            <a:normAutofit/>
          </a:bodyPr>
          <a:lstStyle/>
          <a:p>
            <a:pPr algn="just">
              <a:lnSpc>
                <a:spcPct val="120000"/>
              </a:lnSpc>
              <a:spcBef>
                <a:spcPts val="600"/>
              </a:spcBef>
            </a:pPr>
            <a:r>
              <a:rPr lang="en-US" sz="4000" b="1" dirty="0">
                <a:solidFill>
                  <a:schemeClr val="tx1"/>
                </a:solidFill>
              </a:rPr>
              <a:t>Chapter 9</a:t>
            </a:r>
          </a:p>
          <a:p>
            <a:pPr marL="457200" indent="-457200" algn="just">
              <a:lnSpc>
                <a:spcPct val="120000"/>
              </a:lnSpc>
              <a:spcBef>
                <a:spcPts val="1800"/>
              </a:spcBef>
              <a:buFont typeface="Wingdings" panose="05000000000000000000" pitchFamily="2" charset="2"/>
              <a:buChar char="Ø"/>
            </a:pPr>
            <a:r>
              <a:rPr lang="en-US" b="1" dirty="0" smtClean="0">
                <a:solidFill>
                  <a:schemeClr val="tx1"/>
                </a:solidFill>
                <a:latin typeface="+mj-lt"/>
                <a:ea typeface="Calibri"/>
                <a:cs typeface="Times New Roman"/>
              </a:rPr>
              <a:t>Eliminated the Cost Guide and Multiplier method of awarding construction IDCs.</a:t>
            </a:r>
            <a:endParaRPr lang="en-US" dirty="0">
              <a:solidFill>
                <a:schemeClr val="tx1"/>
              </a:solidFill>
              <a:effectLst/>
              <a:latin typeface="+mj-lt"/>
              <a:ea typeface="Calibri"/>
              <a:cs typeface="Times New Roman"/>
            </a:endParaRPr>
          </a:p>
        </p:txBody>
      </p:sp>
    </p:spTree>
    <p:extLst>
      <p:ext uri="{BB962C8B-B14F-4D97-AF65-F5344CB8AC3E}">
        <p14:creationId xmlns:p14="http://schemas.microsoft.com/office/powerpoint/2010/main" val="9436748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childTnLst>
                                </p:cTn>
                              </p:par>
                              <p:par>
                                <p:cTn id="7" presetID="14" presetClass="entr" presetSubtype="10" fill="hold" nodeType="withEffect">
                                  <p:stCondLst>
                                    <p:cond delay="0"/>
                                  </p:stCondLst>
                                  <p:childTnLst>
                                    <p:set>
                                      <p:cBhvr>
                                        <p:cTn id="8" dur="1" fill="hold">
                                          <p:stCondLst>
                                            <p:cond delay="0"/>
                                          </p:stCondLst>
                                        </p:cTn>
                                        <p:tgtEl>
                                          <p:spTgt spid="5">
                                            <p:txEl>
                                              <p:pRg st="0" end="0"/>
                                            </p:txEl>
                                          </p:spTgt>
                                        </p:tgtEl>
                                        <p:attrNameLst>
                                          <p:attrName>style.visibility</p:attrName>
                                        </p:attrNameLst>
                                      </p:cBhvr>
                                      <p:to>
                                        <p:strVal val="visible"/>
                                      </p:to>
                                    </p:set>
                                    <p:animEffect transition="in" filter="randombar(horizontal)">
                                      <p:cBhvr>
                                        <p:cTn id="9" dur="500"/>
                                        <p:tgtEl>
                                          <p:spTgt spid="5">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14" presetClass="entr" presetSubtype="10" fill="hold" nodeType="clickEffect">
                                  <p:stCondLst>
                                    <p:cond delay="0"/>
                                  </p:stCondLst>
                                  <p:childTnLst>
                                    <p:set>
                                      <p:cBhvr>
                                        <p:cTn id="13" dur="1" fill="hold">
                                          <p:stCondLst>
                                            <p:cond delay="0"/>
                                          </p:stCondLst>
                                        </p:cTn>
                                        <p:tgtEl>
                                          <p:spTgt spid="5">
                                            <p:txEl>
                                              <p:pRg st="1" end="1"/>
                                            </p:txEl>
                                          </p:spTgt>
                                        </p:tgtEl>
                                        <p:attrNameLst>
                                          <p:attrName>style.visibility</p:attrName>
                                        </p:attrNameLst>
                                      </p:cBhvr>
                                      <p:to>
                                        <p:strVal val="visible"/>
                                      </p:to>
                                    </p:set>
                                    <p:animEffect transition="in" filter="randombar(horizontal)">
                                      <p:cBhvr>
                                        <p:cTn id="14" dur="500"/>
                                        <p:tgtEl>
                                          <p:spTgt spid="5">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ctrTitle"/>
          </p:nvPr>
        </p:nvSpPr>
        <p:spPr>
          <a:xfrm>
            <a:off x="627707" y="1551161"/>
            <a:ext cx="7772400" cy="963439"/>
          </a:xfrm>
        </p:spPr>
        <p:txBody>
          <a:bodyPr>
            <a:noAutofit/>
          </a:bodyPr>
          <a:lstStyle/>
          <a:p>
            <a:r>
              <a:rPr lang="en-US" b="1" dirty="0" smtClean="0"/>
              <a:t>Chapter Revisions</a:t>
            </a:r>
            <a:endParaRPr lang="en-US" b="1" dirty="0"/>
          </a:p>
        </p:txBody>
      </p:sp>
      <p:sp>
        <p:nvSpPr>
          <p:cNvPr id="5" name="Subtitle 2"/>
          <p:cNvSpPr>
            <a:spLocks noGrp="1"/>
          </p:cNvSpPr>
          <p:nvPr>
            <p:ph type="subTitle" idx="1"/>
          </p:nvPr>
        </p:nvSpPr>
        <p:spPr>
          <a:xfrm>
            <a:off x="457200" y="2514600"/>
            <a:ext cx="8229600" cy="3810000"/>
          </a:xfrm>
        </p:spPr>
        <p:txBody>
          <a:bodyPr>
            <a:normAutofit fontScale="92500"/>
          </a:bodyPr>
          <a:lstStyle/>
          <a:p>
            <a:pPr algn="just">
              <a:lnSpc>
                <a:spcPct val="120000"/>
              </a:lnSpc>
              <a:spcBef>
                <a:spcPts val="600"/>
              </a:spcBef>
            </a:pPr>
            <a:r>
              <a:rPr lang="en-US" sz="4000" b="1" dirty="0">
                <a:solidFill>
                  <a:schemeClr val="tx1"/>
                </a:solidFill>
              </a:rPr>
              <a:t>Chapter </a:t>
            </a:r>
            <a:r>
              <a:rPr lang="en-US" sz="4000" b="1" dirty="0" smtClean="0">
                <a:solidFill>
                  <a:schemeClr val="tx1"/>
                </a:solidFill>
              </a:rPr>
              <a:t>11</a:t>
            </a:r>
            <a:endParaRPr lang="en-US" sz="4000" b="1" dirty="0">
              <a:solidFill>
                <a:schemeClr val="tx1"/>
              </a:solidFill>
            </a:endParaRPr>
          </a:p>
          <a:p>
            <a:pPr marL="457200" indent="-457200" algn="just">
              <a:spcBef>
                <a:spcPts val="1800"/>
              </a:spcBef>
              <a:buFont typeface="Wingdings" panose="05000000000000000000" pitchFamily="2" charset="2"/>
              <a:buChar char="Ø"/>
            </a:pPr>
            <a:r>
              <a:rPr lang="en-US" sz="2800" b="1" dirty="0">
                <a:solidFill>
                  <a:schemeClr val="tx1"/>
                </a:solidFill>
              </a:rPr>
              <a:t>Combined Chapters </a:t>
            </a:r>
            <a:r>
              <a:rPr lang="en-US" sz="2800" b="1" dirty="0" smtClean="0">
                <a:solidFill>
                  <a:schemeClr val="tx1"/>
                </a:solidFill>
              </a:rPr>
              <a:t>11.1 </a:t>
            </a:r>
            <a:r>
              <a:rPr lang="en-US" sz="2800" b="1" dirty="0">
                <a:solidFill>
                  <a:schemeClr val="tx1"/>
                </a:solidFill>
              </a:rPr>
              <a:t>&amp; </a:t>
            </a:r>
            <a:r>
              <a:rPr lang="en-US" sz="2800" b="1" dirty="0" smtClean="0">
                <a:solidFill>
                  <a:schemeClr val="tx1"/>
                </a:solidFill>
              </a:rPr>
              <a:t>11.2 </a:t>
            </a:r>
            <a:r>
              <a:rPr lang="en-US" sz="2800" b="1" dirty="0">
                <a:solidFill>
                  <a:schemeClr val="tx1"/>
                </a:solidFill>
              </a:rPr>
              <a:t>into one named:</a:t>
            </a:r>
          </a:p>
          <a:p>
            <a:pPr>
              <a:spcBef>
                <a:spcPts val="1800"/>
              </a:spcBef>
            </a:pPr>
            <a:r>
              <a:rPr lang="en-US" sz="4000" b="1" dirty="0">
                <a:solidFill>
                  <a:schemeClr val="tx1"/>
                </a:solidFill>
              </a:rPr>
              <a:t>Chapter </a:t>
            </a:r>
            <a:r>
              <a:rPr lang="en-US" sz="4000" b="1" dirty="0" smtClean="0">
                <a:solidFill>
                  <a:schemeClr val="tx1"/>
                </a:solidFill>
              </a:rPr>
              <a:t>11 </a:t>
            </a:r>
          </a:p>
          <a:p>
            <a:pPr>
              <a:spcBef>
                <a:spcPts val="1800"/>
              </a:spcBef>
            </a:pPr>
            <a:r>
              <a:rPr lang="en-US" sz="4000" b="1" dirty="0" smtClean="0">
                <a:solidFill>
                  <a:schemeClr val="tx1"/>
                </a:solidFill>
              </a:rPr>
              <a:t>Construction Management at Risk (CM-R)</a:t>
            </a:r>
            <a:endParaRPr lang="en-US" sz="4000" dirty="0"/>
          </a:p>
        </p:txBody>
      </p:sp>
    </p:spTree>
    <p:extLst>
      <p:ext uri="{BB962C8B-B14F-4D97-AF65-F5344CB8AC3E}">
        <p14:creationId xmlns:p14="http://schemas.microsoft.com/office/powerpoint/2010/main" val="32667916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childTnLst>
                                </p:cTn>
                              </p:par>
                              <p:par>
                                <p:cTn id="7" presetID="2" presetClass="entr" presetSubtype="4" fill="hold" nodeType="withEffect">
                                  <p:stCondLst>
                                    <p:cond delay="0"/>
                                  </p:stCondLst>
                                  <p:childTnLst>
                                    <p:set>
                                      <p:cBhvr>
                                        <p:cTn id="8" dur="1" fill="hold">
                                          <p:stCondLst>
                                            <p:cond delay="0"/>
                                          </p:stCondLst>
                                        </p:cTn>
                                        <p:tgtEl>
                                          <p:spTgt spid="5">
                                            <p:txEl>
                                              <p:pRg st="0" end="0"/>
                                            </p:txEl>
                                          </p:spTgt>
                                        </p:tgtEl>
                                        <p:attrNameLst>
                                          <p:attrName>style.visibility</p:attrName>
                                        </p:attrNameLst>
                                      </p:cBhvr>
                                      <p:to>
                                        <p:strVal val="visible"/>
                                      </p:to>
                                    </p:set>
                                    <p:anim calcmode="lin" valueType="num">
                                      <p:cBhvr additive="base">
                                        <p:cTn id="9"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10"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1" fill="hold">
                      <p:stCondLst>
                        <p:cond delay="indefinite"/>
                      </p:stCondLst>
                      <p:childTnLst>
                        <p:par>
                          <p:cTn id="12" fill="hold">
                            <p:stCondLst>
                              <p:cond delay="0"/>
                            </p:stCondLst>
                            <p:childTnLst>
                              <p:par>
                                <p:cTn id="13" presetID="2" presetClass="entr" presetSubtype="4" fill="hold" nodeType="clickEffect">
                                  <p:stCondLst>
                                    <p:cond delay="0"/>
                                  </p:stCondLst>
                                  <p:childTnLst>
                                    <p:set>
                                      <p:cBhvr>
                                        <p:cTn id="14" dur="1" fill="hold">
                                          <p:stCondLst>
                                            <p:cond delay="0"/>
                                          </p:stCondLst>
                                        </p:cTn>
                                        <p:tgtEl>
                                          <p:spTgt spid="5">
                                            <p:txEl>
                                              <p:pRg st="1" end="1"/>
                                            </p:txEl>
                                          </p:spTgt>
                                        </p:tgtEl>
                                        <p:attrNameLst>
                                          <p:attrName>style.visibility</p:attrName>
                                        </p:attrNameLst>
                                      </p:cBhvr>
                                      <p:to>
                                        <p:strVal val="visible"/>
                                      </p:to>
                                    </p:set>
                                    <p:anim calcmode="lin" valueType="num">
                                      <p:cBhvr additive="base">
                                        <p:cTn id="15" dur="500" fill="hold"/>
                                        <p:tgtEl>
                                          <p:spTgt spid="5">
                                            <p:txEl>
                                              <p:pRg st="1" end="1"/>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5">
                                            <p:txEl>
                                              <p:pRg st="1" end="1"/>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5">
                                            <p:txEl>
                                              <p:pRg st="2" end="2"/>
                                            </p:txEl>
                                          </p:spTgt>
                                        </p:tgtEl>
                                        <p:attrNameLst>
                                          <p:attrName>style.visibility</p:attrName>
                                        </p:attrNameLst>
                                      </p:cBhvr>
                                      <p:to>
                                        <p:strVal val="visible"/>
                                      </p:to>
                                    </p:set>
                                    <p:anim calcmode="lin" valueType="num">
                                      <p:cBhvr additive="base">
                                        <p:cTn id="19" dur="500" fill="hold"/>
                                        <p:tgtEl>
                                          <p:spTgt spid="5">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
                                            <p:txEl>
                                              <p:pRg st="2" end="2"/>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5">
                                            <p:txEl>
                                              <p:pRg st="3" end="3"/>
                                            </p:txEl>
                                          </p:spTgt>
                                        </p:tgtEl>
                                        <p:attrNameLst>
                                          <p:attrName>style.visibility</p:attrName>
                                        </p:attrNameLst>
                                      </p:cBhvr>
                                      <p:to>
                                        <p:strVal val="visible"/>
                                      </p:to>
                                    </p:set>
                                    <p:anim calcmode="lin" valueType="num">
                                      <p:cBhvr additive="base">
                                        <p:cTn id="23" dur="500" fill="hold"/>
                                        <p:tgtEl>
                                          <p:spTgt spid="5">
                                            <p:txEl>
                                              <p:pRg st="3" end="3"/>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5">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ctrTitle"/>
          </p:nvPr>
        </p:nvSpPr>
        <p:spPr>
          <a:xfrm>
            <a:off x="627707" y="1551161"/>
            <a:ext cx="7772400" cy="963439"/>
          </a:xfrm>
        </p:spPr>
        <p:txBody>
          <a:bodyPr>
            <a:noAutofit/>
          </a:bodyPr>
          <a:lstStyle/>
          <a:p>
            <a:r>
              <a:rPr lang="en-US" b="1" dirty="0" smtClean="0"/>
              <a:t>Chapter Revisions</a:t>
            </a:r>
            <a:endParaRPr lang="en-US" b="1" dirty="0"/>
          </a:p>
        </p:txBody>
      </p:sp>
      <p:sp>
        <p:nvSpPr>
          <p:cNvPr id="5" name="Subtitle 2"/>
          <p:cNvSpPr>
            <a:spLocks noGrp="1"/>
          </p:cNvSpPr>
          <p:nvPr>
            <p:ph type="subTitle" idx="1"/>
          </p:nvPr>
        </p:nvSpPr>
        <p:spPr>
          <a:xfrm>
            <a:off x="457200" y="2438400"/>
            <a:ext cx="8229600" cy="4038600"/>
          </a:xfrm>
        </p:spPr>
        <p:txBody>
          <a:bodyPr>
            <a:normAutofit fontScale="92500" lnSpcReduction="10000"/>
          </a:bodyPr>
          <a:lstStyle/>
          <a:p>
            <a:pPr algn="just">
              <a:lnSpc>
                <a:spcPct val="120000"/>
              </a:lnSpc>
              <a:spcBef>
                <a:spcPts val="600"/>
              </a:spcBef>
            </a:pPr>
            <a:r>
              <a:rPr lang="en-US" sz="4000" b="1" dirty="0">
                <a:solidFill>
                  <a:schemeClr val="tx1"/>
                </a:solidFill>
              </a:rPr>
              <a:t>Chapter </a:t>
            </a:r>
            <a:r>
              <a:rPr lang="en-US" sz="4000" b="1" dirty="0" smtClean="0">
                <a:solidFill>
                  <a:schemeClr val="tx1"/>
                </a:solidFill>
              </a:rPr>
              <a:t>12</a:t>
            </a:r>
            <a:endParaRPr lang="en-US" sz="4000" b="1" dirty="0">
              <a:solidFill>
                <a:schemeClr val="tx1"/>
              </a:solidFill>
            </a:endParaRPr>
          </a:p>
          <a:p>
            <a:pPr marL="457200" indent="-457200" algn="just">
              <a:spcBef>
                <a:spcPts val="1800"/>
              </a:spcBef>
              <a:buFont typeface="Wingdings" panose="05000000000000000000" pitchFamily="2" charset="2"/>
              <a:buChar char="Ø"/>
            </a:pPr>
            <a:r>
              <a:rPr lang="en-US" sz="2800" b="1" dirty="0">
                <a:solidFill>
                  <a:schemeClr val="tx1"/>
                </a:solidFill>
              </a:rPr>
              <a:t>Combined Chapters </a:t>
            </a:r>
            <a:r>
              <a:rPr lang="en-US" sz="2800" b="1" dirty="0" smtClean="0">
                <a:solidFill>
                  <a:schemeClr val="tx1"/>
                </a:solidFill>
              </a:rPr>
              <a:t>12.1 </a:t>
            </a:r>
            <a:r>
              <a:rPr lang="en-US" sz="2800" b="1" dirty="0">
                <a:solidFill>
                  <a:schemeClr val="tx1"/>
                </a:solidFill>
              </a:rPr>
              <a:t>&amp; </a:t>
            </a:r>
            <a:r>
              <a:rPr lang="en-US" sz="2800" b="1" dirty="0" smtClean="0">
                <a:solidFill>
                  <a:schemeClr val="tx1"/>
                </a:solidFill>
              </a:rPr>
              <a:t>11.2 </a:t>
            </a:r>
            <a:r>
              <a:rPr lang="en-US" sz="2800" b="1" dirty="0">
                <a:solidFill>
                  <a:schemeClr val="tx1"/>
                </a:solidFill>
              </a:rPr>
              <a:t>into one named:</a:t>
            </a:r>
          </a:p>
          <a:p>
            <a:pPr>
              <a:spcBef>
                <a:spcPts val="1800"/>
              </a:spcBef>
            </a:pPr>
            <a:r>
              <a:rPr lang="en-US" sz="4000" b="1" dirty="0">
                <a:solidFill>
                  <a:schemeClr val="tx1"/>
                </a:solidFill>
              </a:rPr>
              <a:t>Chapter </a:t>
            </a:r>
            <a:r>
              <a:rPr lang="en-US" sz="4000" b="1" dirty="0" smtClean="0">
                <a:solidFill>
                  <a:schemeClr val="tx1"/>
                </a:solidFill>
              </a:rPr>
              <a:t>12</a:t>
            </a:r>
          </a:p>
          <a:p>
            <a:pPr>
              <a:spcBef>
                <a:spcPts val="1800"/>
              </a:spcBef>
            </a:pPr>
            <a:r>
              <a:rPr lang="en-US" sz="4000" b="1" dirty="0" smtClean="0">
                <a:solidFill>
                  <a:schemeClr val="tx1"/>
                </a:solidFill>
              </a:rPr>
              <a:t>Design-Build, Design-Build-Operate-Maintain &amp; Design-Build-Finance-Operate-Maintain</a:t>
            </a:r>
            <a:endParaRPr lang="en-US" sz="4000" dirty="0"/>
          </a:p>
        </p:txBody>
      </p:sp>
    </p:spTree>
    <p:extLst>
      <p:ext uri="{BB962C8B-B14F-4D97-AF65-F5344CB8AC3E}">
        <p14:creationId xmlns:p14="http://schemas.microsoft.com/office/powerpoint/2010/main" val="16729317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childTnLst>
                                </p:cTn>
                              </p:par>
                              <p:par>
                                <p:cTn id="7" presetID="6" presetClass="entr" presetSubtype="16" fill="hold" nodeType="withEffect">
                                  <p:stCondLst>
                                    <p:cond delay="0"/>
                                  </p:stCondLst>
                                  <p:childTnLst>
                                    <p:set>
                                      <p:cBhvr>
                                        <p:cTn id="8" dur="1" fill="hold">
                                          <p:stCondLst>
                                            <p:cond delay="0"/>
                                          </p:stCondLst>
                                        </p:cTn>
                                        <p:tgtEl>
                                          <p:spTgt spid="5">
                                            <p:txEl>
                                              <p:pRg st="0" end="0"/>
                                            </p:txEl>
                                          </p:spTgt>
                                        </p:tgtEl>
                                        <p:attrNameLst>
                                          <p:attrName>style.visibility</p:attrName>
                                        </p:attrNameLst>
                                      </p:cBhvr>
                                      <p:to>
                                        <p:strVal val="visible"/>
                                      </p:to>
                                    </p:set>
                                    <p:animEffect transition="in" filter="circle(in)">
                                      <p:cBhvr>
                                        <p:cTn id="9" dur="2000"/>
                                        <p:tgtEl>
                                          <p:spTgt spid="5">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6" presetClass="entr" presetSubtype="16" fill="hold" nodeType="clickEffect">
                                  <p:stCondLst>
                                    <p:cond delay="0"/>
                                  </p:stCondLst>
                                  <p:childTnLst>
                                    <p:set>
                                      <p:cBhvr>
                                        <p:cTn id="13" dur="1" fill="hold">
                                          <p:stCondLst>
                                            <p:cond delay="0"/>
                                          </p:stCondLst>
                                        </p:cTn>
                                        <p:tgtEl>
                                          <p:spTgt spid="5">
                                            <p:txEl>
                                              <p:pRg st="1" end="1"/>
                                            </p:txEl>
                                          </p:spTgt>
                                        </p:tgtEl>
                                        <p:attrNameLst>
                                          <p:attrName>style.visibility</p:attrName>
                                        </p:attrNameLst>
                                      </p:cBhvr>
                                      <p:to>
                                        <p:strVal val="visible"/>
                                      </p:to>
                                    </p:set>
                                    <p:animEffect transition="in" filter="circle(in)">
                                      <p:cBhvr>
                                        <p:cTn id="14" dur="2000"/>
                                        <p:tgtEl>
                                          <p:spTgt spid="5">
                                            <p:txEl>
                                              <p:pRg st="1" end="1"/>
                                            </p:txEl>
                                          </p:spTgt>
                                        </p:tgtEl>
                                      </p:cBhvr>
                                    </p:animEffect>
                                  </p:childTnLst>
                                </p:cTn>
                              </p:par>
                              <p:par>
                                <p:cTn id="15" presetID="6" presetClass="entr" presetSubtype="16" fill="hold" nodeType="with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circle(in)">
                                      <p:cBhvr>
                                        <p:cTn id="17" dur="2000"/>
                                        <p:tgtEl>
                                          <p:spTgt spid="5">
                                            <p:txEl>
                                              <p:pRg st="2" end="2"/>
                                            </p:txEl>
                                          </p:spTgt>
                                        </p:tgtEl>
                                      </p:cBhvr>
                                    </p:animEffect>
                                  </p:childTnLst>
                                </p:cTn>
                              </p:par>
                              <p:par>
                                <p:cTn id="18" presetID="6" presetClass="entr" presetSubtype="16" fill="hold" nodeType="withEffect">
                                  <p:stCondLst>
                                    <p:cond delay="0"/>
                                  </p:stCondLst>
                                  <p:childTnLst>
                                    <p:set>
                                      <p:cBhvr>
                                        <p:cTn id="19" dur="1" fill="hold">
                                          <p:stCondLst>
                                            <p:cond delay="0"/>
                                          </p:stCondLst>
                                        </p:cTn>
                                        <p:tgtEl>
                                          <p:spTgt spid="5">
                                            <p:txEl>
                                              <p:pRg st="3" end="3"/>
                                            </p:txEl>
                                          </p:spTgt>
                                        </p:tgtEl>
                                        <p:attrNameLst>
                                          <p:attrName>style.visibility</p:attrName>
                                        </p:attrNameLst>
                                      </p:cBhvr>
                                      <p:to>
                                        <p:strVal val="visible"/>
                                      </p:to>
                                    </p:set>
                                    <p:animEffect transition="in" filter="circle(in)">
                                      <p:cBhvr>
                                        <p:cTn id="20" dur="2000"/>
                                        <p:tgtEl>
                                          <p:spTgt spid="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ctrTitle"/>
          </p:nvPr>
        </p:nvSpPr>
        <p:spPr>
          <a:xfrm>
            <a:off x="627707" y="1551161"/>
            <a:ext cx="7772400" cy="963439"/>
          </a:xfrm>
        </p:spPr>
        <p:txBody>
          <a:bodyPr>
            <a:noAutofit/>
          </a:bodyPr>
          <a:lstStyle/>
          <a:p>
            <a:r>
              <a:rPr lang="en-US" b="1" dirty="0" smtClean="0"/>
              <a:t>Chapter Revisions</a:t>
            </a:r>
            <a:endParaRPr lang="en-US" b="1" dirty="0"/>
          </a:p>
        </p:txBody>
      </p:sp>
      <p:sp>
        <p:nvSpPr>
          <p:cNvPr id="5" name="Subtitle 2"/>
          <p:cNvSpPr>
            <a:spLocks noGrp="1"/>
          </p:cNvSpPr>
          <p:nvPr>
            <p:ph type="subTitle" idx="1"/>
          </p:nvPr>
        </p:nvSpPr>
        <p:spPr>
          <a:xfrm>
            <a:off x="457200" y="2438400"/>
            <a:ext cx="8229600" cy="4038600"/>
          </a:xfrm>
        </p:spPr>
        <p:txBody>
          <a:bodyPr>
            <a:normAutofit fontScale="92500"/>
          </a:bodyPr>
          <a:lstStyle/>
          <a:p>
            <a:pPr algn="just">
              <a:lnSpc>
                <a:spcPct val="120000"/>
              </a:lnSpc>
              <a:spcBef>
                <a:spcPts val="600"/>
              </a:spcBef>
            </a:pPr>
            <a:r>
              <a:rPr lang="en-US" sz="4000" b="1" dirty="0">
                <a:solidFill>
                  <a:schemeClr val="tx1"/>
                </a:solidFill>
              </a:rPr>
              <a:t>Chapter </a:t>
            </a:r>
            <a:r>
              <a:rPr lang="en-US" sz="4000" b="1" dirty="0" smtClean="0">
                <a:solidFill>
                  <a:schemeClr val="tx1"/>
                </a:solidFill>
              </a:rPr>
              <a:t>13</a:t>
            </a:r>
            <a:endParaRPr lang="en-US" sz="4000" b="1" dirty="0">
              <a:solidFill>
                <a:schemeClr val="tx1"/>
              </a:solidFill>
            </a:endParaRPr>
          </a:p>
          <a:p>
            <a:pPr marL="457200" indent="-457200" algn="just">
              <a:spcBef>
                <a:spcPts val="1800"/>
              </a:spcBef>
              <a:buFont typeface="Wingdings" panose="05000000000000000000" pitchFamily="2" charset="2"/>
              <a:buChar char="Ø"/>
            </a:pPr>
            <a:r>
              <a:rPr lang="en-US" sz="2800" b="1" dirty="0">
                <a:solidFill>
                  <a:schemeClr val="tx1"/>
                </a:solidFill>
              </a:rPr>
              <a:t>Combined Chapters </a:t>
            </a:r>
            <a:r>
              <a:rPr lang="en-US" sz="2800" b="1" dirty="0" smtClean="0">
                <a:solidFill>
                  <a:schemeClr val="tx1"/>
                </a:solidFill>
              </a:rPr>
              <a:t>13.1 </a:t>
            </a:r>
            <a:r>
              <a:rPr lang="en-US" sz="2800" b="1" dirty="0">
                <a:solidFill>
                  <a:schemeClr val="tx1"/>
                </a:solidFill>
              </a:rPr>
              <a:t>&amp; </a:t>
            </a:r>
            <a:r>
              <a:rPr lang="en-US" sz="2800" b="1" dirty="0" smtClean="0">
                <a:solidFill>
                  <a:schemeClr val="tx1"/>
                </a:solidFill>
              </a:rPr>
              <a:t>13.2 </a:t>
            </a:r>
            <a:r>
              <a:rPr lang="en-US" sz="2800" b="1" dirty="0">
                <a:solidFill>
                  <a:schemeClr val="tx1"/>
                </a:solidFill>
              </a:rPr>
              <a:t>into one named:</a:t>
            </a:r>
          </a:p>
          <a:p>
            <a:pPr>
              <a:spcBef>
                <a:spcPts val="1800"/>
              </a:spcBef>
            </a:pPr>
            <a:r>
              <a:rPr lang="en-US" sz="4000" b="1" dirty="0">
                <a:solidFill>
                  <a:schemeClr val="tx1"/>
                </a:solidFill>
              </a:rPr>
              <a:t>Chapter </a:t>
            </a:r>
            <a:r>
              <a:rPr lang="en-US" sz="4000" b="1" dirty="0" smtClean="0">
                <a:solidFill>
                  <a:schemeClr val="tx1"/>
                </a:solidFill>
              </a:rPr>
              <a:t>13</a:t>
            </a:r>
          </a:p>
          <a:p>
            <a:pPr>
              <a:spcBef>
                <a:spcPts val="1800"/>
              </a:spcBef>
            </a:pPr>
            <a:r>
              <a:rPr lang="en-US" sz="4000" b="1" dirty="0" smtClean="0">
                <a:solidFill>
                  <a:schemeClr val="tx1"/>
                </a:solidFill>
              </a:rPr>
              <a:t>Agency Certification for Construction Procurement and  Code Review</a:t>
            </a:r>
            <a:endParaRPr lang="en-US" sz="4000" dirty="0"/>
          </a:p>
        </p:txBody>
      </p:sp>
    </p:spTree>
    <p:extLst>
      <p:ext uri="{BB962C8B-B14F-4D97-AF65-F5344CB8AC3E}">
        <p14:creationId xmlns:p14="http://schemas.microsoft.com/office/powerpoint/2010/main" val="20998637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childTnLst>
                                </p:cTn>
                              </p:par>
                              <p:par>
                                <p:cTn id="7" presetID="16" presetClass="entr" presetSubtype="21" fill="hold" nodeType="withEffect">
                                  <p:stCondLst>
                                    <p:cond delay="0"/>
                                  </p:stCondLst>
                                  <p:childTnLst>
                                    <p:set>
                                      <p:cBhvr>
                                        <p:cTn id="8" dur="1" fill="hold">
                                          <p:stCondLst>
                                            <p:cond delay="0"/>
                                          </p:stCondLst>
                                        </p:cTn>
                                        <p:tgtEl>
                                          <p:spTgt spid="5">
                                            <p:txEl>
                                              <p:pRg st="0" end="0"/>
                                            </p:txEl>
                                          </p:spTgt>
                                        </p:tgtEl>
                                        <p:attrNameLst>
                                          <p:attrName>style.visibility</p:attrName>
                                        </p:attrNameLst>
                                      </p:cBhvr>
                                      <p:to>
                                        <p:strVal val="visible"/>
                                      </p:to>
                                    </p:set>
                                    <p:animEffect transition="in" filter="barn(inVertical)">
                                      <p:cBhvr>
                                        <p:cTn id="9" dur="500"/>
                                        <p:tgtEl>
                                          <p:spTgt spid="5">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16" presetClass="entr" presetSubtype="21" fill="hold" nodeType="clickEffect">
                                  <p:stCondLst>
                                    <p:cond delay="0"/>
                                  </p:stCondLst>
                                  <p:childTnLst>
                                    <p:set>
                                      <p:cBhvr>
                                        <p:cTn id="13" dur="1" fill="hold">
                                          <p:stCondLst>
                                            <p:cond delay="0"/>
                                          </p:stCondLst>
                                        </p:cTn>
                                        <p:tgtEl>
                                          <p:spTgt spid="5">
                                            <p:txEl>
                                              <p:pRg st="1" end="1"/>
                                            </p:txEl>
                                          </p:spTgt>
                                        </p:tgtEl>
                                        <p:attrNameLst>
                                          <p:attrName>style.visibility</p:attrName>
                                        </p:attrNameLst>
                                      </p:cBhvr>
                                      <p:to>
                                        <p:strVal val="visible"/>
                                      </p:to>
                                    </p:set>
                                    <p:animEffect transition="in" filter="barn(inVertical)">
                                      <p:cBhvr>
                                        <p:cTn id="14" dur="500"/>
                                        <p:tgtEl>
                                          <p:spTgt spid="5">
                                            <p:txEl>
                                              <p:pRg st="1" end="1"/>
                                            </p:txEl>
                                          </p:spTgt>
                                        </p:tgtEl>
                                      </p:cBhvr>
                                    </p:animEffect>
                                  </p:childTnLst>
                                </p:cTn>
                              </p:par>
                              <p:par>
                                <p:cTn id="15" presetID="16" presetClass="entr" presetSubtype="21" fill="hold" nodeType="with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barn(inVertical)">
                                      <p:cBhvr>
                                        <p:cTn id="17" dur="500"/>
                                        <p:tgtEl>
                                          <p:spTgt spid="5">
                                            <p:txEl>
                                              <p:pRg st="2" end="2"/>
                                            </p:txEl>
                                          </p:spTgt>
                                        </p:tgtEl>
                                      </p:cBhvr>
                                    </p:animEffect>
                                  </p:childTnLst>
                                </p:cTn>
                              </p:par>
                              <p:par>
                                <p:cTn id="18" presetID="16" presetClass="entr" presetSubtype="21" fill="hold" nodeType="withEffect">
                                  <p:stCondLst>
                                    <p:cond delay="0"/>
                                  </p:stCondLst>
                                  <p:childTnLst>
                                    <p:set>
                                      <p:cBhvr>
                                        <p:cTn id="19" dur="1" fill="hold">
                                          <p:stCondLst>
                                            <p:cond delay="0"/>
                                          </p:stCondLst>
                                        </p:cTn>
                                        <p:tgtEl>
                                          <p:spTgt spid="5">
                                            <p:txEl>
                                              <p:pRg st="3" end="3"/>
                                            </p:txEl>
                                          </p:spTgt>
                                        </p:tgtEl>
                                        <p:attrNameLst>
                                          <p:attrName>style.visibility</p:attrName>
                                        </p:attrNameLst>
                                      </p:cBhvr>
                                      <p:to>
                                        <p:strVal val="visible"/>
                                      </p:to>
                                    </p:set>
                                    <p:animEffect transition="in" filter="barn(inVertical)">
                                      <p:cBhvr>
                                        <p:cTn id="20" dur="500"/>
                                        <p:tgtEl>
                                          <p:spTgt spid="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ctrTitle"/>
          </p:nvPr>
        </p:nvSpPr>
        <p:spPr>
          <a:xfrm>
            <a:off x="627707" y="1551161"/>
            <a:ext cx="7772400" cy="963439"/>
          </a:xfrm>
        </p:spPr>
        <p:txBody>
          <a:bodyPr>
            <a:noAutofit/>
          </a:bodyPr>
          <a:lstStyle/>
          <a:p>
            <a:r>
              <a:rPr lang="en-US" b="1" dirty="0" smtClean="0"/>
              <a:t>Appendix Revisions</a:t>
            </a:r>
            <a:endParaRPr lang="en-US" b="1" dirty="0"/>
          </a:p>
        </p:txBody>
      </p:sp>
      <p:sp>
        <p:nvSpPr>
          <p:cNvPr id="5" name="Subtitle 2"/>
          <p:cNvSpPr>
            <a:spLocks noGrp="1"/>
          </p:cNvSpPr>
          <p:nvPr>
            <p:ph type="subTitle" idx="1"/>
          </p:nvPr>
        </p:nvSpPr>
        <p:spPr>
          <a:xfrm>
            <a:off x="-76200" y="2438400"/>
            <a:ext cx="8763000" cy="4038600"/>
          </a:xfrm>
        </p:spPr>
        <p:txBody>
          <a:bodyPr>
            <a:normAutofit fontScale="77500" lnSpcReduction="20000"/>
          </a:bodyPr>
          <a:lstStyle/>
          <a:p>
            <a:pPr algn="just">
              <a:lnSpc>
                <a:spcPct val="120000"/>
              </a:lnSpc>
              <a:spcBef>
                <a:spcPts val="600"/>
              </a:spcBef>
            </a:pPr>
            <a:r>
              <a:rPr lang="en-US" sz="4000" b="1" dirty="0" smtClean="0">
                <a:solidFill>
                  <a:schemeClr val="tx1"/>
                </a:solidFill>
              </a:rPr>
              <a:t>              Appendix A – Professional Services</a:t>
            </a:r>
            <a:endParaRPr lang="en-US" sz="4000" b="1" dirty="0">
              <a:solidFill>
                <a:schemeClr val="tx1"/>
              </a:solidFill>
            </a:endParaRPr>
          </a:p>
          <a:p>
            <a:pPr marL="914400" marR="0" lvl="1" indent="-457200" algn="just">
              <a:lnSpc>
                <a:spcPct val="115000"/>
              </a:lnSpc>
              <a:spcBef>
                <a:spcPts val="600"/>
              </a:spcBef>
              <a:spcAft>
                <a:spcPts val="0"/>
              </a:spcAft>
              <a:buFont typeface="Wingdings" panose="05000000000000000000" pitchFamily="2" charset="2"/>
              <a:buChar char="Ø"/>
            </a:pPr>
            <a:r>
              <a:rPr lang="en-US" b="1" dirty="0" smtClean="0">
                <a:solidFill>
                  <a:schemeClr val="tx1"/>
                </a:solidFill>
                <a:latin typeface="Times New Roman"/>
                <a:ea typeface="Calibri"/>
                <a:cs typeface="Times New Roman"/>
              </a:rPr>
              <a:t>Modified </a:t>
            </a:r>
            <a:r>
              <a:rPr lang="en-US" b="1" dirty="0">
                <a:solidFill>
                  <a:schemeClr val="tx1"/>
                </a:solidFill>
                <a:latin typeface="Times New Roman"/>
                <a:ea typeface="Calibri"/>
                <a:cs typeface="Times New Roman"/>
              </a:rPr>
              <a:t>SE-210, Invitation for Professional Services to work </a:t>
            </a:r>
            <a:r>
              <a:rPr lang="en-US" b="1" dirty="0" smtClean="0">
                <a:solidFill>
                  <a:schemeClr val="tx1"/>
                </a:solidFill>
                <a:latin typeface="Times New Roman"/>
                <a:ea typeface="Calibri"/>
                <a:cs typeface="Times New Roman"/>
              </a:rPr>
              <a:t>with </a:t>
            </a:r>
            <a:r>
              <a:rPr lang="en-US" b="1" dirty="0">
                <a:solidFill>
                  <a:schemeClr val="tx1"/>
                </a:solidFill>
                <a:latin typeface="Times New Roman"/>
                <a:ea typeface="Calibri"/>
                <a:cs typeface="Times New Roman"/>
              </a:rPr>
              <a:t>the new SCBO.</a:t>
            </a:r>
            <a:endParaRPr lang="en-US" sz="3600" b="1" dirty="0">
              <a:solidFill>
                <a:schemeClr val="tx1"/>
              </a:solidFill>
              <a:ea typeface="Calibri"/>
              <a:cs typeface="Times New Roman"/>
            </a:endParaRPr>
          </a:p>
          <a:p>
            <a:pPr marL="914400" marR="0" lvl="1" indent="-457200" algn="just">
              <a:lnSpc>
                <a:spcPct val="115000"/>
              </a:lnSpc>
              <a:spcBef>
                <a:spcPts val="0"/>
              </a:spcBef>
              <a:spcAft>
                <a:spcPts val="0"/>
              </a:spcAft>
              <a:buFont typeface="Wingdings" panose="05000000000000000000" pitchFamily="2" charset="2"/>
              <a:buChar char="Ø"/>
            </a:pPr>
            <a:r>
              <a:rPr lang="en-US" b="1" dirty="0">
                <a:solidFill>
                  <a:schemeClr val="tx1"/>
                </a:solidFill>
                <a:latin typeface="Times New Roman"/>
                <a:ea typeface="Calibri"/>
                <a:cs typeface="Times New Roman"/>
              </a:rPr>
              <a:t>Added the SE-213, Selection Committee Report for Interview Selection.</a:t>
            </a:r>
            <a:endParaRPr lang="en-US" sz="3600" b="1" dirty="0">
              <a:solidFill>
                <a:schemeClr val="tx1"/>
              </a:solidFill>
              <a:ea typeface="Calibri"/>
              <a:cs typeface="Times New Roman"/>
            </a:endParaRPr>
          </a:p>
          <a:p>
            <a:pPr marL="914400" marR="0" lvl="1" indent="-457200" algn="just">
              <a:lnSpc>
                <a:spcPct val="115000"/>
              </a:lnSpc>
              <a:spcBef>
                <a:spcPts val="0"/>
              </a:spcBef>
              <a:spcAft>
                <a:spcPts val="0"/>
              </a:spcAft>
              <a:buFont typeface="Wingdings" panose="05000000000000000000" pitchFamily="2" charset="2"/>
              <a:buChar char="Ø"/>
            </a:pPr>
            <a:r>
              <a:rPr lang="en-US" b="1" dirty="0">
                <a:solidFill>
                  <a:schemeClr val="tx1"/>
                </a:solidFill>
                <a:latin typeface="Times New Roman"/>
                <a:ea typeface="Calibri"/>
                <a:cs typeface="Times New Roman"/>
              </a:rPr>
              <a:t>The SE-214, Confidentiality and Conflict of Interest Policy, is now on one page.</a:t>
            </a:r>
            <a:endParaRPr lang="en-US" sz="3600" b="1" dirty="0">
              <a:solidFill>
                <a:schemeClr val="tx1"/>
              </a:solidFill>
              <a:ea typeface="Calibri"/>
              <a:cs typeface="Times New Roman"/>
            </a:endParaRPr>
          </a:p>
          <a:p>
            <a:pPr marL="914400" marR="0" lvl="1" indent="-457200" algn="just">
              <a:lnSpc>
                <a:spcPct val="115000"/>
              </a:lnSpc>
              <a:spcBef>
                <a:spcPts val="0"/>
              </a:spcBef>
              <a:spcAft>
                <a:spcPts val="0"/>
              </a:spcAft>
              <a:buFont typeface="Wingdings" panose="05000000000000000000" pitchFamily="2" charset="2"/>
              <a:buChar char="Ø"/>
            </a:pPr>
            <a:r>
              <a:rPr lang="en-US" b="1" dirty="0">
                <a:solidFill>
                  <a:schemeClr val="tx1"/>
                </a:solidFill>
                <a:latin typeface="Times New Roman"/>
                <a:ea typeface="Calibri"/>
                <a:cs typeface="Times New Roman"/>
              </a:rPr>
              <a:t>SE-215, Committee Member A/E Evaluation – added requirement to use whole numbers only.</a:t>
            </a:r>
            <a:endParaRPr lang="en-US" sz="3600" b="1" dirty="0">
              <a:solidFill>
                <a:schemeClr val="tx1"/>
              </a:solidFill>
              <a:ea typeface="Calibri"/>
              <a:cs typeface="Times New Roman"/>
            </a:endParaRPr>
          </a:p>
          <a:p>
            <a:pPr marL="914400" marR="0" lvl="1" indent="-457200" algn="just">
              <a:lnSpc>
                <a:spcPct val="115000"/>
              </a:lnSpc>
              <a:spcBef>
                <a:spcPts val="0"/>
              </a:spcBef>
              <a:spcAft>
                <a:spcPts val="0"/>
              </a:spcAft>
              <a:buFont typeface="Wingdings" panose="05000000000000000000" pitchFamily="2" charset="2"/>
              <a:buChar char="Ø"/>
            </a:pPr>
            <a:r>
              <a:rPr lang="en-US" b="1" dirty="0">
                <a:solidFill>
                  <a:schemeClr val="tx1"/>
                </a:solidFill>
                <a:latin typeface="Times New Roman"/>
                <a:ea typeface="Calibri"/>
                <a:cs typeface="Times New Roman"/>
              </a:rPr>
              <a:t>SE-220 – Eliminated separate column for Stage I services break-out.</a:t>
            </a:r>
            <a:endParaRPr lang="en-US" sz="3600" b="1" dirty="0">
              <a:solidFill>
                <a:schemeClr val="tx1"/>
              </a:solidFill>
              <a:ea typeface="Calibri"/>
              <a:cs typeface="Times New Roman"/>
            </a:endParaRPr>
          </a:p>
        </p:txBody>
      </p:sp>
    </p:spTree>
    <p:extLst>
      <p:ext uri="{BB962C8B-B14F-4D97-AF65-F5344CB8AC3E}">
        <p14:creationId xmlns:p14="http://schemas.microsoft.com/office/powerpoint/2010/main" val="11873988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childTnLst>
                                </p:cTn>
                              </p:par>
                              <p:par>
                                <p:cTn id="7" presetID="22" presetClass="entr" presetSubtype="4" fill="hold" nodeType="withEffect">
                                  <p:stCondLst>
                                    <p:cond delay="0"/>
                                  </p:stCondLst>
                                  <p:childTnLst>
                                    <p:set>
                                      <p:cBhvr>
                                        <p:cTn id="8" dur="1" fill="hold">
                                          <p:stCondLst>
                                            <p:cond delay="0"/>
                                          </p:stCondLst>
                                        </p:cTn>
                                        <p:tgtEl>
                                          <p:spTgt spid="5">
                                            <p:txEl>
                                              <p:pRg st="0" end="0"/>
                                            </p:txEl>
                                          </p:spTgt>
                                        </p:tgtEl>
                                        <p:attrNameLst>
                                          <p:attrName>style.visibility</p:attrName>
                                        </p:attrNameLst>
                                      </p:cBhvr>
                                      <p:to>
                                        <p:strVal val="visible"/>
                                      </p:to>
                                    </p:set>
                                    <p:animEffect transition="in" filter="wipe(down)">
                                      <p:cBhvr>
                                        <p:cTn id="9" dur="500"/>
                                        <p:tgtEl>
                                          <p:spTgt spid="5">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22" presetClass="entr" presetSubtype="4" fill="hold" nodeType="clickEffect">
                                  <p:stCondLst>
                                    <p:cond delay="0"/>
                                  </p:stCondLst>
                                  <p:childTnLst>
                                    <p:set>
                                      <p:cBhvr>
                                        <p:cTn id="13" dur="1" fill="hold">
                                          <p:stCondLst>
                                            <p:cond delay="0"/>
                                          </p:stCondLst>
                                        </p:cTn>
                                        <p:tgtEl>
                                          <p:spTgt spid="5">
                                            <p:txEl>
                                              <p:pRg st="1" end="1"/>
                                            </p:txEl>
                                          </p:spTgt>
                                        </p:tgtEl>
                                        <p:attrNameLst>
                                          <p:attrName>style.visibility</p:attrName>
                                        </p:attrNameLst>
                                      </p:cBhvr>
                                      <p:to>
                                        <p:strVal val="visible"/>
                                      </p:to>
                                    </p:set>
                                    <p:animEffect transition="in" filter="wipe(down)">
                                      <p:cBhvr>
                                        <p:cTn id="14" dur="500"/>
                                        <p:tgtEl>
                                          <p:spTgt spid="5">
                                            <p:txEl>
                                              <p:pRg st="1" end="1"/>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22" presetClass="entr" presetSubtype="4" fill="hold" nodeType="clickEffect">
                                  <p:stCondLst>
                                    <p:cond delay="0"/>
                                  </p:stCondLst>
                                  <p:childTnLst>
                                    <p:set>
                                      <p:cBhvr>
                                        <p:cTn id="18" dur="1" fill="hold">
                                          <p:stCondLst>
                                            <p:cond delay="0"/>
                                          </p:stCondLst>
                                        </p:cTn>
                                        <p:tgtEl>
                                          <p:spTgt spid="5">
                                            <p:txEl>
                                              <p:pRg st="2" end="2"/>
                                            </p:txEl>
                                          </p:spTgt>
                                        </p:tgtEl>
                                        <p:attrNameLst>
                                          <p:attrName>style.visibility</p:attrName>
                                        </p:attrNameLst>
                                      </p:cBhvr>
                                      <p:to>
                                        <p:strVal val="visible"/>
                                      </p:to>
                                    </p:set>
                                    <p:animEffect transition="in" filter="wipe(down)">
                                      <p:cBhvr>
                                        <p:cTn id="19" dur="500"/>
                                        <p:tgtEl>
                                          <p:spTgt spid="5">
                                            <p:txEl>
                                              <p:pRg st="2" end="2"/>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22" presetClass="entr" presetSubtype="4" fill="hold" nodeType="clickEffect">
                                  <p:stCondLst>
                                    <p:cond delay="0"/>
                                  </p:stCondLst>
                                  <p:childTnLst>
                                    <p:set>
                                      <p:cBhvr>
                                        <p:cTn id="23" dur="1" fill="hold">
                                          <p:stCondLst>
                                            <p:cond delay="0"/>
                                          </p:stCondLst>
                                        </p:cTn>
                                        <p:tgtEl>
                                          <p:spTgt spid="5">
                                            <p:txEl>
                                              <p:pRg st="3" end="3"/>
                                            </p:txEl>
                                          </p:spTgt>
                                        </p:tgtEl>
                                        <p:attrNameLst>
                                          <p:attrName>style.visibility</p:attrName>
                                        </p:attrNameLst>
                                      </p:cBhvr>
                                      <p:to>
                                        <p:strVal val="visible"/>
                                      </p:to>
                                    </p:set>
                                    <p:animEffect transition="in" filter="wipe(down)">
                                      <p:cBhvr>
                                        <p:cTn id="24" dur="500"/>
                                        <p:tgtEl>
                                          <p:spTgt spid="5">
                                            <p:txEl>
                                              <p:pRg st="3" end="3"/>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22" presetClass="entr" presetSubtype="4" fill="hold" nodeType="clickEffect">
                                  <p:stCondLst>
                                    <p:cond delay="0"/>
                                  </p:stCondLst>
                                  <p:childTnLst>
                                    <p:set>
                                      <p:cBhvr>
                                        <p:cTn id="28" dur="1" fill="hold">
                                          <p:stCondLst>
                                            <p:cond delay="0"/>
                                          </p:stCondLst>
                                        </p:cTn>
                                        <p:tgtEl>
                                          <p:spTgt spid="5">
                                            <p:txEl>
                                              <p:pRg st="4" end="4"/>
                                            </p:txEl>
                                          </p:spTgt>
                                        </p:tgtEl>
                                        <p:attrNameLst>
                                          <p:attrName>style.visibility</p:attrName>
                                        </p:attrNameLst>
                                      </p:cBhvr>
                                      <p:to>
                                        <p:strVal val="visible"/>
                                      </p:to>
                                    </p:set>
                                    <p:animEffect transition="in" filter="wipe(down)">
                                      <p:cBhvr>
                                        <p:cTn id="29" dur="500"/>
                                        <p:tgtEl>
                                          <p:spTgt spid="5">
                                            <p:txEl>
                                              <p:pRg st="4" end="4"/>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22" presetClass="entr" presetSubtype="4" fill="hold" nodeType="clickEffect">
                                  <p:stCondLst>
                                    <p:cond delay="0"/>
                                  </p:stCondLst>
                                  <p:childTnLst>
                                    <p:set>
                                      <p:cBhvr>
                                        <p:cTn id="33" dur="1" fill="hold">
                                          <p:stCondLst>
                                            <p:cond delay="0"/>
                                          </p:stCondLst>
                                        </p:cTn>
                                        <p:tgtEl>
                                          <p:spTgt spid="5">
                                            <p:txEl>
                                              <p:pRg st="5" end="5"/>
                                            </p:txEl>
                                          </p:spTgt>
                                        </p:tgtEl>
                                        <p:attrNameLst>
                                          <p:attrName>style.visibility</p:attrName>
                                        </p:attrNameLst>
                                      </p:cBhvr>
                                      <p:to>
                                        <p:strVal val="visible"/>
                                      </p:to>
                                    </p:set>
                                    <p:animEffect transition="in" filter="wipe(down)">
                                      <p:cBhvr>
                                        <p:cTn id="34" dur="500"/>
                                        <p:tgtEl>
                                          <p:spTgt spid="5">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ctrTitle"/>
          </p:nvPr>
        </p:nvSpPr>
        <p:spPr>
          <a:xfrm>
            <a:off x="627707" y="1551161"/>
            <a:ext cx="7772400" cy="963439"/>
          </a:xfrm>
        </p:spPr>
        <p:txBody>
          <a:bodyPr>
            <a:noAutofit/>
          </a:bodyPr>
          <a:lstStyle/>
          <a:p>
            <a:r>
              <a:rPr lang="en-US" b="1" dirty="0" smtClean="0"/>
              <a:t>Appendix Revisions</a:t>
            </a:r>
            <a:endParaRPr lang="en-US" b="1" dirty="0"/>
          </a:p>
        </p:txBody>
      </p:sp>
      <p:sp>
        <p:nvSpPr>
          <p:cNvPr id="5" name="Subtitle 2"/>
          <p:cNvSpPr>
            <a:spLocks noGrp="1"/>
          </p:cNvSpPr>
          <p:nvPr>
            <p:ph type="subTitle" idx="1"/>
          </p:nvPr>
        </p:nvSpPr>
        <p:spPr>
          <a:xfrm>
            <a:off x="-76200" y="2438400"/>
            <a:ext cx="8763000" cy="4038600"/>
          </a:xfrm>
        </p:spPr>
        <p:txBody>
          <a:bodyPr>
            <a:normAutofit fontScale="92500" lnSpcReduction="10000"/>
          </a:bodyPr>
          <a:lstStyle/>
          <a:p>
            <a:pPr algn="just">
              <a:lnSpc>
                <a:spcPct val="120000"/>
              </a:lnSpc>
              <a:spcBef>
                <a:spcPts val="600"/>
              </a:spcBef>
            </a:pPr>
            <a:r>
              <a:rPr lang="en-US" sz="3600" b="1" dirty="0" smtClean="0">
                <a:solidFill>
                  <a:schemeClr val="tx1"/>
                </a:solidFill>
              </a:rPr>
              <a:t>              Appendix B – Design-Bid-Build</a:t>
            </a:r>
            <a:endParaRPr lang="en-US" sz="3600" b="1" dirty="0">
              <a:solidFill>
                <a:schemeClr val="tx1"/>
              </a:solidFill>
            </a:endParaRPr>
          </a:p>
          <a:p>
            <a:pPr marL="914400" marR="0" lvl="1" indent="-457200" algn="just">
              <a:lnSpc>
                <a:spcPct val="115000"/>
              </a:lnSpc>
              <a:spcBef>
                <a:spcPts val="600"/>
              </a:spcBef>
              <a:spcAft>
                <a:spcPts val="0"/>
              </a:spcAft>
              <a:buFont typeface="Wingdings" panose="05000000000000000000" pitchFamily="2" charset="2"/>
              <a:buChar char="Ø"/>
            </a:pPr>
            <a:r>
              <a:rPr lang="en-US" sz="3000" b="1" dirty="0">
                <a:solidFill>
                  <a:schemeClr val="tx1"/>
                </a:solidFill>
                <a:latin typeface="+mj-lt"/>
                <a:ea typeface="Calibri"/>
                <a:cs typeface="Times New Roman"/>
              </a:rPr>
              <a:t>Modified SE-310, Invitation for Design-Bid-Build Construction Services to work with the new SCBO and clarify use with name change.</a:t>
            </a:r>
          </a:p>
          <a:p>
            <a:pPr marL="914400" marR="0" lvl="1" indent="-457200" algn="just">
              <a:lnSpc>
                <a:spcPct val="115000"/>
              </a:lnSpc>
              <a:spcBef>
                <a:spcPts val="600"/>
              </a:spcBef>
              <a:spcAft>
                <a:spcPts val="0"/>
              </a:spcAft>
              <a:buFont typeface="Wingdings" panose="05000000000000000000" pitchFamily="2" charset="2"/>
              <a:buChar char="Ø"/>
            </a:pPr>
            <a:r>
              <a:rPr lang="en-US" sz="3000" b="1" dirty="0">
                <a:solidFill>
                  <a:schemeClr val="tx1"/>
                </a:solidFill>
                <a:latin typeface="+mj-lt"/>
                <a:ea typeface="Calibri"/>
                <a:cs typeface="Times New Roman"/>
              </a:rPr>
              <a:t>Modified SE-330 &amp; </a:t>
            </a:r>
            <a:r>
              <a:rPr lang="en-US" sz="3000" b="1" dirty="0" smtClean="0">
                <a:solidFill>
                  <a:schemeClr val="tx1"/>
                </a:solidFill>
                <a:latin typeface="+mj-lt"/>
                <a:ea typeface="Calibri"/>
                <a:cs typeface="Times New Roman"/>
              </a:rPr>
              <a:t>SE-332 </a:t>
            </a:r>
            <a:r>
              <a:rPr lang="en-US" sz="3000" b="1" dirty="0">
                <a:solidFill>
                  <a:schemeClr val="tx1"/>
                </a:solidFill>
                <a:latin typeface="+mj-lt"/>
                <a:ea typeface="Calibri"/>
                <a:cs typeface="Times New Roman"/>
              </a:rPr>
              <a:t>to add a column on page BF-2 to list License Classification</a:t>
            </a:r>
            <a:r>
              <a:rPr lang="en-US" sz="3000" b="1" dirty="0" smtClean="0">
                <a:solidFill>
                  <a:schemeClr val="tx1"/>
                </a:solidFill>
                <a:latin typeface="+mj-lt"/>
                <a:ea typeface="Calibri"/>
                <a:cs typeface="Times New Roman"/>
              </a:rPr>
              <a:t>.</a:t>
            </a:r>
          </a:p>
          <a:p>
            <a:pPr marL="914400" marR="0" lvl="1" indent="-457200" algn="just">
              <a:lnSpc>
                <a:spcPct val="115000"/>
              </a:lnSpc>
              <a:spcBef>
                <a:spcPts val="600"/>
              </a:spcBef>
              <a:spcAft>
                <a:spcPts val="0"/>
              </a:spcAft>
              <a:buFont typeface="Wingdings" panose="05000000000000000000" pitchFamily="2" charset="2"/>
              <a:buChar char="Ø"/>
            </a:pPr>
            <a:r>
              <a:rPr lang="en-US" sz="3000" b="1" dirty="0" smtClean="0">
                <a:solidFill>
                  <a:prstClr val="black"/>
                </a:solidFill>
                <a:latin typeface="+mj-lt"/>
                <a:ea typeface="Calibri"/>
                <a:cs typeface="Times New Roman"/>
              </a:rPr>
              <a:t>Added Pre-Bid and Pre-Construction Discussion Items. </a:t>
            </a:r>
            <a:endParaRPr lang="en-US" sz="3000" b="1" dirty="0">
              <a:solidFill>
                <a:schemeClr val="tx1"/>
              </a:solidFill>
              <a:latin typeface="+mj-lt"/>
              <a:ea typeface="Calibri"/>
              <a:cs typeface="Times New Roman"/>
            </a:endParaRPr>
          </a:p>
        </p:txBody>
      </p:sp>
    </p:spTree>
    <p:extLst>
      <p:ext uri="{BB962C8B-B14F-4D97-AF65-F5344CB8AC3E}">
        <p14:creationId xmlns:p14="http://schemas.microsoft.com/office/powerpoint/2010/main" val="4683438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childTnLst>
                                </p:cTn>
                              </p:par>
                              <p:par>
                                <p:cTn id="7" presetID="42" presetClass="entr" presetSubtype="0" fill="hold" nodeType="withEffect">
                                  <p:stCondLst>
                                    <p:cond delay="0"/>
                                  </p:stCondLst>
                                  <p:childTnLst>
                                    <p:set>
                                      <p:cBhvr>
                                        <p:cTn id="8" dur="1" fill="hold">
                                          <p:stCondLst>
                                            <p:cond delay="0"/>
                                          </p:stCondLst>
                                        </p:cTn>
                                        <p:tgtEl>
                                          <p:spTgt spid="5">
                                            <p:txEl>
                                              <p:pRg st="0" end="0"/>
                                            </p:txEl>
                                          </p:spTgt>
                                        </p:tgtEl>
                                        <p:attrNameLst>
                                          <p:attrName>style.visibility</p:attrName>
                                        </p:attrNameLst>
                                      </p:cBhvr>
                                      <p:to>
                                        <p:strVal val="visible"/>
                                      </p:to>
                                    </p:set>
                                    <p:animEffect transition="in" filter="fade">
                                      <p:cBhvr>
                                        <p:cTn id="9" dur="1000"/>
                                        <p:tgtEl>
                                          <p:spTgt spid="5">
                                            <p:txEl>
                                              <p:pRg st="0" end="0"/>
                                            </p:txEl>
                                          </p:spTgt>
                                        </p:tgtEl>
                                      </p:cBhvr>
                                    </p:animEffect>
                                    <p:anim calcmode="lin" valueType="num">
                                      <p:cBhvr>
                                        <p:cTn id="10" dur="1000" fill="hold"/>
                                        <p:tgtEl>
                                          <p:spTgt spid="5">
                                            <p:txEl>
                                              <p:pRg st="0" end="0"/>
                                            </p:txEl>
                                          </p:spTgt>
                                        </p:tgtEl>
                                        <p:attrNameLst>
                                          <p:attrName>ppt_x</p:attrName>
                                        </p:attrNameLst>
                                      </p:cBhvr>
                                      <p:tavLst>
                                        <p:tav tm="0">
                                          <p:val>
                                            <p:strVal val="#ppt_x"/>
                                          </p:val>
                                        </p:tav>
                                        <p:tav tm="100000">
                                          <p:val>
                                            <p:strVal val="#ppt_x"/>
                                          </p:val>
                                        </p:tav>
                                      </p:tavLst>
                                    </p:anim>
                                    <p:anim calcmode="lin" valueType="num">
                                      <p:cBhvr>
                                        <p:cTn id="11" dur="1000" fill="hold"/>
                                        <p:tgtEl>
                                          <p:spTgt spid="5">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2" fill="hold">
                      <p:stCondLst>
                        <p:cond delay="indefinite"/>
                      </p:stCondLst>
                      <p:childTnLst>
                        <p:par>
                          <p:cTn id="13" fill="hold">
                            <p:stCondLst>
                              <p:cond delay="0"/>
                            </p:stCondLst>
                            <p:childTnLst>
                              <p:par>
                                <p:cTn id="14" presetID="42" presetClass="entr" presetSubtype="0" fill="hold" nodeType="clickEffect">
                                  <p:stCondLst>
                                    <p:cond delay="0"/>
                                  </p:stCondLst>
                                  <p:childTnLst>
                                    <p:set>
                                      <p:cBhvr>
                                        <p:cTn id="15" dur="1" fill="hold">
                                          <p:stCondLst>
                                            <p:cond delay="0"/>
                                          </p:stCondLst>
                                        </p:cTn>
                                        <p:tgtEl>
                                          <p:spTgt spid="5">
                                            <p:txEl>
                                              <p:pRg st="1" end="1"/>
                                            </p:txEl>
                                          </p:spTgt>
                                        </p:tgtEl>
                                        <p:attrNameLst>
                                          <p:attrName>style.visibility</p:attrName>
                                        </p:attrNameLst>
                                      </p:cBhvr>
                                      <p:to>
                                        <p:strVal val="visible"/>
                                      </p:to>
                                    </p:set>
                                    <p:animEffect transition="in" filter="fade">
                                      <p:cBhvr>
                                        <p:cTn id="16" dur="1000"/>
                                        <p:tgtEl>
                                          <p:spTgt spid="5">
                                            <p:txEl>
                                              <p:pRg st="1" end="1"/>
                                            </p:txEl>
                                          </p:spTgt>
                                        </p:tgtEl>
                                      </p:cBhvr>
                                    </p:animEffect>
                                    <p:anim calcmode="lin" valueType="num">
                                      <p:cBhvr>
                                        <p:cTn id="17" dur="1000" fill="hold"/>
                                        <p:tgtEl>
                                          <p:spTgt spid="5">
                                            <p:txEl>
                                              <p:pRg st="1" end="1"/>
                                            </p:txEl>
                                          </p:spTgt>
                                        </p:tgtEl>
                                        <p:attrNameLst>
                                          <p:attrName>ppt_x</p:attrName>
                                        </p:attrNameLst>
                                      </p:cBhvr>
                                      <p:tavLst>
                                        <p:tav tm="0">
                                          <p:val>
                                            <p:strVal val="#ppt_x"/>
                                          </p:val>
                                        </p:tav>
                                        <p:tav tm="100000">
                                          <p:val>
                                            <p:strVal val="#ppt_x"/>
                                          </p:val>
                                        </p:tav>
                                      </p:tavLst>
                                    </p:anim>
                                    <p:anim calcmode="lin" valueType="num">
                                      <p:cBhvr>
                                        <p:cTn id="18" dur="1000" fill="hold"/>
                                        <p:tgtEl>
                                          <p:spTgt spid="5">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42" presetClass="entr" presetSubtype="0" fill="hold" nodeType="clickEffect">
                                  <p:stCondLst>
                                    <p:cond delay="0"/>
                                  </p:stCondLst>
                                  <p:childTnLst>
                                    <p:set>
                                      <p:cBhvr>
                                        <p:cTn id="22" dur="1" fill="hold">
                                          <p:stCondLst>
                                            <p:cond delay="0"/>
                                          </p:stCondLst>
                                        </p:cTn>
                                        <p:tgtEl>
                                          <p:spTgt spid="5">
                                            <p:txEl>
                                              <p:pRg st="2" end="2"/>
                                            </p:txEl>
                                          </p:spTgt>
                                        </p:tgtEl>
                                        <p:attrNameLst>
                                          <p:attrName>style.visibility</p:attrName>
                                        </p:attrNameLst>
                                      </p:cBhvr>
                                      <p:to>
                                        <p:strVal val="visible"/>
                                      </p:to>
                                    </p:set>
                                    <p:animEffect transition="in" filter="fade">
                                      <p:cBhvr>
                                        <p:cTn id="23" dur="1000"/>
                                        <p:tgtEl>
                                          <p:spTgt spid="5">
                                            <p:txEl>
                                              <p:pRg st="2" end="2"/>
                                            </p:txEl>
                                          </p:spTgt>
                                        </p:tgtEl>
                                      </p:cBhvr>
                                    </p:animEffect>
                                    <p:anim calcmode="lin" valueType="num">
                                      <p:cBhvr>
                                        <p:cTn id="24" dur="1000" fill="hold"/>
                                        <p:tgtEl>
                                          <p:spTgt spid="5">
                                            <p:txEl>
                                              <p:pRg st="2" end="2"/>
                                            </p:txEl>
                                          </p:spTgt>
                                        </p:tgtEl>
                                        <p:attrNameLst>
                                          <p:attrName>ppt_x</p:attrName>
                                        </p:attrNameLst>
                                      </p:cBhvr>
                                      <p:tavLst>
                                        <p:tav tm="0">
                                          <p:val>
                                            <p:strVal val="#ppt_x"/>
                                          </p:val>
                                        </p:tav>
                                        <p:tav tm="100000">
                                          <p:val>
                                            <p:strVal val="#ppt_x"/>
                                          </p:val>
                                        </p:tav>
                                      </p:tavLst>
                                    </p:anim>
                                    <p:anim calcmode="lin" valueType="num">
                                      <p:cBhvr>
                                        <p:cTn id="25" dur="1000" fill="hold"/>
                                        <p:tgtEl>
                                          <p:spTgt spid="5">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42" presetClass="entr" presetSubtype="0" fill="hold" nodeType="clickEffect">
                                  <p:stCondLst>
                                    <p:cond delay="0"/>
                                  </p:stCondLst>
                                  <p:childTnLst>
                                    <p:set>
                                      <p:cBhvr>
                                        <p:cTn id="29" dur="1" fill="hold">
                                          <p:stCondLst>
                                            <p:cond delay="0"/>
                                          </p:stCondLst>
                                        </p:cTn>
                                        <p:tgtEl>
                                          <p:spTgt spid="5">
                                            <p:txEl>
                                              <p:pRg st="3" end="3"/>
                                            </p:txEl>
                                          </p:spTgt>
                                        </p:tgtEl>
                                        <p:attrNameLst>
                                          <p:attrName>style.visibility</p:attrName>
                                        </p:attrNameLst>
                                      </p:cBhvr>
                                      <p:to>
                                        <p:strVal val="visible"/>
                                      </p:to>
                                    </p:set>
                                    <p:animEffect transition="in" filter="fade">
                                      <p:cBhvr>
                                        <p:cTn id="30" dur="1000"/>
                                        <p:tgtEl>
                                          <p:spTgt spid="5">
                                            <p:txEl>
                                              <p:pRg st="3" end="3"/>
                                            </p:txEl>
                                          </p:spTgt>
                                        </p:tgtEl>
                                      </p:cBhvr>
                                    </p:animEffect>
                                    <p:anim calcmode="lin" valueType="num">
                                      <p:cBhvr>
                                        <p:cTn id="31" dur="1000" fill="hold"/>
                                        <p:tgtEl>
                                          <p:spTgt spid="5">
                                            <p:txEl>
                                              <p:pRg st="3" end="3"/>
                                            </p:txEl>
                                          </p:spTgt>
                                        </p:tgtEl>
                                        <p:attrNameLst>
                                          <p:attrName>ppt_x</p:attrName>
                                        </p:attrNameLst>
                                      </p:cBhvr>
                                      <p:tavLst>
                                        <p:tav tm="0">
                                          <p:val>
                                            <p:strVal val="#ppt_x"/>
                                          </p:val>
                                        </p:tav>
                                        <p:tav tm="100000">
                                          <p:val>
                                            <p:strVal val="#ppt_x"/>
                                          </p:val>
                                        </p:tav>
                                      </p:tavLst>
                                    </p:anim>
                                    <p:anim calcmode="lin" valueType="num">
                                      <p:cBhvr>
                                        <p:cTn id="32" dur="1000" fill="hold"/>
                                        <p:tgtEl>
                                          <p:spTgt spid="5">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ctrTitle"/>
          </p:nvPr>
        </p:nvSpPr>
        <p:spPr>
          <a:xfrm>
            <a:off x="627707" y="1551161"/>
            <a:ext cx="7772400" cy="963439"/>
          </a:xfrm>
        </p:spPr>
        <p:txBody>
          <a:bodyPr>
            <a:noAutofit/>
          </a:bodyPr>
          <a:lstStyle/>
          <a:p>
            <a:r>
              <a:rPr lang="en-US" b="1" dirty="0" smtClean="0"/>
              <a:t>Appendix Revisions</a:t>
            </a:r>
            <a:endParaRPr lang="en-US" b="1" dirty="0"/>
          </a:p>
        </p:txBody>
      </p:sp>
      <p:sp>
        <p:nvSpPr>
          <p:cNvPr id="5" name="Subtitle 2"/>
          <p:cNvSpPr>
            <a:spLocks noGrp="1"/>
          </p:cNvSpPr>
          <p:nvPr>
            <p:ph type="subTitle" idx="1"/>
          </p:nvPr>
        </p:nvSpPr>
        <p:spPr>
          <a:xfrm>
            <a:off x="-76200" y="2362200"/>
            <a:ext cx="8763000" cy="4267200"/>
          </a:xfrm>
        </p:spPr>
        <p:txBody>
          <a:bodyPr>
            <a:normAutofit fontScale="92500"/>
          </a:bodyPr>
          <a:lstStyle/>
          <a:p>
            <a:pPr>
              <a:lnSpc>
                <a:spcPct val="120000"/>
              </a:lnSpc>
              <a:spcBef>
                <a:spcPts val="600"/>
              </a:spcBef>
            </a:pPr>
            <a:r>
              <a:rPr lang="en-US" sz="3600" b="1" dirty="0" smtClean="0">
                <a:solidFill>
                  <a:schemeClr val="tx1"/>
                </a:solidFill>
              </a:rPr>
              <a:t>     </a:t>
            </a:r>
            <a:r>
              <a:rPr lang="en-US" sz="3000" b="1" dirty="0" smtClean="0">
                <a:solidFill>
                  <a:schemeClr val="tx1"/>
                </a:solidFill>
              </a:rPr>
              <a:t>Appendix C – Construction Management at Risk</a:t>
            </a:r>
            <a:endParaRPr lang="en-US" sz="3000" b="1" dirty="0">
              <a:solidFill>
                <a:schemeClr val="tx1"/>
              </a:solidFill>
            </a:endParaRPr>
          </a:p>
          <a:p>
            <a:pPr marL="914400" marR="0" lvl="1" indent="-457200" algn="just">
              <a:lnSpc>
                <a:spcPct val="115000"/>
              </a:lnSpc>
              <a:spcBef>
                <a:spcPts val="300"/>
              </a:spcBef>
              <a:spcAft>
                <a:spcPts val="0"/>
              </a:spcAft>
              <a:buFont typeface="Wingdings" panose="05000000000000000000" pitchFamily="2" charset="2"/>
              <a:buChar char="Ø"/>
            </a:pPr>
            <a:r>
              <a:rPr lang="en-US" sz="2600" b="1" dirty="0">
                <a:solidFill>
                  <a:schemeClr val="tx1"/>
                </a:solidFill>
                <a:latin typeface="+mj-lt"/>
                <a:ea typeface="Calibri"/>
                <a:cs typeface="Times New Roman"/>
              </a:rPr>
              <a:t>Modified SE-410, Invitation for CM-R Services to work with the new SCBO.</a:t>
            </a:r>
          </a:p>
          <a:p>
            <a:pPr marL="914400" marR="0" lvl="1" indent="-457200" algn="just">
              <a:lnSpc>
                <a:spcPct val="115000"/>
              </a:lnSpc>
              <a:spcBef>
                <a:spcPts val="300"/>
              </a:spcBef>
              <a:spcAft>
                <a:spcPts val="0"/>
              </a:spcAft>
              <a:buFont typeface="Wingdings" panose="05000000000000000000" pitchFamily="2" charset="2"/>
              <a:buChar char="Ø"/>
            </a:pPr>
            <a:r>
              <a:rPr lang="en-US" sz="2600" b="1" dirty="0">
                <a:solidFill>
                  <a:schemeClr val="tx1"/>
                </a:solidFill>
                <a:latin typeface="+mj-lt"/>
                <a:ea typeface="Calibri"/>
                <a:cs typeface="Times New Roman"/>
              </a:rPr>
              <a:t>Added the SE-412, Selection Committee Report for </a:t>
            </a:r>
            <a:r>
              <a:rPr lang="en-US" sz="2600" b="1" dirty="0" smtClean="0">
                <a:solidFill>
                  <a:schemeClr val="tx1"/>
                </a:solidFill>
                <a:latin typeface="+mj-lt"/>
                <a:ea typeface="Calibri"/>
                <a:cs typeface="Times New Roman"/>
              </a:rPr>
              <a:t>RFQ </a:t>
            </a:r>
            <a:r>
              <a:rPr lang="en-US" sz="2600" b="1" dirty="0">
                <a:solidFill>
                  <a:schemeClr val="tx1"/>
                </a:solidFill>
                <a:latin typeface="+mj-lt"/>
                <a:ea typeface="Calibri"/>
                <a:cs typeface="Times New Roman"/>
              </a:rPr>
              <a:t>– CM-R.</a:t>
            </a:r>
          </a:p>
          <a:p>
            <a:pPr marL="914400" marR="0" lvl="1" indent="-457200" algn="just">
              <a:lnSpc>
                <a:spcPct val="115000"/>
              </a:lnSpc>
              <a:spcBef>
                <a:spcPts val="300"/>
              </a:spcBef>
              <a:spcAft>
                <a:spcPts val="0"/>
              </a:spcAft>
              <a:buFont typeface="Wingdings" panose="05000000000000000000" pitchFamily="2" charset="2"/>
              <a:buChar char="Ø"/>
            </a:pPr>
            <a:r>
              <a:rPr lang="en-US" sz="2600" b="1" dirty="0">
                <a:solidFill>
                  <a:schemeClr val="tx1"/>
                </a:solidFill>
                <a:latin typeface="+mj-lt"/>
                <a:ea typeface="Calibri"/>
                <a:cs typeface="Times New Roman"/>
              </a:rPr>
              <a:t>Added the SE-413, Notification of Prequalification – CM-R.</a:t>
            </a:r>
          </a:p>
          <a:p>
            <a:pPr marL="914400" marR="0" lvl="1" indent="-457200" algn="just">
              <a:lnSpc>
                <a:spcPct val="115000"/>
              </a:lnSpc>
              <a:spcBef>
                <a:spcPts val="300"/>
              </a:spcBef>
              <a:spcAft>
                <a:spcPts val="0"/>
              </a:spcAft>
              <a:buFont typeface="Wingdings" panose="05000000000000000000" pitchFamily="2" charset="2"/>
              <a:buChar char="Ø"/>
            </a:pPr>
            <a:r>
              <a:rPr lang="en-US" sz="2600" b="1" dirty="0">
                <a:solidFill>
                  <a:schemeClr val="tx1"/>
                </a:solidFill>
                <a:latin typeface="+mj-lt"/>
                <a:ea typeface="Calibri"/>
                <a:cs typeface="Times New Roman"/>
              </a:rPr>
              <a:t>The SE-414, Confidentiality and Conflict of Interest Policy, is now on one page.</a:t>
            </a:r>
          </a:p>
        </p:txBody>
      </p:sp>
    </p:spTree>
    <p:extLst>
      <p:ext uri="{BB962C8B-B14F-4D97-AF65-F5344CB8AC3E}">
        <p14:creationId xmlns:p14="http://schemas.microsoft.com/office/powerpoint/2010/main" val="41047378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childTnLst>
                                </p:cTn>
                              </p:par>
                              <p:par>
                                <p:cTn id="7" presetID="14" presetClass="entr" presetSubtype="10" fill="hold" nodeType="withEffect">
                                  <p:stCondLst>
                                    <p:cond delay="0"/>
                                  </p:stCondLst>
                                  <p:childTnLst>
                                    <p:set>
                                      <p:cBhvr>
                                        <p:cTn id="8" dur="1" fill="hold">
                                          <p:stCondLst>
                                            <p:cond delay="0"/>
                                          </p:stCondLst>
                                        </p:cTn>
                                        <p:tgtEl>
                                          <p:spTgt spid="5">
                                            <p:txEl>
                                              <p:pRg st="0" end="0"/>
                                            </p:txEl>
                                          </p:spTgt>
                                        </p:tgtEl>
                                        <p:attrNameLst>
                                          <p:attrName>style.visibility</p:attrName>
                                        </p:attrNameLst>
                                      </p:cBhvr>
                                      <p:to>
                                        <p:strVal val="visible"/>
                                      </p:to>
                                    </p:set>
                                    <p:animEffect transition="in" filter="randombar(horizontal)">
                                      <p:cBhvr>
                                        <p:cTn id="9" dur="500"/>
                                        <p:tgtEl>
                                          <p:spTgt spid="5">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14" presetClass="entr" presetSubtype="10" fill="hold" nodeType="clickEffect">
                                  <p:stCondLst>
                                    <p:cond delay="0"/>
                                  </p:stCondLst>
                                  <p:childTnLst>
                                    <p:set>
                                      <p:cBhvr>
                                        <p:cTn id="13" dur="1" fill="hold">
                                          <p:stCondLst>
                                            <p:cond delay="0"/>
                                          </p:stCondLst>
                                        </p:cTn>
                                        <p:tgtEl>
                                          <p:spTgt spid="5">
                                            <p:txEl>
                                              <p:pRg st="1" end="1"/>
                                            </p:txEl>
                                          </p:spTgt>
                                        </p:tgtEl>
                                        <p:attrNameLst>
                                          <p:attrName>style.visibility</p:attrName>
                                        </p:attrNameLst>
                                      </p:cBhvr>
                                      <p:to>
                                        <p:strVal val="visible"/>
                                      </p:to>
                                    </p:set>
                                    <p:animEffect transition="in" filter="randombar(horizontal)">
                                      <p:cBhvr>
                                        <p:cTn id="14" dur="500"/>
                                        <p:tgtEl>
                                          <p:spTgt spid="5">
                                            <p:txEl>
                                              <p:pRg st="1" end="1"/>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14" presetClass="entr" presetSubtype="10" fill="hold" nodeType="clickEffect">
                                  <p:stCondLst>
                                    <p:cond delay="0"/>
                                  </p:stCondLst>
                                  <p:childTnLst>
                                    <p:set>
                                      <p:cBhvr>
                                        <p:cTn id="18" dur="1" fill="hold">
                                          <p:stCondLst>
                                            <p:cond delay="0"/>
                                          </p:stCondLst>
                                        </p:cTn>
                                        <p:tgtEl>
                                          <p:spTgt spid="5">
                                            <p:txEl>
                                              <p:pRg st="2" end="2"/>
                                            </p:txEl>
                                          </p:spTgt>
                                        </p:tgtEl>
                                        <p:attrNameLst>
                                          <p:attrName>style.visibility</p:attrName>
                                        </p:attrNameLst>
                                      </p:cBhvr>
                                      <p:to>
                                        <p:strVal val="visible"/>
                                      </p:to>
                                    </p:set>
                                    <p:animEffect transition="in" filter="randombar(horizontal)">
                                      <p:cBhvr>
                                        <p:cTn id="19" dur="500"/>
                                        <p:tgtEl>
                                          <p:spTgt spid="5">
                                            <p:txEl>
                                              <p:pRg st="2" end="2"/>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14" presetClass="entr" presetSubtype="10" fill="hold" nodeType="clickEffect">
                                  <p:stCondLst>
                                    <p:cond delay="0"/>
                                  </p:stCondLst>
                                  <p:childTnLst>
                                    <p:set>
                                      <p:cBhvr>
                                        <p:cTn id="23" dur="1" fill="hold">
                                          <p:stCondLst>
                                            <p:cond delay="0"/>
                                          </p:stCondLst>
                                        </p:cTn>
                                        <p:tgtEl>
                                          <p:spTgt spid="5">
                                            <p:txEl>
                                              <p:pRg st="3" end="3"/>
                                            </p:txEl>
                                          </p:spTgt>
                                        </p:tgtEl>
                                        <p:attrNameLst>
                                          <p:attrName>style.visibility</p:attrName>
                                        </p:attrNameLst>
                                      </p:cBhvr>
                                      <p:to>
                                        <p:strVal val="visible"/>
                                      </p:to>
                                    </p:set>
                                    <p:animEffect transition="in" filter="randombar(horizontal)">
                                      <p:cBhvr>
                                        <p:cTn id="24" dur="500"/>
                                        <p:tgtEl>
                                          <p:spTgt spid="5">
                                            <p:txEl>
                                              <p:pRg st="3" end="3"/>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14" presetClass="entr" presetSubtype="10" fill="hold" nodeType="clickEffect">
                                  <p:stCondLst>
                                    <p:cond delay="0"/>
                                  </p:stCondLst>
                                  <p:childTnLst>
                                    <p:set>
                                      <p:cBhvr>
                                        <p:cTn id="28" dur="1" fill="hold">
                                          <p:stCondLst>
                                            <p:cond delay="0"/>
                                          </p:stCondLst>
                                        </p:cTn>
                                        <p:tgtEl>
                                          <p:spTgt spid="5">
                                            <p:txEl>
                                              <p:pRg st="4" end="4"/>
                                            </p:txEl>
                                          </p:spTgt>
                                        </p:tgtEl>
                                        <p:attrNameLst>
                                          <p:attrName>style.visibility</p:attrName>
                                        </p:attrNameLst>
                                      </p:cBhvr>
                                      <p:to>
                                        <p:strVal val="visible"/>
                                      </p:to>
                                    </p:set>
                                    <p:animEffect transition="in" filter="randombar(horizontal)">
                                      <p:cBhvr>
                                        <p:cTn id="29" dur="500"/>
                                        <p:tgtEl>
                                          <p:spTgt spid="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ctrTitle"/>
          </p:nvPr>
        </p:nvSpPr>
        <p:spPr>
          <a:xfrm>
            <a:off x="627707" y="1551161"/>
            <a:ext cx="7772400" cy="963439"/>
          </a:xfrm>
        </p:spPr>
        <p:txBody>
          <a:bodyPr>
            <a:noAutofit/>
          </a:bodyPr>
          <a:lstStyle/>
          <a:p>
            <a:r>
              <a:rPr lang="en-US" b="1" dirty="0" smtClean="0"/>
              <a:t>Appendix Revisions</a:t>
            </a:r>
            <a:endParaRPr lang="en-US" b="1" dirty="0"/>
          </a:p>
        </p:txBody>
      </p:sp>
      <p:sp>
        <p:nvSpPr>
          <p:cNvPr id="5" name="Subtitle 2"/>
          <p:cNvSpPr>
            <a:spLocks noGrp="1"/>
          </p:cNvSpPr>
          <p:nvPr>
            <p:ph type="subTitle" idx="1"/>
          </p:nvPr>
        </p:nvSpPr>
        <p:spPr>
          <a:xfrm>
            <a:off x="-76200" y="2362200"/>
            <a:ext cx="8763000" cy="4267200"/>
          </a:xfrm>
        </p:spPr>
        <p:txBody>
          <a:bodyPr>
            <a:normAutofit fontScale="92500" lnSpcReduction="10000"/>
          </a:bodyPr>
          <a:lstStyle/>
          <a:p>
            <a:pPr algn="just">
              <a:lnSpc>
                <a:spcPct val="120000"/>
              </a:lnSpc>
              <a:spcBef>
                <a:spcPts val="600"/>
              </a:spcBef>
            </a:pPr>
            <a:r>
              <a:rPr lang="en-US" sz="3600" b="1" dirty="0" smtClean="0">
                <a:solidFill>
                  <a:schemeClr val="tx1"/>
                </a:solidFill>
              </a:rPr>
              <a:t>     </a:t>
            </a:r>
            <a:r>
              <a:rPr lang="en-US" sz="3500" b="1" dirty="0" smtClean="0">
                <a:solidFill>
                  <a:schemeClr val="tx1"/>
                </a:solidFill>
              </a:rPr>
              <a:t>Appendix D – Indefinite Delivery Contracts</a:t>
            </a:r>
            <a:endParaRPr lang="en-US" sz="3500" b="1" dirty="0">
              <a:solidFill>
                <a:schemeClr val="tx1"/>
              </a:solidFill>
            </a:endParaRPr>
          </a:p>
          <a:p>
            <a:pPr marL="914400" marR="0" lvl="1" indent="-457200" algn="just">
              <a:lnSpc>
                <a:spcPct val="115000"/>
              </a:lnSpc>
              <a:spcBef>
                <a:spcPts val="600"/>
              </a:spcBef>
              <a:spcAft>
                <a:spcPts val="0"/>
              </a:spcAft>
              <a:buFont typeface="Wingdings" panose="05000000000000000000" pitchFamily="2" charset="2"/>
              <a:buChar char="Ø"/>
            </a:pPr>
            <a:r>
              <a:rPr lang="en-US" b="1" dirty="0">
                <a:solidFill>
                  <a:schemeClr val="tx1"/>
                </a:solidFill>
                <a:latin typeface="+mj-lt"/>
                <a:ea typeface="Calibri"/>
                <a:cs typeface="Times New Roman"/>
              </a:rPr>
              <a:t>Modified SE-610, Invitation for Professional Services Indefinite Delivery Contract, to work with the new SCBO.</a:t>
            </a:r>
            <a:endParaRPr lang="en-US" sz="3600" b="1" dirty="0">
              <a:solidFill>
                <a:schemeClr val="tx1"/>
              </a:solidFill>
              <a:latin typeface="+mj-lt"/>
              <a:ea typeface="Calibri"/>
              <a:cs typeface="Times New Roman"/>
            </a:endParaRPr>
          </a:p>
          <a:p>
            <a:pPr marL="914400" marR="0" lvl="1" indent="-457200" algn="just">
              <a:lnSpc>
                <a:spcPct val="115000"/>
              </a:lnSpc>
              <a:spcBef>
                <a:spcPts val="600"/>
              </a:spcBef>
              <a:spcAft>
                <a:spcPts val="0"/>
              </a:spcAft>
              <a:buFont typeface="Wingdings" panose="05000000000000000000" pitchFamily="2" charset="2"/>
              <a:buChar char="Ø"/>
            </a:pPr>
            <a:r>
              <a:rPr lang="en-US" b="1" dirty="0">
                <a:solidFill>
                  <a:schemeClr val="tx1"/>
                </a:solidFill>
                <a:latin typeface="+mj-lt"/>
                <a:ea typeface="Calibri"/>
                <a:cs typeface="Times New Roman"/>
              </a:rPr>
              <a:t>Added the SE-613, Selection Committee Report for Interview Selection - IDC.</a:t>
            </a:r>
            <a:endParaRPr lang="en-US" sz="3600" b="1" dirty="0">
              <a:solidFill>
                <a:schemeClr val="tx1"/>
              </a:solidFill>
              <a:latin typeface="+mj-lt"/>
              <a:ea typeface="Calibri"/>
              <a:cs typeface="Times New Roman"/>
            </a:endParaRPr>
          </a:p>
          <a:p>
            <a:pPr marL="914400" marR="0" lvl="1" indent="-457200" algn="just">
              <a:lnSpc>
                <a:spcPct val="115000"/>
              </a:lnSpc>
              <a:spcBef>
                <a:spcPts val="600"/>
              </a:spcBef>
              <a:spcAft>
                <a:spcPts val="0"/>
              </a:spcAft>
              <a:buFont typeface="Wingdings" panose="05000000000000000000" pitchFamily="2" charset="2"/>
              <a:buChar char="Ø"/>
            </a:pPr>
            <a:r>
              <a:rPr lang="en-US" b="1" dirty="0">
                <a:solidFill>
                  <a:schemeClr val="tx1"/>
                </a:solidFill>
                <a:latin typeface="+mj-lt"/>
                <a:ea typeface="Calibri"/>
                <a:cs typeface="Times New Roman"/>
              </a:rPr>
              <a:t>The SE-614, Confidentiality and Conflict of Interest Policy IDC, is now on one page.</a:t>
            </a:r>
            <a:endParaRPr lang="en-US" sz="3600" b="1" dirty="0">
              <a:solidFill>
                <a:schemeClr val="tx1"/>
              </a:solidFill>
              <a:latin typeface="+mj-lt"/>
              <a:ea typeface="Calibri"/>
              <a:cs typeface="Times New Roman"/>
            </a:endParaRPr>
          </a:p>
          <a:p>
            <a:pPr algn="l">
              <a:lnSpc>
                <a:spcPct val="115000"/>
              </a:lnSpc>
              <a:spcBef>
                <a:spcPts val="0"/>
              </a:spcBef>
            </a:pPr>
            <a:r>
              <a:rPr lang="en-US" b="1" dirty="0">
                <a:solidFill>
                  <a:schemeClr val="tx1"/>
                </a:solidFill>
                <a:latin typeface="+mj-lt"/>
                <a:ea typeface="Calibri"/>
                <a:cs typeface="Times New Roman"/>
              </a:rPr>
              <a:t> </a:t>
            </a:r>
            <a:endParaRPr lang="en-US" sz="4000" b="1" dirty="0">
              <a:solidFill>
                <a:schemeClr val="tx1"/>
              </a:solidFill>
              <a:effectLst/>
              <a:latin typeface="+mj-lt"/>
              <a:ea typeface="Calibri"/>
              <a:cs typeface="Times New Roman"/>
            </a:endParaRPr>
          </a:p>
        </p:txBody>
      </p:sp>
    </p:spTree>
    <p:extLst>
      <p:ext uri="{BB962C8B-B14F-4D97-AF65-F5344CB8AC3E}">
        <p14:creationId xmlns:p14="http://schemas.microsoft.com/office/powerpoint/2010/main" val="39515009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childTnLst>
                                </p:cTn>
                              </p:par>
                              <p:par>
                                <p:cTn id="7" presetID="2" presetClass="entr" presetSubtype="4" fill="hold" nodeType="withEffect">
                                  <p:stCondLst>
                                    <p:cond delay="0"/>
                                  </p:stCondLst>
                                  <p:childTnLst>
                                    <p:set>
                                      <p:cBhvr>
                                        <p:cTn id="8" dur="1" fill="hold">
                                          <p:stCondLst>
                                            <p:cond delay="0"/>
                                          </p:stCondLst>
                                        </p:cTn>
                                        <p:tgtEl>
                                          <p:spTgt spid="5">
                                            <p:txEl>
                                              <p:pRg st="0" end="0"/>
                                            </p:txEl>
                                          </p:spTgt>
                                        </p:tgtEl>
                                        <p:attrNameLst>
                                          <p:attrName>style.visibility</p:attrName>
                                        </p:attrNameLst>
                                      </p:cBhvr>
                                      <p:to>
                                        <p:strVal val="visible"/>
                                      </p:to>
                                    </p:set>
                                    <p:anim calcmode="lin" valueType="num">
                                      <p:cBhvr additive="base">
                                        <p:cTn id="9"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10"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1" fill="hold">
                      <p:stCondLst>
                        <p:cond delay="indefinite"/>
                      </p:stCondLst>
                      <p:childTnLst>
                        <p:par>
                          <p:cTn id="12" fill="hold">
                            <p:stCondLst>
                              <p:cond delay="0"/>
                            </p:stCondLst>
                            <p:childTnLst>
                              <p:par>
                                <p:cTn id="13" presetID="2" presetClass="entr" presetSubtype="4" fill="hold" nodeType="clickEffect">
                                  <p:stCondLst>
                                    <p:cond delay="0"/>
                                  </p:stCondLst>
                                  <p:childTnLst>
                                    <p:set>
                                      <p:cBhvr>
                                        <p:cTn id="14" dur="1" fill="hold">
                                          <p:stCondLst>
                                            <p:cond delay="0"/>
                                          </p:stCondLst>
                                        </p:cTn>
                                        <p:tgtEl>
                                          <p:spTgt spid="5">
                                            <p:txEl>
                                              <p:pRg st="1" end="1"/>
                                            </p:txEl>
                                          </p:spTgt>
                                        </p:tgtEl>
                                        <p:attrNameLst>
                                          <p:attrName>style.visibility</p:attrName>
                                        </p:attrNameLst>
                                      </p:cBhvr>
                                      <p:to>
                                        <p:strVal val="visible"/>
                                      </p:to>
                                    </p:set>
                                    <p:anim calcmode="lin" valueType="num">
                                      <p:cBhvr additive="base">
                                        <p:cTn id="15" dur="500" fill="hold"/>
                                        <p:tgtEl>
                                          <p:spTgt spid="5">
                                            <p:txEl>
                                              <p:pRg st="1" end="1"/>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nodeType="clickEffect">
                                  <p:stCondLst>
                                    <p:cond delay="0"/>
                                  </p:stCondLst>
                                  <p:childTnLst>
                                    <p:set>
                                      <p:cBhvr>
                                        <p:cTn id="20" dur="1" fill="hold">
                                          <p:stCondLst>
                                            <p:cond delay="0"/>
                                          </p:stCondLst>
                                        </p:cTn>
                                        <p:tgtEl>
                                          <p:spTgt spid="5">
                                            <p:txEl>
                                              <p:pRg st="2" end="2"/>
                                            </p:txEl>
                                          </p:spTgt>
                                        </p:tgtEl>
                                        <p:attrNameLst>
                                          <p:attrName>style.visibility</p:attrName>
                                        </p:attrNameLst>
                                      </p:cBhvr>
                                      <p:to>
                                        <p:strVal val="visible"/>
                                      </p:to>
                                    </p:set>
                                    <p:anim calcmode="lin" valueType="num">
                                      <p:cBhvr additive="base">
                                        <p:cTn id="21" dur="500" fill="hold"/>
                                        <p:tgtEl>
                                          <p:spTgt spid="5">
                                            <p:txEl>
                                              <p:pRg st="2" end="2"/>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nodeType="clickEffect">
                                  <p:stCondLst>
                                    <p:cond delay="0"/>
                                  </p:stCondLst>
                                  <p:childTnLst>
                                    <p:set>
                                      <p:cBhvr>
                                        <p:cTn id="26" dur="1" fill="hold">
                                          <p:stCondLst>
                                            <p:cond delay="0"/>
                                          </p:stCondLst>
                                        </p:cTn>
                                        <p:tgtEl>
                                          <p:spTgt spid="5">
                                            <p:txEl>
                                              <p:pRg st="3" end="3"/>
                                            </p:txEl>
                                          </p:spTgt>
                                        </p:tgtEl>
                                        <p:attrNameLst>
                                          <p:attrName>style.visibility</p:attrName>
                                        </p:attrNameLst>
                                      </p:cBhvr>
                                      <p:to>
                                        <p:strVal val="visible"/>
                                      </p:to>
                                    </p:set>
                                    <p:anim calcmode="lin" valueType="num">
                                      <p:cBhvr additive="base">
                                        <p:cTn id="27" dur="500" fill="hold"/>
                                        <p:tgtEl>
                                          <p:spTgt spid="5">
                                            <p:txEl>
                                              <p:pRg st="3" end="3"/>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5">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ctrTitle"/>
          </p:nvPr>
        </p:nvSpPr>
        <p:spPr>
          <a:xfrm>
            <a:off x="627707" y="1551161"/>
            <a:ext cx="7772400" cy="963439"/>
          </a:xfrm>
        </p:spPr>
        <p:txBody>
          <a:bodyPr>
            <a:noAutofit/>
          </a:bodyPr>
          <a:lstStyle/>
          <a:p>
            <a:r>
              <a:rPr lang="en-US" b="1" dirty="0" smtClean="0"/>
              <a:t>Appendix Revisions</a:t>
            </a:r>
            <a:endParaRPr lang="en-US" b="1" dirty="0"/>
          </a:p>
        </p:txBody>
      </p:sp>
      <p:sp>
        <p:nvSpPr>
          <p:cNvPr id="5" name="Subtitle 2"/>
          <p:cNvSpPr>
            <a:spLocks noGrp="1"/>
          </p:cNvSpPr>
          <p:nvPr>
            <p:ph type="subTitle" idx="1"/>
          </p:nvPr>
        </p:nvSpPr>
        <p:spPr>
          <a:xfrm>
            <a:off x="533400" y="2667000"/>
            <a:ext cx="7696200" cy="2590800"/>
          </a:xfrm>
        </p:spPr>
        <p:txBody>
          <a:bodyPr>
            <a:normAutofit lnSpcReduction="10000"/>
          </a:bodyPr>
          <a:lstStyle/>
          <a:p>
            <a:pPr>
              <a:lnSpc>
                <a:spcPct val="120000"/>
              </a:lnSpc>
              <a:spcBef>
                <a:spcPts val="600"/>
              </a:spcBef>
            </a:pPr>
            <a:r>
              <a:rPr lang="en-US" sz="3600" b="1" dirty="0" smtClean="0">
                <a:solidFill>
                  <a:schemeClr val="tx1"/>
                </a:solidFill>
              </a:rPr>
              <a:t>     Appendix E – Design-Build</a:t>
            </a:r>
          </a:p>
          <a:p>
            <a:pPr algn="just">
              <a:lnSpc>
                <a:spcPct val="120000"/>
              </a:lnSpc>
              <a:spcBef>
                <a:spcPts val="600"/>
              </a:spcBef>
            </a:pPr>
            <a:endParaRPr lang="en-US" sz="3600" b="1" dirty="0">
              <a:solidFill>
                <a:schemeClr val="tx1"/>
              </a:solidFill>
              <a:latin typeface="+mj-lt"/>
              <a:ea typeface="Calibri"/>
              <a:cs typeface="Times New Roman"/>
            </a:endParaRPr>
          </a:p>
          <a:p>
            <a:pPr marL="914400" marR="0" lvl="1" indent="-457200" algn="just">
              <a:lnSpc>
                <a:spcPct val="115000"/>
              </a:lnSpc>
              <a:spcBef>
                <a:spcPts val="600"/>
              </a:spcBef>
              <a:spcAft>
                <a:spcPts val="0"/>
              </a:spcAft>
              <a:buFont typeface="Wingdings" panose="05000000000000000000" pitchFamily="2" charset="2"/>
              <a:buChar char="Ø"/>
            </a:pPr>
            <a:r>
              <a:rPr lang="en-US" sz="3200" b="1" dirty="0" smtClean="0">
                <a:solidFill>
                  <a:schemeClr val="tx1"/>
                </a:solidFill>
                <a:latin typeface="+mj-lt"/>
                <a:ea typeface="Calibri"/>
                <a:cs typeface="Times New Roman"/>
              </a:rPr>
              <a:t>Created 700 series of forms to be used on all Design-Build project.</a:t>
            </a:r>
            <a:endParaRPr lang="en-US" sz="3200" b="1" dirty="0">
              <a:solidFill>
                <a:schemeClr val="tx1"/>
              </a:solidFill>
              <a:effectLst/>
              <a:latin typeface="+mj-lt"/>
              <a:ea typeface="Calibri"/>
              <a:cs typeface="Times New Roman"/>
            </a:endParaRPr>
          </a:p>
        </p:txBody>
      </p:sp>
    </p:spTree>
    <p:extLst>
      <p:ext uri="{BB962C8B-B14F-4D97-AF65-F5344CB8AC3E}">
        <p14:creationId xmlns:p14="http://schemas.microsoft.com/office/powerpoint/2010/main" val="16013116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childTnLst>
                                </p:cTn>
                              </p:par>
                              <p:par>
                                <p:cTn id="7" presetID="16" presetClass="entr" presetSubtype="21" fill="hold" nodeType="withEffect">
                                  <p:stCondLst>
                                    <p:cond delay="0"/>
                                  </p:stCondLst>
                                  <p:childTnLst>
                                    <p:set>
                                      <p:cBhvr>
                                        <p:cTn id="8" dur="1" fill="hold">
                                          <p:stCondLst>
                                            <p:cond delay="0"/>
                                          </p:stCondLst>
                                        </p:cTn>
                                        <p:tgtEl>
                                          <p:spTgt spid="5">
                                            <p:txEl>
                                              <p:pRg st="0" end="0"/>
                                            </p:txEl>
                                          </p:spTgt>
                                        </p:tgtEl>
                                        <p:attrNameLst>
                                          <p:attrName>style.visibility</p:attrName>
                                        </p:attrNameLst>
                                      </p:cBhvr>
                                      <p:to>
                                        <p:strVal val="visible"/>
                                      </p:to>
                                    </p:set>
                                    <p:animEffect transition="in" filter="barn(inVertical)">
                                      <p:cBhvr>
                                        <p:cTn id="9" dur="500"/>
                                        <p:tgtEl>
                                          <p:spTgt spid="5">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16" presetClass="entr" presetSubtype="21" fill="hold" nodeType="clickEffect">
                                  <p:stCondLst>
                                    <p:cond delay="0"/>
                                  </p:stCondLst>
                                  <p:childTnLst>
                                    <p:set>
                                      <p:cBhvr>
                                        <p:cTn id="13" dur="1" fill="hold">
                                          <p:stCondLst>
                                            <p:cond delay="0"/>
                                          </p:stCondLst>
                                        </p:cTn>
                                        <p:tgtEl>
                                          <p:spTgt spid="5">
                                            <p:txEl>
                                              <p:pRg st="2" end="2"/>
                                            </p:txEl>
                                          </p:spTgt>
                                        </p:tgtEl>
                                        <p:attrNameLst>
                                          <p:attrName>style.visibility</p:attrName>
                                        </p:attrNameLst>
                                      </p:cBhvr>
                                      <p:to>
                                        <p:strVal val="visible"/>
                                      </p:to>
                                    </p:set>
                                    <p:animEffect transition="in" filter="barn(inVertical)">
                                      <p:cBhvr>
                                        <p:cTn id="14" dur="500"/>
                                        <p:tgtEl>
                                          <p:spTgt spid="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81000" y="1676401"/>
            <a:ext cx="8382000" cy="914399"/>
          </a:xfrm>
        </p:spPr>
        <p:txBody>
          <a:bodyPr>
            <a:noAutofit/>
          </a:bodyPr>
          <a:lstStyle/>
          <a:p>
            <a:r>
              <a:rPr lang="en-US" altLang="en-US" b="1" dirty="0" smtClean="0">
                <a:solidFill>
                  <a:schemeClr val="tx1"/>
                </a:solidFill>
              </a:rPr>
              <a:t>2018 OSE MANUAL  REVISIONS</a:t>
            </a:r>
            <a:endParaRPr lang="en-US" dirty="0"/>
          </a:p>
        </p:txBody>
      </p:sp>
      <p:sp>
        <p:nvSpPr>
          <p:cNvPr id="3" name="Subtitle 2"/>
          <p:cNvSpPr>
            <a:spLocks noGrp="1"/>
          </p:cNvSpPr>
          <p:nvPr>
            <p:ph type="subTitle" idx="1"/>
          </p:nvPr>
        </p:nvSpPr>
        <p:spPr>
          <a:xfrm>
            <a:off x="533400" y="2895600"/>
            <a:ext cx="8305800" cy="3124200"/>
          </a:xfrm>
        </p:spPr>
        <p:txBody>
          <a:bodyPr>
            <a:normAutofit fontScale="92500"/>
          </a:bodyPr>
          <a:lstStyle/>
          <a:p>
            <a:pPr algn="just">
              <a:spcBef>
                <a:spcPts val="0"/>
              </a:spcBef>
              <a:defRPr/>
            </a:pPr>
            <a:r>
              <a:rPr lang="en-US" altLang="en-US" b="1" dirty="0" smtClean="0">
                <a:solidFill>
                  <a:schemeClr val="tx1"/>
                </a:solidFill>
              </a:rPr>
              <a:t>The 2018 OSE Manual will be promulgated from November 1, 2017 until January 1, 2018 when the 2018 Manual will become effective.</a:t>
            </a:r>
          </a:p>
          <a:p>
            <a:pPr algn="just">
              <a:spcBef>
                <a:spcPts val="0"/>
              </a:spcBef>
              <a:defRPr/>
            </a:pPr>
            <a:endParaRPr lang="en-US" altLang="en-US" b="1" dirty="0">
              <a:solidFill>
                <a:schemeClr val="tx1"/>
              </a:solidFill>
            </a:endParaRPr>
          </a:p>
          <a:p>
            <a:pPr algn="just">
              <a:spcBef>
                <a:spcPts val="0"/>
              </a:spcBef>
              <a:defRPr/>
            </a:pPr>
            <a:r>
              <a:rPr lang="en-US" altLang="en-US" b="1" dirty="0" smtClean="0">
                <a:solidFill>
                  <a:schemeClr val="tx1"/>
                </a:solidFill>
              </a:rPr>
              <a:t>It will posted on the OSE website and advertised in SCBO and the State Register.</a:t>
            </a:r>
            <a:endParaRPr lang="en-US" altLang="en-US" b="1" dirty="0">
              <a:solidFill>
                <a:schemeClr val="tx1"/>
              </a:solidFill>
            </a:endParaRPr>
          </a:p>
          <a:p>
            <a:pPr>
              <a:spcBef>
                <a:spcPts val="0"/>
              </a:spcBef>
              <a:defRPr/>
            </a:pPr>
            <a:endParaRPr lang="en-US" altLang="en-US" sz="1050" dirty="0">
              <a:solidFill>
                <a:schemeClr val="tx1"/>
              </a:solidFill>
            </a:endParaRPr>
          </a:p>
          <a:p>
            <a:endParaRPr lang="en-US" dirty="0"/>
          </a:p>
        </p:txBody>
      </p:sp>
    </p:spTree>
    <p:extLst>
      <p:ext uri="{BB962C8B-B14F-4D97-AF65-F5344CB8AC3E}">
        <p14:creationId xmlns:p14="http://schemas.microsoft.com/office/powerpoint/2010/main" val="470516756"/>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0" end="0"/>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ctrTitle"/>
          </p:nvPr>
        </p:nvSpPr>
        <p:spPr>
          <a:xfrm>
            <a:off x="627707" y="1551161"/>
            <a:ext cx="7772400" cy="963439"/>
          </a:xfrm>
        </p:spPr>
        <p:txBody>
          <a:bodyPr>
            <a:noAutofit/>
          </a:bodyPr>
          <a:lstStyle/>
          <a:p>
            <a:r>
              <a:rPr lang="en-US" b="1" dirty="0" smtClean="0"/>
              <a:t>Appendix Revisions</a:t>
            </a:r>
            <a:endParaRPr lang="en-US" b="1" dirty="0"/>
          </a:p>
        </p:txBody>
      </p:sp>
      <p:sp>
        <p:nvSpPr>
          <p:cNvPr id="5" name="Subtitle 2"/>
          <p:cNvSpPr>
            <a:spLocks noGrp="1"/>
          </p:cNvSpPr>
          <p:nvPr>
            <p:ph type="subTitle" idx="1"/>
          </p:nvPr>
        </p:nvSpPr>
        <p:spPr>
          <a:xfrm>
            <a:off x="533400" y="2667000"/>
            <a:ext cx="7696200" cy="2895600"/>
          </a:xfrm>
        </p:spPr>
        <p:txBody>
          <a:bodyPr>
            <a:normAutofit fontScale="92500" lnSpcReduction="10000"/>
          </a:bodyPr>
          <a:lstStyle/>
          <a:p>
            <a:pPr>
              <a:lnSpc>
                <a:spcPct val="120000"/>
              </a:lnSpc>
              <a:spcBef>
                <a:spcPts val="600"/>
              </a:spcBef>
            </a:pPr>
            <a:r>
              <a:rPr lang="en-US" sz="3600" b="1" dirty="0" smtClean="0">
                <a:solidFill>
                  <a:schemeClr val="tx1"/>
                </a:solidFill>
              </a:rPr>
              <a:t>     Appendix F – OSE Permits, Agreements and Optional Forms</a:t>
            </a:r>
          </a:p>
          <a:p>
            <a:pPr algn="just">
              <a:lnSpc>
                <a:spcPct val="120000"/>
              </a:lnSpc>
              <a:spcBef>
                <a:spcPts val="600"/>
              </a:spcBef>
            </a:pPr>
            <a:endParaRPr lang="en-US" sz="3600" b="1" dirty="0">
              <a:solidFill>
                <a:schemeClr val="tx1"/>
              </a:solidFill>
              <a:latin typeface="+mj-lt"/>
              <a:ea typeface="Calibri"/>
              <a:cs typeface="Times New Roman"/>
            </a:endParaRPr>
          </a:p>
          <a:p>
            <a:pPr marL="914400" marR="0" lvl="1" indent="-457200" algn="just">
              <a:lnSpc>
                <a:spcPct val="115000"/>
              </a:lnSpc>
              <a:spcBef>
                <a:spcPts val="0"/>
              </a:spcBef>
              <a:spcAft>
                <a:spcPts val="0"/>
              </a:spcAft>
              <a:buFont typeface="Wingdings" panose="05000000000000000000" pitchFamily="2" charset="2"/>
              <a:buChar char="Ø"/>
            </a:pPr>
            <a:r>
              <a:rPr lang="en-US" sz="3200" b="1" dirty="0">
                <a:solidFill>
                  <a:schemeClr val="tx1"/>
                </a:solidFill>
                <a:latin typeface="Times New Roman"/>
                <a:ea typeface="Calibri"/>
                <a:cs typeface="Times New Roman"/>
              </a:rPr>
              <a:t>Deleted </a:t>
            </a:r>
            <a:r>
              <a:rPr lang="en-US" sz="3200" b="1" dirty="0" smtClean="0">
                <a:solidFill>
                  <a:schemeClr val="tx1"/>
                </a:solidFill>
                <a:latin typeface="Times New Roman"/>
                <a:ea typeface="Calibri"/>
                <a:cs typeface="Times New Roman"/>
              </a:rPr>
              <a:t>the SE-311</a:t>
            </a:r>
            <a:r>
              <a:rPr lang="en-US" sz="3200" b="1" dirty="0">
                <a:solidFill>
                  <a:schemeClr val="tx1"/>
                </a:solidFill>
                <a:latin typeface="Times New Roman"/>
                <a:ea typeface="Calibri"/>
                <a:cs typeface="Times New Roman"/>
              </a:rPr>
              <a:t>, Invitation for Minor Construction Quotes.</a:t>
            </a:r>
            <a:endParaRPr lang="en-US" sz="4000" b="1" dirty="0">
              <a:solidFill>
                <a:schemeClr val="tx1"/>
              </a:solidFill>
              <a:ea typeface="Calibri"/>
              <a:cs typeface="Times New Roman"/>
            </a:endParaRPr>
          </a:p>
        </p:txBody>
      </p:sp>
    </p:spTree>
    <p:extLst>
      <p:ext uri="{BB962C8B-B14F-4D97-AF65-F5344CB8AC3E}">
        <p14:creationId xmlns:p14="http://schemas.microsoft.com/office/powerpoint/2010/main" val="13382100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childTnLst>
                                </p:cTn>
                              </p:par>
                              <p:par>
                                <p:cTn id="7" presetID="6" presetClass="entr" presetSubtype="16" fill="hold" nodeType="withEffect">
                                  <p:stCondLst>
                                    <p:cond delay="0"/>
                                  </p:stCondLst>
                                  <p:childTnLst>
                                    <p:set>
                                      <p:cBhvr>
                                        <p:cTn id="8" dur="1" fill="hold">
                                          <p:stCondLst>
                                            <p:cond delay="0"/>
                                          </p:stCondLst>
                                        </p:cTn>
                                        <p:tgtEl>
                                          <p:spTgt spid="5">
                                            <p:txEl>
                                              <p:pRg st="0" end="0"/>
                                            </p:txEl>
                                          </p:spTgt>
                                        </p:tgtEl>
                                        <p:attrNameLst>
                                          <p:attrName>style.visibility</p:attrName>
                                        </p:attrNameLst>
                                      </p:cBhvr>
                                      <p:to>
                                        <p:strVal val="visible"/>
                                      </p:to>
                                    </p:set>
                                    <p:animEffect transition="in" filter="circle(in)">
                                      <p:cBhvr>
                                        <p:cTn id="9" dur="2000"/>
                                        <p:tgtEl>
                                          <p:spTgt spid="5">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6" presetClass="entr" presetSubtype="16" fill="hold" nodeType="clickEffect">
                                  <p:stCondLst>
                                    <p:cond delay="0"/>
                                  </p:stCondLst>
                                  <p:childTnLst>
                                    <p:set>
                                      <p:cBhvr>
                                        <p:cTn id="13" dur="1" fill="hold">
                                          <p:stCondLst>
                                            <p:cond delay="0"/>
                                          </p:stCondLst>
                                        </p:cTn>
                                        <p:tgtEl>
                                          <p:spTgt spid="5">
                                            <p:txEl>
                                              <p:pRg st="2" end="2"/>
                                            </p:txEl>
                                          </p:spTgt>
                                        </p:tgtEl>
                                        <p:attrNameLst>
                                          <p:attrName>style.visibility</p:attrName>
                                        </p:attrNameLst>
                                      </p:cBhvr>
                                      <p:to>
                                        <p:strVal val="visible"/>
                                      </p:to>
                                    </p:set>
                                    <p:animEffect transition="in" filter="circle(in)">
                                      <p:cBhvr>
                                        <p:cTn id="14" dur="2000"/>
                                        <p:tgtEl>
                                          <p:spTgt spid="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ctrTitle"/>
          </p:nvPr>
        </p:nvSpPr>
        <p:spPr>
          <a:xfrm>
            <a:off x="627707" y="1551161"/>
            <a:ext cx="7772400" cy="963439"/>
          </a:xfrm>
        </p:spPr>
        <p:txBody>
          <a:bodyPr>
            <a:noAutofit/>
          </a:bodyPr>
          <a:lstStyle/>
          <a:p>
            <a:r>
              <a:rPr lang="en-US" b="1" dirty="0" smtClean="0"/>
              <a:t>Appendix Revisions</a:t>
            </a:r>
            <a:endParaRPr lang="en-US" b="1" dirty="0"/>
          </a:p>
        </p:txBody>
      </p:sp>
      <p:sp>
        <p:nvSpPr>
          <p:cNvPr id="5" name="Subtitle 2"/>
          <p:cNvSpPr>
            <a:spLocks noGrp="1"/>
          </p:cNvSpPr>
          <p:nvPr>
            <p:ph type="subTitle" idx="1"/>
          </p:nvPr>
        </p:nvSpPr>
        <p:spPr>
          <a:xfrm>
            <a:off x="457200" y="2819400"/>
            <a:ext cx="7696200" cy="3124200"/>
          </a:xfrm>
        </p:spPr>
        <p:txBody>
          <a:bodyPr>
            <a:normAutofit/>
          </a:bodyPr>
          <a:lstStyle/>
          <a:p>
            <a:pPr>
              <a:lnSpc>
                <a:spcPct val="120000"/>
              </a:lnSpc>
              <a:spcBef>
                <a:spcPts val="600"/>
              </a:spcBef>
            </a:pPr>
            <a:r>
              <a:rPr lang="en-US" sz="3600" b="1" dirty="0" smtClean="0">
                <a:solidFill>
                  <a:schemeClr val="tx1"/>
                </a:solidFill>
              </a:rPr>
              <a:t>   Appendix G – Inspection and </a:t>
            </a:r>
            <a:br>
              <a:rPr lang="en-US" sz="3600" b="1" dirty="0" smtClean="0">
                <a:solidFill>
                  <a:schemeClr val="tx1"/>
                </a:solidFill>
              </a:rPr>
            </a:br>
            <a:r>
              <a:rPr lang="en-US" sz="3600" b="1" dirty="0" smtClean="0">
                <a:solidFill>
                  <a:schemeClr val="tx1"/>
                </a:solidFill>
              </a:rPr>
              <a:t>Material Testing</a:t>
            </a:r>
          </a:p>
          <a:p>
            <a:pPr marL="914400" marR="0" lvl="1" indent="-457200" algn="l">
              <a:lnSpc>
                <a:spcPct val="115000"/>
              </a:lnSpc>
              <a:spcBef>
                <a:spcPts val="1800"/>
              </a:spcBef>
              <a:spcAft>
                <a:spcPts val="0"/>
              </a:spcAft>
              <a:buFont typeface="Wingdings" panose="05000000000000000000" pitchFamily="2" charset="2"/>
              <a:buChar char="Ø"/>
            </a:pPr>
            <a:r>
              <a:rPr lang="en-US" sz="3000" b="1" dirty="0" smtClean="0">
                <a:solidFill>
                  <a:schemeClr val="tx1"/>
                </a:solidFill>
                <a:latin typeface="Times New Roman"/>
                <a:ea typeface="Calibri"/>
                <a:cs typeface="Times New Roman"/>
              </a:rPr>
              <a:t>Deleted </a:t>
            </a:r>
            <a:r>
              <a:rPr lang="en-US" sz="3000" b="1" dirty="0">
                <a:solidFill>
                  <a:schemeClr val="tx1"/>
                </a:solidFill>
                <a:latin typeface="Times New Roman"/>
                <a:ea typeface="Calibri"/>
                <a:cs typeface="Times New Roman"/>
              </a:rPr>
              <a:t>SE-970, Inspection – Material Testing Report</a:t>
            </a:r>
            <a:endParaRPr lang="en-US" sz="3000" b="1" dirty="0">
              <a:solidFill>
                <a:schemeClr val="tx1"/>
              </a:solidFill>
              <a:ea typeface="Calibri"/>
              <a:cs typeface="Times New Roman"/>
            </a:endParaRPr>
          </a:p>
        </p:txBody>
      </p:sp>
    </p:spTree>
    <p:extLst>
      <p:ext uri="{BB962C8B-B14F-4D97-AF65-F5344CB8AC3E}">
        <p14:creationId xmlns:p14="http://schemas.microsoft.com/office/powerpoint/2010/main" val="27102332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childTnLst>
                                </p:cTn>
                              </p:par>
                              <p:par>
                                <p:cTn id="7" presetID="53" presetClass="entr" presetSubtype="16" fill="hold" nodeType="withEffect">
                                  <p:stCondLst>
                                    <p:cond delay="0"/>
                                  </p:stCondLst>
                                  <p:childTnLst>
                                    <p:set>
                                      <p:cBhvr>
                                        <p:cTn id="8" dur="1" fill="hold">
                                          <p:stCondLst>
                                            <p:cond delay="0"/>
                                          </p:stCondLst>
                                        </p:cTn>
                                        <p:tgtEl>
                                          <p:spTgt spid="5">
                                            <p:txEl>
                                              <p:pRg st="0" end="0"/>
                                            </p:txEl>
                                          </p:spTgt>
                                        </p:tgtEl>
                                        <p:attrNameLst>
                                          <p:attrName>style.visibility</p:attrName>
                                        </p:attrNameLst>
                                      </p:cBhvr>
                                      <p:to>
                                        <p:strVal val="visible"/>
                                      </p:to>
                                    </p:set>
                                    <p:anim calcmode="lin" valueType="num">
                                      <p:cBhvr>
                                        <p:cTn id="9" dur="500" fill="hold"/>
                                        <p:tgtEl>
                                          <p:spTgt spid="5">
                                            <p:txEl>
                                              <p:pRg st="0" end="0"/>
                                            </p:txEl>
                                          </p:spTgt>
                                        </p:tgtEl>
                                        <p:attrNameLst>
                                          <p:attrName>ppt_w</p:attrName>
                                        </p:attrNameLst>
                                      </p:cBhvr>
                                      <p:tavLst>
                                        <p:tav tm="0">
                                          <p:val>
                                            <p:fltVal val="0"/>
                                          </p:val>
                                        </p:tav>
                                        <p:tav tm="100000">
                                          <p:val>
                                            <p:strVal val="#ppt_w"/>
                                          </p:val>
                                        </p:tav>
                                      </p:tavLst>
                                    </p:anim>
                                    <p:anim calcmode="lin" valueType="num">
                                      <p:cBhvr>
                                        <p:cTn id="10" dur="500" fill="hold"/>
                                        <p:tgtEl>
                                          <p:spTgt spid="5">
                                            <p:txEl>
                                              <p:pRg st="0" end="0"/>
                                            </p:txEl>
                                          </p:spTgt>
                                        </p:tgtEl>
                                        <p:attrNameLst>
                                          <p:attrName>ppt_h</p:attrName>
                                        </p:attrNameLst>
                                      </p:cBhvr>
                                      <p:tavLst>
                                        <p:tav tm="0">
                                          <p:val>
                                            <p:fltVal val="0"/>
                                          </p:val>
                                        </p:tav>
                                        <p:tav tm="100000">
                                          <p:val>
                                            <p:strVal val="#ppt_h"/>
                                          </p:val>
                                        </p:tav>
                                      </p:tavLst>
                                    </p:anim>
                                    <p:animEffect transition="in" filter="fade">
                                      <p:cBhvr>
                                        <p:cTn id="11" dur="500"/>
                                        <p:tgtEl>
                                          <p:spTgt spid="5">
                                            <p:txEl>
                                              <p:pRg st="0" end="0"/>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53" presetClass="entr" presetSubtype="16" fill="hold" nodeType="clickEffect">
                                  <p:stCondLst>
                                    <p:cond delay="0"/>
                                  </p:stCondLst>
                                  <p:childTnLst>
                                    <p:set>
                                      <p:cBhvr>
                                        <p:cTn id="15" dur="1" fill="hold">
                                          <p:stCondLst>
                                            <p:cond delay="0"/>
                                          </p:stCondLst>
                                        </p:cTn>
                                        <p:tgtEl>
                                          <p:spTgt spid="5">
                                            <p:txEl>
                                              <p:pRg st="1" end="1"/>
                                            </p:txEl>
                                          </p:spTgt>
                                        </p:tgtEl>
                                        <p:attrNameLst>
                                          <p:attrName>style.visibility</p:attrName>
                                        </p:attrNameLst>
                                      </p:cBhvr>
                                      <p:to>
                                        <p:strVal val="visible"/>
                                      </p:to>
                                    </p:set>
                                    <p:anim calcmode="lin" valueType="num">
                                      <p:cBhvr>
                                        <p:cTn id="16" dur="500" fill="hold"/>
                                        <p:tgtEl>
                                          <p:spTgt spid="5">
                                            <p:txEl>
                                              <p:pRg st="1" end="1"/>
                                            </p:txEl>
                                          </p:spTgt>
                                        </p:tgtEl>
                                        <p:attrNameLst>
                                          <p:attrName>ppt_w</p:attrName>
                                        </p:attrNameLst>
                                      </p:cBhvr>
                                      <p:tavLst>
                                        <p:tav tm="0">
                                          <p:val>
                                            <p:fltVal val="0"/>
                                          </p:val>
                                        </p:tav>
                                        <p:tav tm="100000">
                                          <p:val>
                                            <p:strVal val="#ppt_w"/>
                                          </p:val>
                                        </p:tav>
                                      </p:tavLst>
                                    </p:anim>
                                    <p:anim calcmode="lin" valueType="num">
                                      <p:cBhvr>
                                        <p:cTn id="17" dur="500" fill="hold"/>
                                        <p:tgtEl>
                                          <p:spTgt spid="5">
                                            <p:txEl>
                                              <p:pRg st="1" end="1"/>
                                            </p:txEl>
                                          </p:spTgt>
                                        </p:tgtEl>
                                        <p:attrNameLst>
                                          <p:attrName>ppt_h</p:attrName>
                                        </p:attrNameLst>
                                      </p:cBhvr>
                                      <p:tavLst>
                                        <p:tav tm="0">
                                          <p:val>
                                            <p:fltVal val="0"/>
                                          </p:val>
                                        </p:tav>
                                        <p:tav tm="100000">
                                          <p:val>
                                            <p:strVal val="#ppt_h"/>
                                          </p:val>
                                        </p:tav>
                                      </p:tavLst>
                                    </p:anim>
                                    <p:animEffect transition="in" filter="fade">
                                      <p:cBhvr>
                                        <p:cTn id="18" dur="500"/>
                                        <p:tgtEl>
                                          <p:spTgt spid="5">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ctrTitle"/>
          </p:nvPr>
        </p:nvSpPr>
        <p:spPr>
          <a:xfrm>
            <a:off x="627707" y="1551161"/>
            <a:ext cx="7772400" cy="963439"/>
          </a:xfrm>
        </p:spPr>
        <p:txBody>
          <a:bodyPr>
            <a:noAutofit/>
          </a:bodyPr>
          <a:lstStyle/>
          <a:p>
            <a:r>
              <a:rPr lang="en-US" b="1" dirty="0" smtClean="0"/>
              <a:t>Appendix Revisions</a:t>
            </a:r>
            <a:endParaRPr lang="en-US" b="1" dirty="0"/>
          </a:p>
        </p:txBody>
      </p:sp>
      <p:sp>
        <p:nvSpPr>
          <p:cNvPr id="5" name="Subtitle 2"/>
          <p:cNvSpPr>
            <a:spLocks noGrp="1"/>
          </p:cNvSpPr>
          <p:nvPr>
            <p:ph type="subTitle" idx="1"/>
          </p:nvPr>
        </p:nvSpPr>
        <p:spPr>
          <a:xfrm>
            <a:off x="-152400" y="2895600"/>
            <a:ext cx="9296400" cy="3505200"/>
          </a:xfrm>
        </p:spPr>
        <p:txBody>
          <a:bodyPr>
            <a:normAutofit/>
          </a:bodyPr>
          <a:lstStyle/>
          <a:p>
            <a:pPr>
              <a:lnSpc>
                <a:spcPct val="120000"/>
              </a:lnSpc>
              <a:spcBef>
                <a:spcPts val="600"/>
              </a:spcBef>
            </a:pPr>
            <a:r>
              <a:rPr lang="en-US" sz="3600" b="1" dirty="0" smtClean="0">
                <a:solidFill>
                  <a:schemeClr val="tx1"/>
                </a:solidFill>
              </a:rPr>
              <a:t>   Appendix H – Glossary</a:t>
            </a:r>
          </a:p>
          <a:p>
            <a:pPr marL="914400" marR="0" lvl="1" indent="-457200" algn="l">
              <a:lnSpc>
                <a:spcPct val="115000"/>
              </a:lnSpc>
              <a:spcBef>
                <a:spcPts val="1200"/>
              </a:spcBef>
              <a:spcAft>
                <a:spcPts val="0"/>
              </a:spcAft>
              <a:buFont typeface="Wingdings" panose="05000000000000000000" pitchFamily="2" charset="2"/>
              <a:buChar char="Ø"/>
            </a:pPr>
            <a:r>
              <a:rPr lang="en-US" sz="3200" b="1" dirty="0" smtClean="0">
                <a:solidFill>
                  <a:schemeClr val="tx1"/>
                </a:solidFill>
                <a:latin typeface="Times New Roman"/>
                <a:ea typeface="Calibri"/>
                <a:cs typeface="Times New Roman"/>
              </a:rPr>
              <a:t>Glossary </a:t>
            </a:r>
            <a:r>
              <a:rPr lang="en-US" sz="3200" b="1" dirty="0">
                <a:solidFill>
                  <a:schemeClr val="tx1"/>
                </a:solidFill>
                <a:latin typeface="Times New Roman"/>
                <a:ea typeface="Calibri"/>
                <a:cs typeface="Times New Roman"/>
              </a:rPr>
              <a:t>has been deleted and </a:t>
            </a:r>
            <a:r>
              <a:rPr lang="en-US" sz="3200" b="1" dirty="0" smtClean="0">
                <a:solidFill>
                  <a:schemeClr val="tx1"/>
                </a:solidFill>
                <a:latin typeface="Times New Roman"/>
                <a:ea typeface="Calibri"/>
                <a:cs typeface="Times New Roman"/>
              </a:rPr>
              <a:t>replaced with:</a:t>
            </a:r>
          </a:p>
          <a:p>
            <a:pPr marR="0" lvl="1" algn="l">
              <a:lnSpc>
                <a:spcPct val="115000"/>
              </a:lnSpc>
              <a:spcBef>
                <a:spcPts val="1800"/>
              </a:spcBef>
              <a:spcAft>
                <a:spcPts val="0"/>
              </a:spcAft>
            </a:pPr>
            <a:r>
              <a:rPr lang="en-US" sz="3200" b="1" dirty="0" smtClean="0">
                <a:solidFill>
                  <a:schemeClr val="tx1"/>
                </a:solidFill>
                <a:latin typeface="Times New Roman"/>
                <a:ea typeface="Calibri"/>
                <a:cs typeface="Times New Roman"/>
              </a:rPr>
              <a:t>OSE </a:t>
            </a:r>
            <a:r>
              <a:rPr lang="en-US" sz="3200" b="1" dirty="0">
                <a:solidFill>
                  <a:schemeClr val="tx1"/>
                </a:solidFill>
                <a:latin typeface="Times New Roman"/>
                <a:ea typeface="Calibri"/>
                <a:cs typeface="Times New Roman"/>
              </a:rPr>
              <a:t>CODE TABLES </a:t>
            </a:r>
            <a:r>
              <a:rPr lang="en-US" sz="3200" b="1" dirty="0" smtClean="0">
                <a:solidFill>
                  <a:schemeClr val="tx1"/>
                </a:solidFill>
                <a:latin typeface="Times New Roman"/>
                <a:ea typeface="Calibri"/>
                <a:cs typeface="Times New Roman"/>
              </a:rPr>
              <a:t>AND CERTIFICATIONS</a:t>
            </a:r>
            <a:endParaRPr lang="en-US" sz="4000" b="1" dirty="0">
              <a:solidFill>
                <a:schemeClr val="tx1"/>
              </a:solidFill>
              <a:ea typeface="Calibri"/>
              <a:cs typeface="Times New Roman"/>
            </a:endParaRPr>
          </a:p>
        </p:txBody>
      </p:sp>
    </p:spTree>
    <p:extLst>
      <p:ext uri="{BB962C8B-B14F-4D97-AF65-F5344CB8AC3E}">
        <p14:creationId xmlns:p14="http://schemas.microsoft.com/office/powerpoint/2010/main" val="28586281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childTnLst>
                                </p:cTn>
                              </p:par>
                              <p:par>
                                <p:cTn id="7" presetID="31" presetClass="entr" presetSubtype="0" fill="hold" nodeType="withEffect">
                                  <p:stCondLst>
                                    <p:cond delay="0"/>
                                  </p:stCondLst>
                                  <p:childTnLst>
                                    <p:set>
                                      <p:cBhvr>
                                        <p:cTn id="8" dur="1" fill="hold">
                                          <p:stCondLst>
                                            <p:cond delay="0"/>
                                          </p:stCondLst>
                                        </p:cTn>
                                        <p:tgtEl>
                                          <p:spTgt spid="5">
                                            <p:txEl>
                                              <p:pRg st="0" end="0"/>
                                            </p:txEl>
                                          </p:spTgt>
                                        </p:tgtEl>
                                        <p:attrNameLst>
                                          <p:attrName>style.visibility</p:attrName>
                                        </p:attrNameLst>
                                      </p:cBhvr>
                                      <p:to>
                                        <p:strVal val="visible"/>
                                      </p:to>
                                    </p:set>
                                    <p:anim calcmode="lin" valueType="num">
                                      <p:cBhvr>
                                        <p:cTn id="9" dur="1000" fill="hold"/>
                                        <p:tgtEl>
                                          <p:spTgt spid="5">
                                            <p:txEl>
                                              <p:pRg st="0" end="0"/>
                                            </p:txEl>
                                          </p:spTgt>
                                        </p:tgtEl>
                                        <p:attrNameLst>
                                          <p:attrName>ppt_w</p:attrName>
                                        </p:attrNameLst>
                                      </p:cBhvr>
                                      <p:tavLst>
                                        <p:tav tm="0">
                                          <p:val>
                                            <p:fltVal val="0"/>
                                          </p:val>
                                        </p:tav>
                                        <p:tav tm="100000">
                                          <p:val>
                                            <p:strVal val="#ppt_w"/>
                                          </p:val>
                                        </p:tav>
                                      </p:tavLst>
                                    </p:anim>
                                    <p:anim calcmode="lin" valueType="num">
                                      <p:cBhvr>
                                        <p:cTn id="10" dur="1000" fill="hold"/>
                                        <p:tgtEl>
                                          <p:spTgt spid="5">
                                            <p:txEl>
                                              <p:pRg st="0" end="0"/>
                                            </p:txEl>
                                          </p:spTgt>
                                        </p:tgtEl>
                                        <p:attrNameLst>
                                          <p:attrName>ppt_h</p:attrName>
                                        </p:attrNameLst>
                                      </p:cBhvr>
                                      <p:tavLst>
                                        <p:tav tm="0">
                                          <p:val>
                                            <p:fltVal val="0"/>
                                          </p:val>
                                        </p:tav>
                                        <p:tav tm="100000">
                                          <p:val>
                                            <p:strVal val="#ppt_h"/>
                                          </p:val>
                                        </p:tav>
                                      </p:tavLst>
                                    </p:anim>
                                    <p:anim calcmode="lin" valueType="num">
                                      <p:cBhvr>
                                        <p:cTn id="11" dur="1000" fill="hold"/>
                                        <p:tgtEl>
                                          <p:spTgt spid="5">
                                            <p:txEl>
                                              <p:pRg st="0" end="0"/>
                                            </p:txEl>
                                          </p:spTgt>
                                        </p:tgtEl>
                                        <p:attrNameLst>
                                          <p:attrName>style.rotation</p:attrName>
                                        </p:attrNameLst>
                                      </p:cBhvr>
                                      <p:tavLst>
                                        <p:tav tm="0">
                                          <p:val>
                                            <p:fltVal val="90"/>
                                          </p:val>
                                        </p:tav>
                                        <p:tav tm="100000">
                                          <p:val>
                                            <p:fltVal val="0"/>
                                          </p:val>
                                        </p:tav>
                                      </p:tavLst>
                                    </p:anim>
                                    <p:animEffect transition="in" filter="fade">
                                      <p:cBhvr>
                                        <p:cTn id="12" dur="1000"/>
                                        <p:tgtEl>
                                          <p:spTgt spid="5">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1" presetClass="entr" presetSubtype="0" fill="hold" nodeType="clickEffect">
                                  <p:stCondLst>
                                    <p:cond delay="0"/>
                                  </p:stCondLst>
                                  <p:childTnLst>
                                    <p:set>
                                      <p:cBhvr>
                                        <p:cTn id="16" dur="1" fill="hold">
                                          <p:stCondLst>
                                            <p:cond delay="0"/>
                                          </p:stCondLst>
                                        </p:cTn>
                                        <p:tgtEl>
                                          <p:spTgt spid="5">
                                            <p:txEl>
                                              <p:pRg st="1" end="1"/>
                                            </p:txEl>
                                          </p:spTgt>
                                        </p:tgtEl>
                                        <p:attrNameLst>
                                          <p:attrName>style.visibility</p:attrName>
                                        </p:attrNameLst>
                                      </p:cBhvr>
                                      <p:to>
                                        <p:strVal val="visible"/>
                                      </p:to>
                                    </p:set>
                                    <p:anim calcmode="lin" valueType="num">
                                      <p:cBhvr>
                                        <p:cTn id="17" dur="1000" fill="hold"/>
                                        <p:tgtEl>
                                          <p:spTgt spid="5">
                                            <p:txEl>
                                              <p:pRg st="1" end="1"/>
                                            </p:txEl>
                                          </p:spTgt>
                                        </p:tgtEl>
                                        <p:attrNameLst>
                                          <p:attrName>ppt_w</p:attrName>
                                        </p:attrNameLst>
                                      </p:cBhvr>
                                      <p:tavLst>
                                        <p:tav tm="0">
                                          <p:val>
                                            <p:fltVal val="0"/>
                                          </p:val>
                                        </p:tav>
                                        <p:tav tm="100000">
                                          <p:val>
                                            <p:strVal val="#ppt_w"/>
                                          </p:val>
                                        </p:tav>
                                      </p:tavLst>
                                    </p:anim>
                                    <p:anim calcmode="lin" valueType="num">
                                      <p:cBhvr>
                                        <p:cTn id="18" dur="1000" fill="hold"/>
                                        <p:tgtEl>
                                          <p:spTgt spid="5">
                                            <p:txEl>
                                              <p:pRg st="1" end="1"/>
                                            </p:txEl>
                                          </p:spTgt>
                                        </p:tgtEl>
                                        <p:attrNameLst>
                                          <p:attrName>ppt_h</p:attrName>
                                        </p:attrNameLst>
                                      </p:cBhvr>
                                      <p:tavLst>
                                        <p:tav tm="0">
                                          <p:val>
                                            <p:fltVal val="0"/>
                                          </p:val>
                                        </p:tav>
                                        <p:tav tm="100000">
                                          <p:val>
                                            <p:strVal val="#ppt_h"/>
                                          </p:val>
                                        </p:tav>
                                      </p:tavLst>
                                    </p:anim>
                                    <p:anim calcmode="lin" valueType="num">
                                      <p:cBhvr>
                                        <p:cTn id="19" dur="1000" fill="hold"/>
                                        <p:tgtEl>
                                          <p:spTgt spid="5">
                                            <p:txEl>
                                              <p:pRg st="1" end="1"/>
                                            </p:txEl>
                                          </p:spTgt>
                                        </p:tgtEl>
                                        <p:attrNameLst>
                                          <p:attrName>style.rotation</p:attrName>
                                        </p:attrNameLst>
                                      </p:cBhvr>
                                      <p:tavLst>
                                        <p:tav tm="0">
                                          <p:val>
                                            <p:fltVal val="90"/>
                                          </p:val>
                                        </p:tav>
                                        <p:tav tm="100000">
                                          <p:val>
                                            <p:fltVal val="0"/>
                                          </p:val>
                                        </p:tav>
                                      </p:tavLst>
                                    </p:anim>
                                    <p:animEffect transition="in" filter="fade">
                                      <p:cBhvr>
                                        <p:cTn id="20" dur="1000"/>
                                        <p:tgtEl>
                                          <p:spTgt spid="5">
                                            <p:txEl>
                                              <p:pRg st="1" end="1"/>
                                            </p:txEl>
                                          </p:spTgt>
                                        </p:tgtEl>
                                      </p:cBhvr>
                                    </p:animEffect>
                                  </p:childTnLst>
                                </p:cTn>
                              </p:par>
                              <p:par>
                                <p:cTn id="21" presetID="31" presetClass="entr" presetSubtype="0" fill="hold" nodeType="withEffect">
                                  <p:stCondLst>
                                    <p:cond delay="0"/>
                                  </p:stCondLst>
                                  <p:childTnLst>
                                    <p:set>
                                      <p:cBhvr>
                                        <p:cTn id="22" dur="1" fill="hold">
                                          <p:stCondLst>
                                            <p:cond delay="0"/>
                                          </p:stCondLst>
                                        </p:cTn>
                                        <p:tgtEl>
                                          <p:spTgt spid="5">
                                            <p:txEl>
                                              <p:pRg st="2" end="2"/>
                                            </p:txEl>
                                          </p:spTgt>
                                        </p:tgtEl>
                                        <p:attrNameLst>
                                          <p:attrName>style.visibility</p:attrName>
                                        </p:attrNameLst>
                                      </p:cBhvr>
                                      <p:to>
                                        <p:strVal val="visible"/>
                                      </p:to>
                                    </p:set>
                                    <p:anim calcmode="lin" valueType="num">
                                      <p:cBhvr>
                                        <p:cTn id="23" dur="1000" fill="hold"/>
                                        <p:tgtEl>
                                          <p:spTgt spid="5">
                                            <p:txEl>
                                              <p:pRg st="2" end="2"/>
                                            </p:txEl>
                                          </p:spTgt>
                                        </p:tgtEl>
                                        <p:attrNameLst>
                                          <p:attrName>ppt_w</p:attrName>
                                        </p:attrNameLst>
                                      </p:cBhvr>
                                      <p:tavLst>
                                        <p:tav tm="0">
                                          <p:val>
                                            <p:fltVal val="0"/>
                                          </p:val>
                                        </p:tav>
                                        <p:tav tm="100000">
                                          <p:val>
                                            <p:strVal val="#ppt_w"/>
                                          </p:val>
                                        </p:tav>
                                      </p:tavLst>
                                    </p:anim>
                                    <p:anim calcmode="lin" valueType="num">
                                      <p:cBhvr>
                                        <p:cTn id="24" dur="1000" fill="hold"/>
                                        <p:tgtEl>
                                          <p:spTgt spid="5">
                                            <p:txEl>
                                              <p:pRg st="2" end="2"/>
                                            </p:txEl>
                                          </p:spTgt>
                                        </p:tgtEl>
                                        <p:attrNameLst>
                                          <p:attrName>ppt_h</p:attrName>
                                        </p:attrNameLst>
                                      </p:cBhvr>
                                      <p:tavLst>
                                        <p:tav tm="0">
                                          <p:val>
                                            <p:fltVal val="0"/>
                                          </p:val>
                                        </p:tav>
                                        <p:tav tm="100000">
                                          <p:val>
                                            <p:strVal val="#ppt_h"/>
                                          </p:val>
                                        </p:tav>
                                      </p:tavLst>
                                    </p:anim>
                                    <p:anim calcmode="lin" valueType="num">
                                      <p:cBhvr>
                                        <p:cTn id="25" dur="1000" fill="hold"/>
                                        <p:tgtEl>
                                          <p:spTgt spid="5">
                                            <p:txEl>
                                              <p:pRg st="2" end="2"/>
                                            </p:txEl>
                                          </p:spTgt>
                                        </p:tgtEl>
                                        <p:attrNameLst>
                                          <p:attrName>style.rotation</p:attrName>
                                        </p:attrNameLst>
                                      </p:cBhvr>
                                      <p:tavLst>
                                        <p:tav tm="0">
                                          <p:val>
                                            <p:fltVal val="90"/>
                                          </p:val>
                                        </p:tav>
                                        <p:tav tm="100000">
                                          <p:val>
                                            <p:fltVal val="0"/>
                                          </p:val>
                                        </p:tav>
                                      </p:tavLst>
                                    </p:anim>
                                    <p:animEffect transition="in" filter="fade">
                                      <p:cBhvr>
                                        <p:cTn id="26" dur="1000"/>
                                        <p:tgtEl>
                                          <p:spTgt spid="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ctrTitle"/>
          </p:nvPr>
        </p:nvSpPr>
        <p:spPr>
          <a:xfrm>
            <a:off x="627707" y="1551161"/>
            <a:ext cx="7772400" cy="963439"/>
          </a:xfrm>
        </p:spPr>
        <p:txBody>
          <a:bodyPr>
            <a:noAutofit/>
          </a:bodyPr>
          <a:lstStyle/>
          <a:p>
            <a:r>
              <a:rPr lang="en-US" b="1" dirty="0" smtClean="0"/>
              <a:t>Appendix Revisions</a:t>
            </a:r>
            <a:endParaRPr lang="en-US" b="1" dirty="0"/>
          </a:p>
        </p:txBody>
      </p:sp>
      <p:sp>
        <p:nvSpPr>
          <p:cNvPr id="5" name="Subtitle 2"/>
          <p:cNvSpPr>
            <a:spLocks noGrp="1"/>
          </p:cNvSpPr>
          <p:nvPr>
            <p:ph type="subTitle" idx="1"/>
          </p:nvPr>
        </p:nvSpPr>
        <p:spPr>
          <a:xfrm>
            <a:off x="45267" y="2438400"/>
            <a:ext cx="8641533" cy="3962400"/>
          </a:xfrm>
        </p:spPr>
        <p:txBody>
          <a:bodyPr>
            <a:normAutofit fontScale="85000" lnSpcReduction="20000"/>
          </a:bodyPr>
          <a:lstStyle/>
          <a:p>
            <a:pPr>
              <a:lnSpc>
                <a:spcPct val="120000"/>
              </a:lnSpc>
              <a:spcBef>
                <a:spcPts val="600"/>
              </a:spcBef>
            </a:pPr>
            <a:r>
              <a:rPr lang="en-US" sz="3600" b="1" dirty="0" smtClean="0">
                <a:solidFill>
                  <a:schemeClr val="tx1"/>
                </a:solidFill>
              </a:rPr>
              <a:t>   </a:t>
            </a:r>
            <a:r>
              <a:rPr lang="en-US" sz="3800" b="1" dirty="0" smtClean="0">
                <a:solidFill>
                  <a:schemeClr val="tx1"/>
                </a:solidFill>
              </a:rPr>
              <a:t>Appendix I – OSE Guides and Handbooks</a:t>
            </a:r>
          </a:p>
          <a:p>
            <a:pPr marL="914400" marR="0" lvl="1" indent="-457200" algn="l">
              <a:lnSpc>
                <a:spcPct val="120000"/>
              </a:lnSpc>
              <a:spcBef>
                <a:spcPts val="1200"/>
              </a:spcBef>
              <a:spcAft>
                <a:spcPts val="0"/>
              </a:spcAft>
              <a:buFont typeface="Wingdings" panose="05000000000000000000" pitchFamily="2" charset="2"/>
              <a:buChar char="Ø"/>
            </a:pPr>
            <a:r>
              <a:rPr lang="en-US" sz="3300" b="1" dirty="0">
                <a:solidFill>
                  <a:schemeClr val="tx1"/>
                </a:solidFill>
                <a:latin typeface="+mj-lt"/>
                <a:ea typeface="Calibri"/>
                <a:cs typeface="Times New Roman"/>
              </a:rPr>
              <a:t>Deleted the following</a:t>
            </a:r>
            <a:r>
              <a:rPr lang="en-US" sz="3300" b="1" dirty="0" smtClean="0">
                <a:solidFill>
                  <a:schemeClr val="tx1"/>
                </a:solidFill>
                <a:latin typeface="+mj-lt"/>
                <a:ea typeface="Calibri"/>
                <a:cs typeface="Times New Roman"/>
              </a:rPr>
              <a:t>:</a:t>
            </a:r>
          </a:p>
          <a:p>
            <a:pPr marL="1485900" lvl="2" indent="-571500" algn="l">
              <a:lnSpc>
                <a:spcPct val="115000"/>
              </a:lnSpc>
              <a:spcBef>
                <a:spcPts val="0"/>
              </a:spcBef>
              <a:buFont typeface="Wingdings" panose="05000000000000000000" pitchFamily="2" charset="2"/>
              <a:buChar char="§"/>
            </a:pPr>
            <a:r>
              <a:rPr lang="en-US" sz="2500" b="1" dirty="0" smtClean="0">
                <a:solidFill>
                  <a:schemeClr val="tx1"/>
                </a:solidFill>
                <a:latin typeface="+mj-lt"/>
                <a:ea typeface="Calibri"/>
                <a:cs typeface="Times New Roman"/>
              </a:rPr>
              <a:t>Certificate of Independent Price Determination</a:t>
            </a:r>
          </a:p>
          <a:p>
            <a:pPr marL="1485900" lvl="2" indent="-571500" algn="l">
              <a:lnSpc>
                <a:spcPct val="115000"/>
              </a:lnSpc>
              <a:spcBef>
                <a:spcPts val="0"/>
              </a:spcBef>
              <a:buFont typeface="Wingdings" panose="05000000000000000000" pitchFamily="2" charset="2"/>
              <a:buChar char="§"/>
            </a:pPr>
            <a:r>
              <a:rPr lang="en-US" sz="2500" b="1" dirty="0" smtClean="0">
                <a:solidFill>
                  <a:schemeClr val="tx1"/>
                </a:solidFill>
                <a:latin typeface="+mj-lt"/>
                <a:ea typeface="Calibri"/>
                <a:cs typeface="Times New Roman"/>
              </a:rPr>
              <a:t>Cost Estimating Guild </a:t>
            </a:r>
            <a:r>
              <a:rPr lang="en-US" sz="2500" b="1" dirty="0" err="1" smtClean="0">
                <a:solidFill>
                  <a:schemeClr val="tx1"/>
                </a:solidFill>
                <a:latin typeface="+mj-lt"/>
                <a:ea typeface="Calibri"/>
                <a:cs typeface="Times New Roman"/>
              </a:rPr>
              <a:t>Uniformat</a:t>
            </a:r>
            <a:r>
              <a:rPr lang="en-US" sz="2500" b="1" dirty="0" smtClean="0">
                <a:solidFill>
                  <a:schemeClr val="tx1"/>
                </a:solidFill>
                <a:latin typeface="+mj-lt"/>
                <a:ea typeface="Calibri"/>
                <a:cs typeface="Times New Roman"/>
              </a:rPr>
              <a:t> II</a:t>
            </a:r>
          </a:p>
          <a:p>
            <a:pPr marL="1485900" lvl="2" indent="-571500" algn="l">
              <a:lnSpc>
                <a:spcPct val="115000"/>
              </a:lnSpc>
              <a:spcBef>
                <a:spcPts val="0"/>
              </a:spcBef>
              <a:buFont typeface="Wingdings" panose="05000000000000000000" pitchFamily="2" charset="2"/>
              <a:buChar char="§"/>
            </a:pPr>
            <a:r>
              <a:rPr lang="en-US" sz="2500" b="1" dirty="0" smtClean="0">
                <a:solidFill>
                  <a:schemeClr val="tx1"/>
                </a:solidFill>
                <a:latin typeface="+mj-lt"/>
                <a:ea typeface="Calibri"/>
                <a:cs typeface="Times New Roman"/>
              </a:rPr>
              <a:t>Guide to Bid Payment and Performance Bonds</a:t>
            </a:r>
          </a:p>
          <a:p>
            <a:pPr marL="1485900" lvl="2" indent="-571500" algn="l">
              <a:lnSpc>
                <a:spcPct val="115000"/>
              </a:lnSpc>
              <a:spcBef>
                <a:spcPts val="0"/>
              </a:spcBef>
              <a:buFont typeface="Wingdings" panose="05000000000000000000" pitchFamily="2" charset="2"/>
              <a:buChar char="§"/>
            </a:pPr>
            <a:r>
              <a:rPr lang="en-US" sz="2500" b="1" dirty="0" smtClean="0">
                <a:solidFill>
                  <a:schemeClr val="tx1"/>
                </a:solidFill>
                <a:latin typeface="+mj-lt"/>
                <a:ea typeface="Calibri"/>
                <a:cs typeface="Times New Roman"/>
              </a:rPr>
              <a:t>RFP Discussions</a:t>
            </a:r>
          </a:p>
          <a:p>
            <a:pPr marL="1485900" lvl="2" indent="-571500" algn="l">
              <a:lnSpc>
                <a:spcPct val="115000"/>
              </a:lnSpc>
              <a:spcBef>
                <a:spcPts val="0"/>
              </a:spcBef>
              <a:buFont typeface="Wingdings" panose="05000000000000000000" pitchFamily="2" charset="2"/>
              <a:buChar char="§"/>
            </a:pPr>
            <a:r>
              <a:rPr lang="en-US" sz="2500" b="1" dirty="0" smtClean="0">
                <a:solidFill>
                  <a:schemeClr val="tx1"/>
                </a:solidFill>
                <a:latin typeface="+mj-lt"/>
                <a:ea typeface="Calibri"/>
                <a:cs typeface="Times New Roman"/>
              </a:rPr>
              <a:t>RFP Handbook 2011</a:t>
            </a:r>
          </a:p>
          <a:p>
            <a:pPr marL="1028700" lvl="1" indent="-571500" algn="l">
              <a:lnSpc>
                <a:spcPct val="115000"/>
              </a:lnSpc>
              <a:spcBef>
                <a:spcPts val="0"/>
              </a:spcBef>
              <a:buFont typeface="Wingdings" panose="05000000000000000000" pitchFamily="2" charset="2"/>
              <a:buChar char="Ø"/>
            </a:pPr>
            <a:r>
              <a:rPr lang="en-US" sz="3300" b="1" dirty="0" smtClean="0">
                <a:solidFill>
                  <a:schemeClr val="tx1"/>
                </a:solidFill>
                <a:latin typeface="+mj-lt"/>
                <a:ea typeface="Calibri"/>
                <a:cs typeface="Times New Roman"/>
              </a:rPr>
              <a:t>The following remain:</a:t>
            </a:r>
          </a:p>
          <a:p>
            <a:pPr marL="1485900" lvl="2" indent="-571500" algn="l">
              <a:lnSpc>
                <a:spcPct val="115000"/>
              </a:lnSpc>
              <a:spcBef>
                <a:spcPts val="0"/>
              </a:spcBef>
              <a:buFont typeface="Wingdings" panose="05000000000000000000" pitchFamily="2" charset="2"/>
              <a:buChar char="§"/>
            </a:pPr>
            <a:r>
              <a:rPr lang="en-US" sz="2600" b="1" dirty="0" smtClean="0">
                <a:solidFill>
                  <a:schemeClr val="tx1"/>
                </a:solidFill>
                <a:latin typeface="+mj-lt"/>
                <a:ea typeface="Calibri"/>
                <a:cs typeface="Times New Roman"/>
              </a:rPr>
              <a:t>Prequalification Handbook</a:t>
            </a:r>
          </a:p>
          <a:p>
            <a:pPr marL="1485900" lvl="2" indent="-571500" algn="l">
              <a:lnSpc>
                <a:spcPct val="115000"/>
              </a:lnSpc>
              <a:spcBef>
                <a:spcPts val="0"/>
              </a:spcBef>
              <a:buFont typeface="Wingdings" panose="05000000000000000000" pitchFamily="2" charset="2"/>
              <a:buChar char="§"/>
            </a:pPr>
            <a:r>
              <a:rPr lang="en-US" sz="2600" b="1" dirty="0" smtClean="0">
                <a:solidFill>
                  <a:schemeClr val="tx1"/>
                </a:solidFill>
                <a:latin typeface="+mj-lt"/>
                <a:ea typeface="Calibri"/>
                <a:cs typeface="Times New Roman"/>
              </a:rPr>
              <a:t>Website Verification for Surety Companies</a:t>
            </a:r>
            <a:endParaRPr lang="en-US" sz="2600" b="1" dirty="0">
              <a:solidFill>
                <a:schemeClr val="tx1"/>
              </a:solidFill>
              <a:latin typeface="+mj-lt"/>
              <a:ea typeface="Calibri"/>
              <a:cs typeface="Times New Roman"/>
            </a:endParaRPr>
          </a:p>
        </p:txBody>
      </p:sp>
    </p:spTree>
    <p:extLst>
      <p:ext uri="{BB962C8B-B14F-4D97-AF65-F5344CB8AC3E}">
        <p14:creationId xmlns:p14="http://schemas.microsoft.com/office/powerpoint/2010/main" val="26889718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childTnLst>
                                </p:cTn>
                              </p:par>
                              <p:par>
                                <p:cTn id="7" presetID="53" presetClass="entr" presetSubtype="16" fill="hold" nodeType="withEffect">
                                  <p:stCondLst>
                                    <p:cond delay="0"/>
                                  </p:stCondLst>
                                  <p:childTnLst>
                                    <p:set>
                                      <p:cBhvr>
                                        <p:cTn id="8" dur="1" fill="hold">
                                          <p:stCondLst>
                                            <p:cond delay="0"/>
                                          </p:stCondLst>
                                        </p:cTn>
                                        <p:tgtEl>
                                          <p:spTgt spid="5">
                                            <p:txEl>
                                              <p:pRg st="0" end="0"/>
                                            </p:txEl>
                                          </p:spTgt>
                                        </p:tgtEl>
                                        <p:attrNameLst>
                                          <p:attrName>style.visibility</p:attrName>
                                        </p:attrNameLst>
                                      </p:cBhvr>
                                      <p:to>
                                        <p:strVal val="visible"/>
                                      </p:to>
                                    </p:set>
                                    <p:anim calcmode="lin" valueType="num">
                                      <p:cBhvr>
                                        <p:cTn id="9" dur="500" fill="hold"/>
                                        <p:tgtEl>
                                          <p:spTgt spid="5">
                                            <p:txEl>
                                              <p:pRg st="0" end="0"/>
                                            </p:txEl>
                                          </p:spTgt>
                                        </p:tgtEl>
                                        <p:attrNameLst>
                                          <p:attrName>ppt_w</p:attrName>
                                        </p:attrNameLst>
                                      </p:cBhvr>
                                      <p:tavLst>
                                        <p:tav tm="0">
                                          <p:val>
                                            <p:fltVal val="0"/>
                                          </p:val>
                                        </p:tav>
                                        <p:tav tm="100000">
                                          <p:val>
                                            <p:strVal val="#ppt_w"/>
                                          </p:val>
                                        </p:tav>
                                      </p:tavLst>
                                    </p:anim>
                                    <p:anim calcmode="lin" valueType="num">
                                      <p:cBhvr>
                                        <p:cTn id="10" dur="500" fill="hold"/>
                                        <p:tgtEl>
                                          <p:spTgt spid="5">
                                            <p:txEl>
                                              <p:pRg st="0" end="0"/>
                                            </p:txEl>
                                          </p:spTgt>
                                        </p:tgtEl>
                                        <p:attrNameLst>
                                          <p:attrName>ppt_h</p:attrName>
                                        </p:attrNameLst>
                                      </p:cBhvr>
                                      <p:tavLst>
                                        <p:tav tm="0">
                                          <p:val>
                                            <p:fltVal val="0"/>
                                          </p:val>
                                        </p:tav>
                                        <p:tav tm="100000">
                                          <p:val>
                                            <p:strVal val="#ppt_h"/>
                                          </p:val>
                                        </p:tav>
                                      </p:tavLst>
                                    </p:anim>
                                    <p:animEffect transition="in" filter="fade">
                                      <p:cBhvr>
                                        <p:cTn id="11" dur="500"/>
                                        <p:tgtEl>
                                          <p:spTgt spid="5">
                                            <p:txEl>
                                              <p:pRg st="0" end="0"/>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53" presetClass="entr" presetSubtype="16" fill="hold" nodeType="clickEffect">
                                  <p:stCondLst>
                                    <p:cond delay="0"/>
                                  </p:stCondLst>
                                  <p:childTnLst>
                                    <p:set>
                                      <p:cBhvr>
                                        <p:cTn id="15" dur="1" fill="hold">
                                          <p:stCondLst>
                                            <p:cond delay="0"/>
                                          </p:stCondLst>
                                        </p:cTn>
                                        <p:tgtEl>
                                          <p:spTgt spid="5">
                                            <p:txEl>
                                              <p:pRg st="1" end="1"/>
                                            </p:txEl>
                                          </p:spTgt>
                                        </p:tgtEl>
                                        <p:attrNameLst>
                                          <p:attrName>style.visibility</p:attrName>
                                        </p:attrNameLst>
                                      </p:cBhvr>
                                      <p:to>
                                        <p:strVal val="visible"/>
                                      </p:to>
                                    </p:set>
                                    <p:anim calcmode="lin" valueType="num">
                                      <p:cBhvr>
                                        <p:cTn id="16" dur="500" fill="hold"/>
                                        <p:tgtEl>
                                          <p:spTgt spid="5">
                                            <p:txEl>
                                              <p:pRg st="1" end="1"/>
                                            </p:txEl>
                                          </p:spTgt>
                                        </p:tgtEl>
                                        <p:attrNameLst>
                                          <p:attrName>ppt_w</p:attrName>
                                        </p:attrNameLst>
                                      </p:cBhvr>
                                      <p:tavLst>
                                        <p:tav tm="0">
                                          <p:val>
                                            <p:fltVal val="0"/>
                                          </p:val>
                                        </p:tav>
                                        <p:tav tm="100000">
                                          <p:val>
                                            <p:strVal val="#ppt_w"/>
                                          </p:val>
                                        </p:tav>
                                      </p:tavLst>
                                    </p:anim>
                                    <p:anim calcmode="lin" valueType="num">
                                      <p:cBhvr>
                                        <p:cTn id="17" dur="500" fill="hold"/>
                                        <p:tgtEl>
                                          <p:spTgt spid="5">
                                            <p:txEl>
                                              <p:pRg st="1" end="1"/>
                                            </p:txEl>
                                          </p:spTgt>
                                        </p:tgtEl>
                                        <p:attrNameLst>
                                          <p:attrName>ppt_h</p:attrName>
                                        </p:attrNameLst>
                                      </p:cBhvr>
                                      <p:tavLst>
                                        <p:tav tm="0">
                                          <p:val>
                                            <p:fltVal val="0"/>
                                          </p:val>
                                        </p:tav>
                                        <p:tav tm="100000">
                                          <p:val>
                                            <p:strVal val="#ppt_h"/>
                                          </p:val>
                                        </p:tav>
                                      </p:tavLst>
                                    </p:anim>
                                    <p:animEffect transition="in" filter="fade">
                                      <p:cBhvr>
                                        <p:cTn id="18" dur="500"/>
                                        <p:tgtEl>
                                          <p:spTgt spid="5">
                                            <p:txEl>
                                              <p:pRg st="1" end="1"/>
                                            </p:txEl>
                                          </p:spTgt>
                                        </p:tgtEl>
                                      </p:cBhvr>
                                    </p:animEffect>
                                  </p:childTnLst>
                                </p:cTn>
                              </p:par>
                              <p:par>
                                <p:cTn id="19" presetID="53" presetClass="entr" presetSubtype="16" fill="hold" nodeType="withEffect">
                                  <p:stCondLst>
                                    <p:cond delay="0"/>
                                  </p:stCondLst>
                                  <p:childTnLst>
                                    <p:set>
                                      <p:cBhvr>
                                        <p:cTn id="20" dur="1" fill="hold">
                                          <p:stCondLst>
                                            <p:cond delay="0"/>
                                          </p:stCondLst>
                                        </p:cTn>
                                        <p:tgtEl>
                                          <p:spTgt spid="5">
                                            <p:txEl>
                                              <p:pRg st="2" end="2"/>
                                            </p:txEl>
                                          </p:spTgt>
                                        </p:tgtEl>
                                        <p:attrNameLst>
                                          <p:attrName>style.visibility</p:attrName>
                                        </p:attrNameLst>
                                      </p:cBhvr>
                                      <p:to>
                                        <p:strVal val="visible"/>
                                      </p:to>
                                    </p:set>
                                    <p:anim calcmode="lin" valueType="num">
                                      <p:cBhvr>
                                        <p:cTn id="21" dur="500" fill="hold"/>
                                        <p:tgtEl>
                                          <p:spTgt spid="5">
                                            <p:txEl>
                                              <p:pRg st="2" end="2"/>
                                            </p:txEl>
                                          </p:spTgt>
                                        </p:tgtEl>
                                        <p:attrNameLst>
                                          <p:attrName>ppt_w</p:attrName>
                                        </p:attrNameLst>
                                      </p:cBhvr>
                                      <p:tavLst>
                                        <p:tav tm="0">
                                          <p:val>
                                            <p:fltVal val="0"/>
                                          </p:val>
                                        </p:tav>
                                        <p:tav tm="100000">
                                          <p:val>
                                            <p:strVal val="#ppt_w"/>
                                          </p:val>
                                        </p:tav>
                                      </p:tavLst>
                                    </p:anim>
                                    <p:anim calcmode="lin" valueType="num">
                                      <p:cBhvr>
                                        <p:cTn id="22" dur="500" fill="hold"/>
                                        <p:tgtEl>
                                          <p:spTgt spid="5">
                                            <p:txEl>
                                              <p:pRg st="2" end="2"/>
                                            </p:txEl>
                                          </p:spTgt>
                                        </p:tgtEl>
                                        <p:attrNameLst>
                                          <p:attrName>ppt_h</p:attrName>
                                        </p:attrNameLst>
                                      </p:cBhvr>
                                      <p:tavLst>
                                        <p:tav tm="0">
                                          <p:val>
                                            <p:fltVal val="0"/>
                                          </p:val>
                                        </p:tav>
                                        <p:tav tm="100000">
                                          <p:val>
                                            <p:strVal val="#ppt_h"/>
                                          </p:val>
                                        </p:tav>
                                      </p:tavLst>
                                    </p:anim>
                                    <p:animEffect transition="in" filter="fade">
                                      <p:cBhvr>
                                        <p:cTn id="23" dur="500"/>
                                        <p:tgtEl>
                                          <p:spTgt spid="5">
                                            <p:txEl>
                                              <p:pRg st="2" end="2"/>
                                            </p:txEl>
                                          </p:spTgt>
                                        </p:tgtEl>
                                      </p:cBhvr>
                                    </p:animEffect>
                                  </p:childTnLst>
                                </p:cTn>
                              </p:par>
                              <p:par>
                                <p:cTn id="24" presetID="53" presetClass="entr" presetSubtype="16" fill="hold" nodeType="withEffect">
                                  <p:stCondLst>
                                    <p:cond delay="0"/>
                                  </p:stCondLst>
                                  <p:childTnLst>
                                    <p:set>
                                      <p:cBhvr>
                                        <p:cTn id="25" dur="1" fill="hold">
                                          <p:stCondLst>
                                            <p:cond delay="0"/>
                                          </p:stCondLst>
                                        </p:cTn>
                                        <p:tgtEl>
                                          <p:spTgt spid="5">
                                            <p:txEl>
                                              <p:pRg st="3" end="3"/>
                                            </p:txEl>
                                          </p:spTgt>
                                        </p:tgtEl>
                                        <p:attrNameLst>
                                          <p:attrName>style.visibility</p:attrName>
                                        </p:attrNameLst>
                                      </p:cBhvr>
                                      <p:to>
                                        <p:strVal val="visible"/>
                                      </p:to>
                                    </p:set>
                                    <p:anim calcmode="lin" valueType="num">
                                      <p:cBhvr>
                                        <p:cTn id="26" dur="500" fill="hold"/>
                                        <p:tgtEl>
                                          <p:spTgt spid="5">
                                            <p:txEl>
                                              <p:pRg st="3" end="3"/>
                                            </p:txEl>
                                          </p:spTgt>
                                        </p:tgtEl>
                                        <p:attrNameLst>
                                          <p:attrName>ppt_w</p:attrName>
                                        </p:attrNameLst>
                                      </p:cBhvr>
                                      <p:tavLst>
                                        <p:tav tm="0">
                                          <p:val>
                                            <p:fltVal val="0"/>
                                          </p:val>
                                        </p:tav>
                                        <p:tav tm="100000">
                                          <p:val>
                                            <p:strVal val="#ppt_w"/>
                                          </p:val>
                                        </p:tav>
                                      </p:tavLst>
                                    </p:anim>
                                    <p:anim calcmode="lin" valueType="num">
                                      <p:cBhvr>
                                        <p:cTn id="27" dur="500" fill="hold"/>
                                        <p:tgtEl>
                                          <p:spTgt spid="5">
                                            <p:txEl>
                                              <p:pRg st="3" end="3"/>
                                            </p:txEl>
                                          </p:spTgt>
                                        </p:tgtEl>
                                        <p:attrNameLst>
                                          <p:attrName>ppt_h</p:attrName>
                                        </p:attrNameLst>
                                      </p:cBhvr>
                                      <p:tavLst>
                                        <p:tav tm="0">
                                          <p:val>
                                            <p:fltVal val="0"/>
                                          </p:val>
                                        </p:tav>
                                        <p:tav tm="100000">
                                          <p:val>
                                            <p:strVal val="#ppt_h"/>
                                          </p:val>
                                        </p:tav>
                                      </p:tavLst>
                                    </p:anim>
                                    <p:animEffect transition="in" filter="fade">
                                      <p:cBhvr>
                                        <p:cTn id="28" dur="500"/>
                                        <p:tgtEl>
                                          <p:spTgt spid="5">
                                            <p:txEl>
                                              <p:pRg st="3" end="3"/>
                                            </p:txEl>
                                          </p:spTgt>
                                        </p:tgtEl>
                                      </p:cBhvr>
                                    </p:animEffect>
                                  </p:childTnLst>
                                </p:cTn>
                              </p:par>
                              <p:par>
                                <p:cTn id="29" presetID="53" presetClass="entr" presetSubtype="16" fill="hold" nodeType="withEffect">
                                  <p:stCondLst>
                                    <p:cond delay="0"/>
                                  </p:stCondLst>
                                  <p:childTnLst>
                                    <p:set>
                                      <p:cBhvr>
                                        <p:cTn id="30" dur="1" fill="hold">
                                          <p:stCondLst>
                                            <p:cond delay="0"/>
                                          </p:stCondLst>
                                        </p:cTn>
                                        <p:tgtEl>
                                          <p:spTgt spid="5">
                                            <p:txEl>
                                              <p:pRg st="4" end="4"/>
                                            </p:txEl>
                                          </p:spTgt>
                                        </p:tgtEl>
                                        <p:attrNameLst>
                                          <p:attrName>style.visibility</p:attrName>
                                        </p:attrNameLst>
                                      </p:cBhvr>
                                      <p:to>
                                        <p:strVal val="visible"/>
                                      </p:to>
                                    </p:set>
                                    <p:anim calcmode="lin" valueType="num">
                                      <p:cBhvr>
                                        <p:cTn id="31" dur="500" fill="hold"/>
                                        <p:tgtEl>
                                          <p:spTgt spid="5">
                                            <p:txEl>
                                              <p:pRg st="4" end="4"/>
                                            </p:txEl>
                                          </p:spTgt>
                                        </p:tgtEl>
                                        <p:attrNameLst>
                                          <p:attrName>ppt_w</p:attrName>
                                        </p:attrNameLst>
                                      </p:cBhvr>
                                      <p:tavLst>
                                        <p:tav tm="0">
                                          <p:val>
                                            <p:fltVal val="0"/>
                                          </p:val>
                                        </p:tav>
                                        <p:tav tm="100000">
                                          <p:val>
                                            <p:strVal val="#ppt_w"/>
                                          </p:val>
                                        </p:tav>
                                      </p:tavLst>
                                    </p:anim>
                                    <p:anim calcmode="lin" valueType="num">
                                      <p:cBhvr>
                                        <p:cTn id="32" dur="500" fill="hold"/>
                                        <p:tgtEl>
                                          <p:spTgt spid="5">
                                            <p:txEl>
                                              <p:pRg st="4" end="4"/>
                                            </p:txEl>
                                          </p:spTgt>
                                        </p:tgtEl>
                                        <p:attrNameLst>
                                          <p:attrName>ppt_h</p:attrName>
                                        </p:attrNameLst>
                                      </p:cBhvr>
                                      <p:tavLst>
                                        <p:tav tm="0">
                                          <p:val>
                                            <p:fltVal val="0"/>
                                          </p:val>
                                        </p:tav>
                                        <p:tav tm="100000">
                                          <p:val>
                                            <p:strVal val="#ppt_h"/>
                                          </p:val>
                                        </p:tav>
                                      </p:tavLst>
                                    </p:anim>
                                    <p:animEffect transition="in" filter="fade">
                                      <p:cBhvr>
                                        <p:cTn id="33" dur="500"/>
                                        <p:tgtEl>
                                          <p:spTgt spid="5">
                                            <p:txEl>
                                              <p:pRg st="4" end="4"/>
                                            </p:txEl>
                                          </p:spTgt>
                                        </p:tgtEl>
                                      </p:cBhvr>
                                    </p:animEffect>
                                  </p:childTnLst>
                                </p:cTn>
                              </p:par>
                              <p:par>
                                <p:cTn id="34" presetID="53" presetClass="entr" presetSubtype="16" fill="hold" nodeType="withEffect">
                                  <p:stCondLst>
                                    <p:cond delay="0"/>
                                  </p:stCondLst>
                                  <p:childTnLst>
                                    <p:set>
                                      <p:cBhvr>
                                        <p:cTn id="35" dur="1" fill="hold">
                                          <p:stCondLst>
                                            <p:cond delay="0"/>
                                          </p:stCondLst>
                                        </p:cTn>
                                        <p:tgtEl>
                                          <p:spTgt spid="5">
                                            <p:txEl>
                                              <p:pRg st="5" end="5"/>
                                            </p:txEl>
                                          </p:spTgt>
                                        </p:tgtEl>
                                        <p:attrNameLst>
                                          <p:attrName>style.visibility</p:attrName>
                                        </p:attrNameLst>
                                      </p:cBhvr>
                                      <p:to>
                                        <p:strVal val="visible"/>
                                      </p:to>
                                    </p:set>
                                    <p:anim calcmode="lin" valueType="num">
                                      <p:cBhvr>
                                        <p:cTn id="36" dur="500" fill="hold"/>
                                        <p:tgtEl>
                                          <p:spTgt spid="5">
                                            <p:txEl>
                                              <p:pRg st="5" end="5"/>
                                            </p:txEl>
                                          </p:spTgt>
                                        </p:tgtEl>
                                        <p:attrNameLst>
                                          <p:attrName>ppt_w</p:attrName>
                                        </p:attrNameLst>
                                      </p:cBhvr>
                                      <p:tavLst>
                                        <p:tav tm="0">
                                          <p:val>
                                            <p:fltVal val="0"/>
                                          </p:val>
                                        </p:tav>
                                        <p:tav tm="100000">
                                          <p:val>
                                            <p:strVal val="#ppt_w"/>
                                          </p:val>
                                        </p:tav>
                                      </p:tavLst>
                                    </p:anim>
                                    <p:anim calcmode="lin" valueType="num">
                                      <p:cBhvr>
                                        <p:cTn id="37" dur="500" fill="hold"/>
                                        <p:tgtEl>
                                          <p:spTgt spid="5">
                                            <p:txEl>
                                              <p:pRg st="5" end="5"/>
                                            </p:txEl>
                                          </p:spTgt>
                                        </p:tgtEl>
                                        <p:attrNameLst>
                                          <p:attrName>ppt_h</p:attrName>
                                        </p:attrNameLst>
                                      </p:cBhvr>
                                      <p:tavLst>
                                        <p:tav tm="0">
                                          <p:val>
                                            <p:fltVal val="0"/>
                                          </p:val>
                                        </p:tav>
                                        <p:tav tm="100000">
                                          <p:val>
                                            <p:strVal val="#ppt_h"/>
                                          </p:val>
                                        </p:tav>
                                      </p:tavLst>
                                    </p:anim>
                                    <p:animEffect transition="in" filter="fade">
                                      <p:cBhvr>
                                        <p:cTn id="38" dur="500"/>
                                        <p:tgtEl>
                                          <p:spTgt spid="5">
                                            <p:txEl>
                                              <p:pRg st="5" end="5"/>
                                            </p:txEl>
                                          </p:spTgt>
                                        </p:tgtEl>
                                      </p:cBhvr>
                                    </p:animEffect>
                                  </p:childTnLst>
                                </p:cTn>
                              </p:par>
                              <p:par>
                                <p:cTn id="39" presetID="53" presetClass="entr" presetSubtype="16" fill="hold" nodeType="withEffect">
                                  <p:stCondLst>
                                    <p:cond delay="0"/>
                                  </p:stCondLst>
                                  <p:childTnLst>
                                    <p:set>
                                      <p:cBhvr>
                                        <p:cTn id="40" dur="1" fill="hold">
                                          <p:stCondLst>
                                            <p:cond delay="0"/>
                                          </p:stCondLst>
                                        </p:cTn>
                                        <p:tgtEl>
                                          <p:spTgt spid="5">
                                            <p:txEl>
                                              <p:pRg st="6" end="6"/>
                                            </p:txEl>
                                          </p:spTgt>
                                        </p:tgtEl>
                                        <p:attrNameLst>
                                          <p:attrName>style.visibility</p:attrName>
                                        </p:attrNameLst>
                                      </p:cBhvr>
                                      <p:to>
                                        <p:strVal val="visible"/>
                                      </p:to>
                                    </p:set>
                                    <p:anim calcmode="lin" valueType="num">
                                      <p:cBhvr>
                                        <p:cTn id="41" dur="500" fill="hold"/>
                                        <p:tgtEl>
                                          <p:spTgt spid="5">
                                            <p:txEl>
                                              <p:pRg st="6" end="6"/>
                                            </p:txEl>
                                          </p:spTgt>
                                        </p:tgtEl>
                                        <p:attrNameLst>
                                          <p:attrName>ppt_w</p:attrName>
                                        </p:attrNameLst>
                                      </p:cBhvr>
                                      <p:tavLst>
                                        <p:tav tm="0">
                                          <p:val>
                                            <p:fltVal val="0"/>
                                          </p:val>
                                        </p:tav>
                                        <p:tav tm="100000">
                                          <p:val>
                                            <p:strVal val="#ppt_w"/>
                                          </p:val>
                                        </p:tav>
                                      </p:tavLst>
                                    </p:anim>
                                    <p:anim calcmode="lin" valueType="num">
                                      <p:cBhvr>
                                        <p:cTn id="42" dur="500" fill="hold"/>
                                        <p:tgtEl>
                                          <p:spTgt spid="5">
                                            <p:txEl>
                                              <p:pRg st="6" end="6"/>
                                            </p:txEl>
                                          </p:spTgt>
                                        </p:tgtEl>
                                        <p:attrNameLst>
                                          <p:attrName>ppt_h</p:attrName>
                                        </p:attrNameLst>
                                      </p:cBhvr>
                                      <p:tavLst>
                                        <p:tav tm="0">
                                          <p:val>
                                            <p:fltVal val="0"/>
                                          </p:val>
                                        </p:tav>
                                        <p:tav tm="100000">
                                          <p:val>
                                            <p:strVal val="#ppt_h"/>
                                          </p:val>
                                        </p:tav>
                                      </p:tavLst>
                                    </p:anim>
                                    <p:animEffect transition="in" filter="fade">
                                      <p:cBhvr>
                                        <p:cTn id="43" dur="500"/>
                                        <p:tgtEl>
                                          <p:spTgt spid="5">
                                            <p:txEl>
                                              <p:pRg st="6" end="6"/>
                                            </p:txEl>
                                          </p:spTgt>
                                        </p:tgtEl>
                                      </p:cBhvr>
                                    </p:animEffect>
                                  </p:childTnLst>
                                </p:cTn>
                              </p:par>
                            </p:childTnLst>
                          </p:cTn>
                        </p:par>
                      </p:childTnLst>
                    </p:cTn>
                  </p:par>
                  <p:par>
                    <p:cTn id="44" fill="hold">
                      <p:stCondLst>
                        <p:cond delay="indefinite"/>
                      </p:stCondLst>
                      <p:childTnLst>
                        <p:par>
                          <p:cTn id="45" fill="hold">
                            <p:stCondLst>
                              <p:cond delay="0"/>
                            </p:stCondLst>
                            <p:childTnLst>
                              <p:par>
                                <p:cTn id="46" presetID="53" presetClass="entr" presetSubtype="16" fill="hold" nodeType="clickEffect">
                                  <p:stCondLst>
                                    <p:cond delay="0"/>
                                  </p:stCondLst>
                                  <p:childTnLst>
                                    <p:set>
                                      <p:cBhvr>
                                        <p:cTn id="47" dur="1" fill="hold">
                                          <p:stCondLst>
                                            <p:cond delay="0"/>
                                          </p:stCondLst>
                                        </p:cTn>
                                        <p:tgtEl>
                                          <p:spTgt spid="5">
                                            <p:txEl>
                                              <p:pRg st="7" end="7"/>
                                            </p:txEl>
                                          </p:spTgt>
                                        </p:tgtEl>
                                        <p:attrNameLst>
                                          <p:attrName>style.visibility</p:attrName>
                                        </p:attrNameLst>
                                      </p:cBhvr>
                                      <p:to>
                                        <p:strVal val="visible"/>
                                      </p:to>
                                    </p:set>
                                    <p:anim calcmode="lin" valueType="num">
                                      <p:cBhvr>
                                        <p:cTn id="48" dur="500" fill="hold"/>
                                        <p:tgtEl>
                                          <p:spTgt spid="5">
                                            <p:txEl>
                                              <p:pRg st="7" end="7"/>
                                            </p:txEl>
                                          </p:spTgt>
                                        </p:tgtEl>
                                        <p:attrNameLst>
                                          <p:attrName>ppt_w</p:attrName>
                                        </p:attrNameLst>
                                      </p:cBhvr>
                                      <p:tavLst>
                                        <p:tav tm="0">
                                          <p:val>
                                            <p:fltVal val="0"/>
                                          </p:val>
                                        </p:tav>
                                        <p:tav tm="100000">
                                          <p:val>
                                            <p:strVal val="#ppt_w"/>
                                          </p:val>
                                        </p:tav>
                                      </p:tavLst>
                                    </p:anim>
                                    <p:anim calcmode="lin" valueType="num">
                                      <p:cBhvr>
                                        <p:cTn id="49" dur="500" fill="hold"/>
                                        <p:tgtEl>
                                          <p:spTgt spid="5">
                                            <p:txEl>
                                              <p:pRg st="7" end="7"/>
                                            </p:txEl>
                                          </p:spTgt>
                                        </p:tgtEl>
                                        <p:attrNameLst>
                                          <p:attrName>ppt_h</p:attrName>
                                        </p:attrNameLst>
                                      </p:cBhvr>
                                      <p:tavLst>
                                        <p:tav tm="0">
                                          <p:val>
                                            <p:fltVal val="0"/>
                                          </p:val>
                                        </p:tav>
                                        <p:tav tm="100000">
                                          <p:val>
                                            <p:strVal val="#ppt_h"/>
                                          </p:val>
                                        </p:tav>
                                      </p:tavLst>
                                    </p:anim>
                                    <p:animEffect transition="in" filter="fade">
                                      <p:cBhvr>
                                        <p:cTn id="50" dur="500"/>
                                        <p:tgtEl>
                                          <p:spTgt spid="5">
                                            <p:txEl>
                                              <p:pRg st="7" end="7"/>
                                            </p:txEl>
                                          </p:spTgt>
                                        </p:tgtEl>
                                      </p:cBhvr>
                                    </p:animEffect>
                                  </p:childTnLst>
                                </p:cTn>
                              </p:par>
                              <p:par>
                                <p:cTn id="51" presetID="53" presetClass="entr" presetSubtype="16" fill="hold" nodeType="withEffect">
                                  <p:stCondLst>
                                    <p:cond delay="0"/>
                                  </p:stCondLst>
                                  <p:childTnLst>
                                    <p:set>
                                      <p:cBhvr>
                                        <p:cTn id="52" dur="1" fill="hold">
                                          <p:stCondLst>
                                            <p:cond delay="0"/>
                                          </p:stCondLst>
                                        </p:cTn>
                                        <p:tgtEl>
                                          <p:spTgt spid="5">
                                            <p:txEl>
                                              <p:pRg st="8" end="8"/>
                                            </p:txEl>
                                          </p:spTgt>
                                        </p:tgtEl>
                                        <p:attrNameLst>
                                          <p:attrName>style.visibility</p:attrName>
                                        </p:attrNameLst>
                                      </p:cBhvr>
                                      <p:to>
                                        <p:strVal val="visible"/>
                                      </p:to>
                                    </p:set>
                                    <p:anim calcmode="lin" valueType="num">
                                      <p:cBhvr>
                                        <p:cTn id="53" dur="500" fill="hold"/>
                                        <p:tgtEl>
                                          <p:spTgt spid="5">
                                            <p:txEl>
                                              <p:pRg st="8" end="8"/>
                                            </p:txEl>
                                          </p:spTgt>
                                        </p:tgtEl>
                                        <p:attrNameLst>
                                          <p:attrName>ppt_w</p:attrName>
                                        </p:attrNameLst>
                                      </p:cBhvr>
                                      <p:tavLst>
                                        <p:tav tm="0">
                                          <p:val>
                                            <p:fltVal val="0"/>
                                          </p:val>
                                        </p:tav>
                                        <p:tav tm="100000">
                                          <p:val>
                                            <p:strVal val="#ppt_w"/>
                                          </p:val>
                                        </p:tav>
                                      </p:tavLst>
                                    </p:anim>
                                    <p:anim calcmode="lin" valueType="num">
                                      <p:cBhvr>
                                        <p:cTn id="54" dur="500" fill="hold"/>
                                        <p:tgtEl>
                                          <p:spTgt spid="5">
                                            <p:txEl>
                                              <p:pRg st="8" end="8"/>
                                            </p:txEl>
                                          </p:spTgt>
                                        </p:tgtEl>
                                        <p:attrNameLst>
                                          <p:attrName>ppt_h</p:attrName>
                                        </p:attrNameLst>
                                      </p:cBhvr>
                                      <p:tavLst>
                                        <p:tav tm="0">
                                          <p:val>
                                            <p:fltVal val="0"/>
                                          </p:val>
                                        </p:tav>
                                        <p:tav tm="100000">
                                          <p:val>
                                            <p:strVal val="#ppt_h"/>
                                          </p:val>
                                        </p:tav>
                                      </p:tavLst>
                                    </p:anim>
                                    <p:animEffect transition="in" filter="fade">
                                      <p:cBhvr>
                                        <p:cTn id="55" dur="500"/>
                                        <p:tgtEl>
                                          <p:spTgt spid="5">
                                            <p:txEl>
                                              <p:pRg st="8" end="8"/>
                                            </p:txEl>
                                          </p:spTgt>
                                        </p:tgtEl>
                                      </p:cBhvr>
                                    </p:animEffect>
                                  </p:childTnLst>
                                </p:cTn>
                              </p:par>
                              <p:par>
                                <p:cTn id="56" presetID="53" presetClass="entr" presetSubtype="16" fill="hold" nodeType="withEffect">
                                  <p:stCondLst>
                                    <p:cond delay="0"/>
                                  </p:stCondLst>
                                  <p:childTnLst>
                                    <p:set>
                                      <p:cBhvr>
                                        <p:cTn id="57" dur="1" fill="hold">
                                          <p:stCondLst>
                                            <p:cond delay="0"/>
                                          </p:stCondLst>
                                        </p:cTn>
                                        <p:tgtEl>
                                          <p:spTgt spid="5">
                                            <p:txEl>
                                              <p:pRg st="9" end="9"/>
                                            </p:txEl>
                                          </p:spTgt>
                                        </p:tgtEl>
                                        <p:attrNameLst>
                                          <p:attrName>style.visibility</p:attrName>
                                        </p:attrNameLst>
                                      </p:cBhvr>
                                      <p:to>
                                        <p:strVal val="visible"/>
                                      </p:to>
                                    </p:set>
                                    <p:anim calcmode="lin" valueType="num">
                                      <p:cBhvr>
                                        <p:cTn id="58" dur="500" fill="hold"/>
                                        <p:tgtEl>
                                          <p:spTgt spid="5">
                                            <p:txEl>
                                              <p:pRg st="9" end="9"/>
                                            </p:txEl>
                                          </p:spTgt>
                                        </p:tgtEl>
                                        <p:attrNameLst>
                                          <p:attrName>ppt_w</p:attrName>
                                        </p:attrNameLst>
                                      </p:cBhvr>
                                      <p:tavLst>
                                        <p:tav tm="0">
                                          <p:val>
                                            <p:fltVal val="0"/>
                                          </p:val>
                                        </p:tav>
                                        <p:tav tm="100000">
                                          <p:val>
                                            <p:strVal val="#ppt_w"/>
                                          </p:val>
                                        </p:tav>
                                      </p:tavLst>
                                    </p:anim>
                                    <p:anim calcmode="lin" valueType="num">
                                      <p:cBhvr>
                                        <p:cTn id="59" dur="500" fill="hold"/>
                                        <p:tgtEl>
                                          <p:spTgt spid="5">
                                            <p:txEl>
                                              <p:pRg st="9" end="9"/>
                                            </p:txEl>
                                          </p:spTgt>
                                        </p:tgtEl>
                                        <p:attrNameLst>
                                          <p:attrName>ppt_h</p:attrName>
                                        </p:attrNameLst>
                                      </p:cBhvr>
                                      <p:tavLst>
                                        <p:tav tm="0">
                                          <p:val>
                                            <p:fltVal val="0"/>
                                          </p:val>
                                        </p:tav>
                                        <p:tav tm="100000">
                                          <p:val>
                                            <p:strVal val="#ppt_h"/>
                                          </p:val>
                                        </p:tav>
                                      </p:tavLst>
                                    </p:anim>
                                    <p:animEffect transition="in" filter="fade">
                                      <p:cBhvr>
                                        <p:cTn id="60" dur="500"/>
                                        <p:tgtEl>
                                          <p:spTgt spid="5">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3400" y="1828800"/>
            <a:ext cx="8077200" cy="4555093"/>
          </a:xfrm>
          <a:prstGeom prst="rect">
            <a:avLst/>
          </a:prstGeom>
        </p:spPr>
        <p:txBody>
          <a:bodyPr wrap="square">
            <a:spAutoFit/>
          </a:bodyPr>
          <a:lstStyle/>
          <a:p>
            <a:pPr marL="457200" indent="-457200" algn="just">
              <a:buFont typeface="Wingdings" panose="05000000000000000000" pitchFamily="2" charset="2"/>
              <a:buChar char="Ø"/>
            </a:pPr>
            <a:r>
              <a:rPr lang="en-US" sz="2800" b="1" dirty="0">
                <a:solidFill>
                  <a:prstClr val="black"/>
                </a:solidFill>
                <a:latin typeface="Cambria"/>
                <a:ea typeface="+mj-ea"/>
                <a:cs typeface="+mj-cs"/>
              </a:rPr>
              <a:t>No red-lined </a:t>
            </a:r>
            <a:r>
              <a:rPr lang="en-US" sz="2800" b="1" dirty="0" smtClean="0">
                <a:solidFill>
                  <a:prstClr val="black"/>
                </a:solidFill>
                <a:latin typeface="Cambria"/>
                <a:ea typeface="+mj-ea"/>
                <a:cs typeface="+mj-cs"/>
              </a:rPr>
              <a:t>copies of the Manual </a:t>
            </a:r>
            <a:r>
              <a:rPr lang="en-US" sz="2800" b="1" dirty="0">
                <a:solidFill>
                  <a:prstClr val="black"/>
                </a:solidFill>
                <a:latin typeface="Cambria"/>
                <a:ea typeface="+mj-ea"/>
                <a:cs typeface="+mj-cs"/>
              </a:rPr>
              <a:t>will be available due to combining </a:t>
            </a:r>
            <a:r>
              <a:rPr lang="en-US" sz="2800" b="1" dirty="0" smtClean="0">
                <a:solidFill>
                  <a:prstClr val="black"/>
                </a:solidFill>
                <a:latin typeface="Cambria"/>
                <a:ea typeface="+mj-ea"/>
                <a:cs typeface="+mj-cs"/>
              </a:rPr>
              <a:t>chapters, but this </a:t>
            </a:r>
            <a:r>
              <a:rPr lang="en-US" sz="2800" b="1" dirty="0">
                <a:solidFill>
                  <a:prstClr val="black"/>
                </a:solidFill>
                <a:latin typeface="Cambria"/>
                <a:ea typeface="+mj-ea"/>
                <a:cs typeface="+mj-cs"/>
              </a:rPr>
              <a:t>presentation will be published on the OSE </a:t>
            </a:r>
            <a:r>
              <a:rPr lang="en-US" sz="2800" b="1" dirty="0" smtClean="0">
                <a:solidFill>
                  <a:prstClr val="black"/>
                </a:solidFill>
                <a:latin typeface="Cambria"/>
                <a:ea typeface="+mj-ea"/>
                <a:cs typeface="+mj-cs"/>
              </a:rPr>
              <a:t>website.</a:t>
            </a:r>
          </a:p>
          <a:p>
            <a:pPr marL="457200" indent="-457200" algn="just">
              <a:buFont typeface="Wingdings" panose="05000000000000000000" pitchFamily="2" charset="2"/>
              <a:buChar char="Ø"/>
            </a:pPr>
            <a:endParaRPr lang="en-US" sz="2800" b="1" dirty="0" smtClean="0">
              <a:solidFill>
                <a:prstClr val="black"/>
              </a:solidFill>
              <a:latin typeface="Cambria"/>
              <a:ea typeface="+mj-ea"/>
              <a:cs typeface="+mj-cs"/>
            </a:endParaRPr>
          </a:p>
          <a:p>
            <a:pPr marL="457200" indent="-457200" algn="just">
              <a:spcBef>
                <a:spcPts val="1200"/>
              </a:spcBef>
              <a:buFont typeface="Wingdings" panose="05000000000000000000" pitchFamily="2" charset="2"/>
              <a:buChar char="Ø"/>
            </a:pPr>
            <a:r>
              <a:rPr lang="en-US" sz="2800" b="1" dirty="0" smtClean="0">
                <a:solidFill>
                  <a:prstClr val="black"/>
                </a:solidFill>
                <a:latin typeface="Cambria"/>
                <a:ea typeface="+mj-ea"/>
                <a:cs typeface="+mj-cs"/>
              </a:rPr>
              <a:t>Please </a:t>
            </a:r>
            <a:r>
              <a:rPr lang="en-US" sz="2800" b="1" dirty="0">
                <a:solidFill>
                  <a:prstClr val="black"/>
                </a:solidFill>
                <a:latin typeface="Cambria"/>
                <a:ea typeface="+mj-ea"/>
                <a:cs typeface="+mj-cs"/>
              </a:rPr>
              <a:t>review the entire 2018 Manual on the OSE website and make comments as directed.  Any suggestions before November 1, 2017 can be sent directly to Margaret Jordan (mjordan@mmo.sc.gov</a:t>
            </a:r>
            <a:r>
              <a:rPr lang="en-US" sz="2800" b="1" dirty="0" smtClean="0">
                <a:solidFill>
                  <a:prstClr val="black"/>
                </a:solidFill>
                <a:latin typeface="Cambria"/>
                <a:ea typeface="+mj-ea"/>
                <a:cs typeface="+mj-cs"/>
              </a:rPr>
              <a:t>).</a:t>
            </a:r>
            <a:endParaRPr lang="en-US" sz="2800" dirty="0"/>
          </a:p>
        </p:txBody>
      </p:sp>
    </p:spTree>
    <p:extLst>
      <p:ext uri="{BB962C8B-B14F-4D97-AF65-F5344CB8AC3E}">
        <p14:creationId xmlns:p14="http://schemas.microsoft.com/office/powerpoint/2010/main" val="13560343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nodeType="clickEffect">
                                  <p:stCondLst>
                                    <p:cond delay="0"/>
                                  </p:stCondLst>
                                  <p:childTnLst>
                                    <p:set>
                                      <p:cBhvr>
                                        <p:cTn id="10" dur="1" fill="hold">
                                          <p:stCondLst>
                                            <p:cond delay="0"/>
                                          </p:stCondLst>
                                        </p:cTn>
                                        <p:tgtEl>
                                          <p:spTgt spid="2">
                                            <p:txEl>
                                              <p:pRg st="2" end="2"/>
                                            </p:txEl>
                                          </p:spTgt>
                                        </p:tgtEl>
                                        <p:attrNameLst>
                                          <p:attrName>style.visibility</p:attrName>
                                        </p:attrNameLst>
                                      </p:cBhvr>
                                      <p:to>
                                        <p:strVal val="visible"/>
                                      </p:to>
                                    </p:set>
                                    <p:anim calcmode="lin" valueType="num">
                                      <p:cBhvr additive="base">
                                        <p:cTn id="11"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2">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2288" y="6172200"/>
            <a:ext cx="5486400" cy="533400"/>
          </a:xfrm>
        </p:spPr>
        <p:txBody>
          <a:bodyPr>
            <a:noAutofit/>
          </a:bodyPr>
          <a:lstStyle/>
          <a:p>
            <a:pPr algn="ctr"/>
            <a:r>
              <a:rPr lang="en-US" sz="3600" dirty="0" smtClean="0"/>
              <a:t>Happy Halloween!!</a:t>
            </a:r>
            <a:endParaRPr lang="en-US" sz="3600" dirty="0"/>
          </a:p>
        </p:txBody>
      </p:sp>
      <p:sp>
        <p:nvSpPr>
          <p:cNvPr id="7" name="Picture Placeholder 5"/>
          <p:cNvSpPr txBox="1">
            <a:spLocks/>
          </p:cNvSpPr>
          <p:nvPr/>
        </p:nvSpPr>
        <p:spPr>
          <a:xfrm>
            <a:off x="1828800" y="609600"/>
            <a:ext cx="5486400" cy="4114800"/>
          </a:xfrm>
          <a:prstGeom prst="rect">
            <a:avLst/>
          </a:prstGeom>
        </p:spPr>
      </p:sp>
      <p:pic>
        <p:nvPicPr>
          <p:cNvPr id="4098" name="Picture 2"/>
          <p:cNvPicPr>
            <a:picLocks noGrp="1" noChangeAspect="1" noChangeArrowheads="1"/>
          </p:cNvPicPr>
          <p:nvPr>
            <p:ph type="pic" idx="1"/>
          </p:nvPr>
        </p:nvPicPr>
        <p:blipFill>
          <a:blip r:embed="rId2">
            <a:extLst>
              <a:ext uri="{28A0092B-C50C-407E-A947-70E740481C1C}">
                <a14:useLocalDpi xmlns:a14="http://schemas.microsoft.com/office/drawing/2010/main" val="0"/>
              </a:ext>
            </a:extLst>
          </a:blip>
          <a:srcRect/>
          <a:stretch>
            <a:fillRect/>
          </a:stretch>
        </p:blipFill>
        <p:spPr bwMode="auto">
          <a:xfrm>
            <a:off x="533400" y="228600"/>
            <a:ext cx="7924800" cy="6019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14560366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828801"/>
            <a:ext cx="7772400" cy="914400"/>
          </a:xfrm>
        </p:spPr>
        <p:txBody>
          <a:bodyPr>
            <a:normAutofit/>
          </a:bodyPr>
          <a:lstStyle/>
          <a:p>
            <a:r>
              <a:rPr lang="en-US" sz="4800" b="1" dirty="0" smtClean="0"/>
              <a:t>General Modifications</a:t>
            </a:r>
            <a:endParaRPr lang="en-US" sz="4800" b="1" dirty="0"/>
          </a:p>
        </p:txBody>
      </p:sp>
      <p:sp>
        <p:nvSpPr>
          <p:cNvPr id="3" name="Subtitle 2"/>
          <p:cNvSpPr>
            <a:spLocks noGrp="1"/>
          </p:cNvSpPr>
          <p:nvPr>
            <p:ph type="subTitle" idx="1"/>
          </p:nvPr>
        </p:nvSpPr>
        <p:spPr>
          <a:xfrm>
            <a:off x="685800" y="2895600"/>
            <a:ext cx="7848600" cy="3124200"/>
          </a:xfrm>
        </p:spPr>
        <p:txBody>
          <a:bodyPr>
            <a:noAutofit/>
          </a:bodyPr>
          <a:lstStyle/>
          <a:p>
            <a:pPr marL="457200" indent="-457200" algn="just" defTabSz="91440">
              <a:buFont typeface="Wingdings" panose="05000000000000000000" pitchFamily="2" charset="2"/>
              <a:buChar char="Ø"/>
              <a:tabLst>
                <a:tab pos="91440" algn="l"/>
              </a:tabLst>
            </a:pPr>
            <a:r>
              <a:rPr lang="en-US" sz="2800" b="1" dirty="0" smtClean="0">
                <a:solidFill>
                  <a:schemeClr val="tx1"/>
                </a:solidFill>
              </a:rPr>
              <a:t>Cleaned up the entire manual to eliminate  anything 	that was not considered to be necessary or legally required.</a:t>
            </a:r>
          </a:p>
          <a:p>
            <a:pPr marL="457200" indent="-457200" algn="just" defTabSz="91440">
              <a:spcBef>
                <a:spcPts val="1200"/>
              </a:spcBef>
              <a:buFont typeface="Wingdings" panose="05000000000000000000" pitchFamily="2" charset="2"/>
              <a:buChar char="Ø"/>
              <a:tabLst>
                <a:tab pos="91440" algn="l"/>
              </a:tabLst>
            </a:pPr>
            <a:r>
              <a:rPr lang="en-US" sz="2800" b="1" dirty="0" smtClean="0">
                <a:solidFill>
                  <a:schemeClr val="tx1"/>
                </a:solidFill>
              </a:rPr>
              <a:t>Corrected web links and abbreviations.</a:t>
            </a:r>
          </a:p>
          <a:p>
            <a:pPr marL="457200" indent="-457200" algn="just" defTabSz="91440">
              <a:spcBef>
                <a:spcPts val="1200"/>
              </a:spcBef>
              <a:buFont typeface="Wingdings" panose="05000000000000000000" pitchFamily="2" charset="2"/>
              <a:buChar char="Ø"/>
              <a:tabLst>
                <a:tab pos="91440" algn="l"/>
              </a:tabLst>
            </a:pPr>
            <a:r>
              <a:rPr lang="en-US" sz="2800" b="1" dirty="0" smtClean="0">
                <a:solidFill>
                  <a:schemeClr val="tx1"/>
                </a:solidFill>
              </a:rPr>
              <a:t>Tried to provide consistent terminology.</a:t>
            </a:r>
            <a:endParaRPr lang="en-US" sz="2800" b="1" dirty="0">
              <a:solidFill>
                <a:schemeClr val="tx1"/>
              </a:solidFill>
            </a:endParaRPr>
          </a:p>
        </p:txBody>
      </p:sp>
    </p:spTree>
    <p:extLst>
      <p:ext uri="{BB962C8B-B14F-4D97-AF65-F5344CB8AC3E}">
        <p14:creationId xmlns:p14="http://schemas.microsoft.com/office/powerpoint/2010/main" val="10339152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 calcmode="lin" valueType="num">
                                      <p:cBhvr additive="base">
                                        <p:cTn id="11"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 calcmode="lin" valueType="num">
                                      <p:cBhvr additive="base">
                                        <p:cTn id="1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grpId="0"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 calcmode="lin" valueType="num">
                                      <p:cBhvr additive="base">
                                        <p:cTn id="2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1524000"/>
            <a:ext cx="7772400" cy="914399"/>
          </a:xfrm>
        </p:spPr>
        <p:txBody>
          <a:bodyPr>
            <a:normAutofit/>
          </a:bodyPr>
          <a:lstStyle/>
          <a:p>
            <a:r>
              <a:rPr lang="en-US" b="1" dirty="0" smtClean="0"/>
              <a:t>Chapter Revisions</a:t>
            </a:r>
            <a:endParaRPr lang="en-US" b="1" dirty="0"/>
          </a:p>
        </p:txBody>
      </p:sp>
      <p:sp>
        <p:nvSpPr>
          <p:cNvPr id="3" name="Subtitle 2"/>
          <p:cNvSpPr>
            <a:spLocks noGrp="1"/>
          </p:cNvSpPr>
          <p:nvPr>
            <p:ph type="subTitle" idx="1"/>
          </p:nvPr>
        </p:nvSpPr>
        <p:spPr>
          <a:xfrm>
            <a:off x="381000" y="2438400"/>
            <a:ext cx="8458200" cy="4191000"/>
          </a:xfrm>
        </p:spPr>
        <p:txBody>
          <a:bodyPr>
            <a:normAutofit fontScale="70000" lnSpcReduction="20000"/>
          </a:bodyPr>
          <a:lstStyle/>
          <a:p>
            <a:pPr algn="l">
              <a:spcAft>
                <a:spcPts val="600"/>
              </a:spcAft>
            </a:pPr>
            <a:r>
              <a:rPr lang="en-US" sz="5100" b="1" dirty="0" smtClean="0">
                <a:solidFill>
                  <a:schemeClr val="tx1"/>
                </a:solidFill>
              </a:rPr>
              <a:t>Chapter 1</a:t>
            </a:r>
          </a:p>
          <a:p>
            <a:pPr algn="l">
              <a:spcBef>
                <a:spcPts val="1200"/>
              </a:spcBef>
            </a:pPr>
            <a:r>
              <a:rPr lang="en-US" sz="4000" b="1" dirty="0" smtClean="0">
                <a:solidFill>
                  <a:schemeClr val="tx1"/>
                </a:solidFill>
              </a:rPr>
              <a:t>1.7.5	Project Numbering</a:t>
            </a:r>
            <a:endParaRPr lang="en-US" sz="4000" dirty="0" smtClean="0">
              <a:solidFill>
                <a:schemeClr val="tx1"/>
              </a:solidFill>
            </a:endParaRPr>
          </a:p>
          <a:p>
            <a:pPr lvl="0" algn="just"/>
            <a:r>
              <a:rPr lang="en-US" sz="4000" b="1" dirty="0" smtClean="0">
                <a:solidFill>
                  <a:schemeClr val="tx1"/>
                </a:solidFill>
              </a:rPr>
              <a:t>B.</a:t>
            </a:r>
            <a:r>
              <a:rPr lang="en-US" sz="4000" dirty="0" smtClean="0">
                <a:solidFill>
                  <a:schemeClr val="tx1"/>
                </a:solidFill>
              </a:rPr>
              <a:t> </a:t>
            </a:r>
            <a:r>
              <a:rPr lang="en-US" sz="4000" dirty="0" smtClean="0">
                <a:solidFill>
                  <a:schemeClr val="bg1">
                    <a:lumMod val="50000"/>
                  </a:schemeClr>
                </a:solidFill>
              </a:rPr>
              <a:t>OSE uses Project Phases (up to two alphanumeric characters) to identify smaller elements of a large project when an Agency plans to award separate design and/or construction contracts for those smaller elements.  </a:t>
            </a:r>
            <a:r>
              <a:rPr lang="en-US" sz="4000" b="1" u="sng" dirty="0" smtClean="0">
                <a:solidFill>
                  <a:schemeClr val="tx1"/>
                </a:solidFill>
              </a:rPr>
              <a:t>(Note:  If a PIP that exceeds the Agency construction certification is split into smaller projects, each smaller project must be submitted to OSE for review and approval.)</a:t>
            </a:r>
            <a:endParaRPr lang="en-US" sz="4000" b="1" u="sng" dirty="0">
              <a:solidFill>
                <a:schemeClr val="tx1"/>
              </a:solidFill>
            </a:endParaRPr>
          </a:p>
        </p:txBody>
      </p:sp>
    </p:spTree>
    <p:extLst>
      <p:ext uri="{BB962C8B-B14F-4D97-AF65-F5344CB8AC3E}">
        <p14:creationId xmlns:p14="http://schemas.microsoft.com/office/powerpoint/2010/main" val="33190487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6" presetClass="entr" presetSubtype="21"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Effect transition="in" filter="barn(inVertical)">
                                      <p:cBhvr>
                                        <p:cTn id="13" dur="500"/>
                                        <p:tgtEl>
                                          <p:spTgt spid="3">
                                            <p:txEl>
                                              <p:pRg st="1" end="1"/>
                                            </p:txEl>
                                          </p:spTgt>
                                        </p:tgtEl>
                                      </p:cBhvr>
                                    </p:animEffect>
                                  </p:childTnLst>
                                </p:cTn>
                              </p:par>
                              <p:par>
                                <p:cTn id="14" presetID="16" presetClass="entr" presetSubtype="21" fill="hold" nodeType="withEffect">
                                  <p:stCondLst>
                                    <p:cond delay="0"/>
                                  </p:stCondLst>
                                  <p:childTnLst>
                                    <p:set>
                                      <p:cBhvr>
                                        <p:cTn id="15" dur="1" fill="hold">
                                          <p:stCondLst>
                                            <p:cond delay="0"/>
                                          </p:stCondLst>
                                        </p:cTn>
                                        <p:tgtEl>
                                          <p:spTgt spid="3">
                                            <p:txEl>
                                              <p:pRg st="2" end="2"/>
                                            </p:txEl>
                                          </p:spTgt>
                                        </p:tgtEl>
                                        <p:attrNameLst>
                                          <p:attrName>style.visibility</p:attrName>
                                        </p:attrNameLst>
                                      </p:cBhvr>
                                      <p:to>
                                        <p:strVal val="visible"/>
                                      </p:to>
                                    </p:set>
                                    <p:animEffect transition="in" filter="barn(inVertical)">
                                      <p:cBhvr>
                                        <p:cTn id="16"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762000" y="2590800"/>
            <a:ext cx="7620000" cy="3733800"/>
          </a:xfrm>
        </p:spPr>
        <p:txBody>
          <a:bodyPr>
            <a:normAutofit/>
          </a:bodyPr>
          <a:lstStyle/>
          <a:p>
            <a:pPr algn="l"/>
            <a:r>
              <a:rPr lang="en-US" sz="3600" b="1" dirty="0">
                <a:solidFill>
                  <a:schemeClr val="tx1"/>
                </a:solidFill>
              </a:rPr>
              <a:t>Chapter </a:t>
            </a:r>
            <a:r>
              <a:rPr lang="en-US" sz="3600" b="1" dirty="0" smtClean="0">
                <a:solidFill>
                  <a:schemeClr val="tx1"/>
                </a:solidFill>
              </a:rPr>
              <a:t>2</a:t>
            </a:r>
          </a:p>
          <a:p>
            <a:pPr marL="457200" indent="-457200" algn="just">
              <a:spcBef>
                <a:spcPts val="1800"/>
              </a:spcBef>
              <a:buFont typeface="Wingdings" panose="05000000000000000000" pitchFamily="2" charset="2"/>
              <a:buChar char="Ø"/>
            </a:pPr>
            <a:r>
              <a:rPr lang="en-US" sz="2800" b="1" dirty="0">
                <a:solidFill>
                  <a:schemeClr val="tx1"/>
                </a:solidFill>
              </a:rPr>
              <a:t>Name Change</a:t>
            </a:r>
            <a:r>
              <a:rPr lang="en-US" sz="2800" b="1" dirty="0" smtClean="0">
                <a:solidFill>
                  <a:schemeClr val="tx1"/>
                </a:solidFill>
              </a:rPr>
              <a:t>:</a:t>
            </a:r>
          </a:p>
          <a:p>
            <a:pPr lvl="1" algn="just">
              <a:spcBef>
                <a:spcPts val="1800"/>
              </a:spcBef>
            </a:pPr>
            <a:r>
              <a:rPr lang="en-US" b="1" dirty="0" smtClean="0">
                <a:solidFill>
                  <a:schemeClr val="tx1"/>
                </a:solidFill>
                <a:latin typeface="+mj-lt"/>
              </a:rPr>
              <a:t>Small </a:t>
            </a:r>
            <a:r>
              <a:rPr lang="en-US" b="1" dirty="0">
                <a:solidFill>
                  <a:schemeClr val="tx1"/>
                </a:solidFill>
                <a:latin typeface="+mj-lt"/>
              </a:rPr>
              <a:t>and Minority Business Assistance Office (SMBAO) has become the </a:t>
            </a:r>
            <a:r>
              <a:rPr lang="en-US" b="1" u="sng" dirty="0">
                <a:solidFill>
                  <a:schemeClr val="tx1"/>
                </a:solidFill>
                <a:latin typeface="+mj-lt"/>
              </a:rPr>
              <a:t>Division of Small and Minority Business Contracting and Certification (SMBCC)</a:t>
            </a:r>
            <a:r>
              <a:rPr lang="en-US" b="1" dirty="0">
                <a:solidFill>
                  <a:schemeClr val="tx1"/>
                </a:solidFill>
                <a:latin typeface="+mj-lt"/>
              </a:rPr>
              <a:t> within the Department of Administration</a:t>
            </a:r>
            <a:r>
              <a:rPr lang="en-US" b="1" dirty="0" smtClean="0">
                <a:solidFill>
                  <a:schemeClr val="tx1"/>
                </a:solidFill>
                <a:latin typeface="+mj-lt"/>
              </a:rPr>
              <a:t>.</a:t>
            </a:r>
            <a:endParaRPr lang="en-US" b="1" dirty="0">
              <a:solidFill>
                <a:schemeClr val="tx1"/>
              </a:solidFill>
              <a:latin typeface="+mj-lt"/>
            </a:endParaRPr>
          </a:p>
          <a:p>
            <a:pPr algn="l"/>
            <a:endParaRPr lang="en-US" dirty="0"/>
          </a:p>
        </p:txBody>
      </p:sp>
      <p:sp>
        <p:nvSpPr>
          <p:cNvPr id="4" name="Title 1"/>
          <p:cNvSpPr>
            <a:spLocks noGrp="1"/>
          </p:cNvSpPr>
          <p:nvPr>
            <p:ph type="ctrTitle"/>
          </p:nvPr>
        </p:nvSpPr>
        <p:spPr>
          <a:xfrm>
            <a:off x="609600" y="1524000"/>
            <a:ext cx="7772400" cy="990599"/>
          </a:xfrm>
        </p:spPr>
        <p:txBody>
          <a:bodyPr>
            <a:normAutofit/>
          </a:bodyPr>
          <a:lstStyle/>
          <a:p>
            <a:r>
              <a:rPr lang="en-US" b="1" dirty="0" smtClean="0"/>
              <a:t>Chapter Revisions</a:t>
            </a:r>
            <a:endParaRPr lang="en-US" b="1" dirty="0"/>
          </a:p>
        </p:txBody>
      </p:sp>
    </p:spTree>
    <p:extLst>
      <p:ext uri="{BB962C8B-B14F-4D97-AF65-F5344CB8AC3E}">
        <p14:creationId xmlns:p14="http://schemas.microsoft.com/office/powerpoint/2010/main" val="10141841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childTnLst>
                                </p:cTn>
                              </p:par>
                              <p:par>
                                <p:cTn id="7" presetID="22" presetClass="entr" presetSubtype="4" fill="hold" nodeType="withEffect">
                                  <p:stCondLst>
                                    <p:cond delay="0"/>
                                  </p:stCondLst>
                                  <p:childTnLst>
                                    <p:set>
                                      <p:cBhvr>
                                        <p:cTn id="8" dur="1" fill="hold">
                                          <p:stCondLst>
                                            <p:cond delay="0"/>
                                          </p:stCondLst>
                                        </p:cTn>
                                        <p:tgtEl>
                                          <p:spTgt spid="3">
                                            <p:txEl>
                                              <p:pRg st="0" end="0"/>
                                            </p:txEl>
                                          </p:spTgt>
                                        </p:tgtEl>
                                        <p:attrNameLst>
                                          <p:attrName>style.visibility</p:attrName>
                                        </p:attrNameLst>
                                      </p:cBhvr>
                                      <p:to>
                                        <p:strVal val="visible"/>
                                      </p:to>
                                    </p:set>
                                    <p:animEffect transition="in" filter="wipe(down)">
                                      <p:cBhvr>
                                        <p:cTn id="9" dur="5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22" presetClass="entr" presetSubtype="4"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wipe(down)">
                                      <p:cBhvr>
                                        <p:cTn id="14" dur="500"/>
                                        <p:tgtEl>
                                          <p:spTgt spid="3">
                                            <p:txEl>
                                              <p:pRg st="1" end="1"/>
                                            </p:txEl>
                                          </p:spTgt>
                                        </p:tgtEl>
                                      </p:cBhvr>
                                    </p:animEffect>
                                  </p:childTnLst>
                                </p:cTn>
                              </p:par>
                              <p:par>
                                <p:cTn id="15" presetID="22" presetClass="entr" presetSubtype="4" fill="hold" nodeType="with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ctrTitle"/>
          </p:nvPr>
        </p:nvSpPr>
        <p:spPr>
          <a:xfrm>
            <a:off x="609600" y="1600200"/>
            <a:ext cx="7772400" cy="990600"/>
          </a:xfrm>
        </p:spPr>
        <p:txBody>
          <a:bodyPr>
            <a:normAutofit/>
          </a:bodyPr>
          <a:lstStyle/>
          <a:p>
            <a:r>
              <a:rPr lang="en-US" b="1" dirty="0" smtClean="0"/>
              <a:t>Chapter Revisions</a:t>
            </a:r>
            <a:endParaRPr lang="en-US" b="1" dirty="0"/>
          </a:p>
        </p:txBody>
      </p:sp>
      <p:sp>
        <p:nvSpPr>
          <p:cNvPr id="5" name="Subtitle 2"/>
          <p:cNvSpPr>
            <a:spLocks noGrp="1"/>
          </p:cNvSpPr>
          <p:nvPr>
            <p:ph type="subTitle" idx="1"/>
          </p:nvPr>
        </p:nvSpPr>
        <p:spPr>
          <a:xfrm>
            <a:off x="685800" y="2819400"/>
            <a:ext cx="7848600" cy="2819400"/>
          </a:xfrm>
        </p:spPr>
        <p:txBody>
          <a:bodyPr>
            <a:normAutofit fontScale="92500" lnSpcReduction="20000"/>
          </a:bodyPr>
          <a:lstStyle/>
          <a:p>
            <a:pPr algn="l"/>
            <a:r>
              <a:rPr lang="en-US" sz="3600" b="1" dirty="0">
                <a:solidFill>
                  <a:schemeClr val="tx1"/>
                </a:solidFill>
              </a:rPr>
              <a:t>Chapter 3</a:t>
            </a:r>
            <a:endParaRPr lang="en-US" sz="3600" b="1" dirty="0" smtClean="0">
              <a:solidFill>
                <a:schemeClr val="tx1"/>
              </a:solidFill>
            </a:endParaRPr>
          </a:p>
          <a:p>
            <a:pPr marL="457200" indent="-457200" algn="just">
              <a:spcBef>
                <a:spcPts val="1800"/>
              </a:spcBef>
              <a:buFont typeface="Wingdings" panose="05000000000000000000" pitchFamily="2" charset="2"/>
              <a:buChar char="Ø"/>
            </a:pPr>
            <a:r>
              <a:rPr lang="en-US" sz="2800" b="1" dirty="0" smtClean="0">
                <a:solidFill>
                  <a:schemeClr val="tx1"/>
                </a:solidFill>
              </a:rPr>
              <a:t>Combined Chapters 3, 3.1, 3.2 &amp; 3.3 into one named:</a:t>
            </a:r>
          </a:p>
          <a:p>
            <a:pPr>
              <a:spcBef>
                <a:spcPts val="1800"/>
              </a:spcBef>
            </a:pPr>
            <a:r>
              <a:rPr lang="en-US" sz="3600" b="1" dirty="0" smtClean="0">
                <a:solidFill>
                  <a:schemeClr val="tx1"/>
                </a:solidFill>
              </a:rPr>
              <a:t>Chapter 3</a:t>
            </a:r>
          </a:p>
          <a:p>
            <a:pPr>
              <a:spcBef>
                <a:spcPts val="1800"/>
              </a:spcBef>
            </a:pPr>
            <a:r>
              <a:rPr lang="en-US" sz="3600" b="1" dirty="0" smtClean="0">
                <a:solidFill>
                  <a:schemeClr val="tx1"/>
                </a:solidFill>
              </a:rPr>
              <a:t> Project Planning</a:t>
            </a:r>
            <a:endParaRPr lang="en-US" sz="3600" dirty="0"/>
          </a:p>
        </p:txBody>
      </p:sp>
    </p:spTree>
    <p:extLst>
      <p:ext uri="{BB962C8B-B14F-4D97-AF65-F5344CB8AC3E}">
        <p14:creationId xmlns:p14="http://schemas.microsoft.com/office/powerpoint/2010/main" val="14957359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childTnLst>
                                </p:cTn>
                              </p:par>
                              <p:par>
                                <p:cTn id="7" presetID="31" presetClass="entr" presetSubtype="0" fill="hold" nodeType="withEffect">
                                  <p:stCondLst>
                                    <p:cond delay="0"/>
                                  </p:stCondLst>
                                  <p:childTnLst>
                                    <p:set>
                                      <p:cBhvr>
                                        <p:cTn id="8" dur="1" fill="hold">
                                          <p:stCondLst>
                                            <p:cond delay="0"/>
                                          </p:stCondLst>
                                        </p:cTn>
                                        <p:tgtEl>
                                          <p:spTgt spid="5">
                                            <p:txEl>
                                              <p:pRg st="0" end="0"/>
                                            </p:txEl>
                                          </p:spTgt>
                                        </p:tgtEl>
                                        <p:attrNameLst>
                                          <p:attrName>style.visibility</p:attrName>
                                        </p:attrNameLst>
                                      </p:cBhvr>
                                      <p:to>
                                        <p:strVal val="visible"/>
                                      </p:to>
                                    </p:set>
                                    <p:anim calcmode="lin" valueType="num">
                                      <p:cBhvr>
                                        <p:cTn id="9" dur="1000" fill="hold"/>
                                        <p:tgtEl>
                                          <p:spTgt spid="5">
                                            <p:txEl>
                                              <p:pRg st="0" end="0"/>
                                            </p:txEl>
                                          </p:spTgt>
                                        </p:tgtEl>
                                        <p:attrNameLst>
                                          <p:attrName>ppt_w</p:attrName>
                                        </p:attrNameLst>
                                      </p:cBhvr>
                                      <p:tavLst>
                                        <p:tav tm="0">
                                          <p:val>
                                            <p:fltVal val="0"/>
                                          </p:val>
                                        </p:tav>
                                        <p:tav tm="100000">
                                          <p:val>
                                            <p:strVal val="#ppt_w"/>
                                          </p:val>
                                        </p:tav>
                                      </p:tavLst>
                                    </p:anim>
                                    <p:anim calcmode="lin" valueType="num">
                                      <p:cBhvr>
                                        <p:cTn id="10" dur="1000" fill="hold"/>
                                        <p:tgtEl>
                                          <p:spTgt spid="5">
                                            <p:txEl>
                                              <p:pRg st="0" end="0"/>
                                            </p:txEl>
                                          </p:spTgt>
                                        </p:tgtEl>
                                        <p:attrNameLst>
                                          <p:attrName>ppt_h</p:attrName>
                                        </p:attrNameLst>
                                      </p:cBhvr>
                                      <p:tavLst>
                                        <p:tav tm="0">
                                          <p:val>
                                            <p:fltVal val="0"/>
                                          </p:val>
                                        </p:tav>
                                        <p:tav tm="100000">
                                          <p:val>
                                            <p:strVal val="#ppt_h"/>
                                          </p:val>
                                        </p:tav>
                                      </p:tavLst>
                                    </p:anim>
                                    <p:anim calcmode="lin" valueType="num">
                                      <p:cBhvr>
                                        <p:cTn id="11" dur="1000" fill="hold"/>
                                        <p:tgtEl>
                                          <p:spTgt spid="5">
                                            <p:txEl>
                                              <p:pRg st="0" end="0"/>
                                            </p:txEl>
                                          </p:spTgt>
                                        </p:tgtEl>
                                        <p:attrNameLst>
                                          <p:attrName>style.rotation</p:attrName>
                                        </p:attrNameLst>
                                      </p:cBhvr>
                                      <p:tavLst>
                                        <p:tav tm="0">
                                          <p:val>
                                            <p:fltVal val="90"/>
                                          </p:val>
                                        </p:tav>
                                        <p:tav tm="100000">
                                          <p:val>
                                            <p:fltVal val="0"/>
                                          </p:val>
                                        </p:tav>
                                      </p:tavLst>
                                    </p:anim>
                                    <p:animEffect transition="in" filter="fade">
                                      <p:cBhvr>
                                        <p:cTn id="12" dur="1000"/>
                                        <p:tgtEl>
                                          <p:spTgt spid="5">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1" presetClass="entr" presetSubtype="0" fill="hold" nodeType="clickEffect">
                                  <p:stCondLst>
                                    <p:cond delay="0"/>
                                  </p:stCondLst>
                                  <p:childTnLst>
                                    <p:set>
                                      <p:cBhvr>
                                        <p:cTn id="16" dur="1" fill="hold">
                                          <p:stCondLst>
                                            <p:cond delay="0"/>
                                          </p:stCondLst>
                                        </p:cTn>
                                        <p:tgtEl>
                                          <p:spTgt spid="5">
                                            <p:txEl>
                                              <p:pRg st="1" end="1"/>
                                            </p:txEl>
                                          </p:spTgt>
                                        </p:tgtEl>
                                        <p:attrNameLst>
                                          <p:attrName>style.visibility</p:attrName>
                                        </p:attrNameLst>
                                      </p:cBhvr>
                                      <p:to>
                                        <p:strVal val="visible"/>
                                      </p:to>
                                    </p:set>
                                    <p:anim calcmode="lin" valueType="num">
                                      <p:cBhvr>
                                        <p:cTn id="17" dur="1000" fill="hold"/>
                                        <p:tgtEl>
                                          <p:spTgt spid="5">
                                            <p:txEl>
                                              <p:pRg st="1" end="1"/>
                                            </p:txEl>
                                          </p:spTgt>
                                        </p:tgtEl>
                                        <p:attrNameLst>
                                          <p:attrName>ppt_w</p:attrName>
                                        </p:attrNameLst>
                                      </p:cBhvr>
                                      <p:tavLst>
                                        <p:tav tm="0">
                                          <p:val>
                                            <p:fltVal val="0"/>
                                          </p:val>
                                        </p:tav>
                                        <p:tav tm="100000">
                                          <p:val>
                                            <p:strVal val="#ppt_w"/>
                                          </p:val>
                                        </p:tav>
                                      </p:tavLst>
                                    </p:anim>
                                    <p:anim calcmode="lin" valueType="num">
                                      <p:cBhvr>
                                        <p:cTn id="18" dur="1000" fill="hold"/>
                                        <p:tgtEl>
                                          <p:spTgt spid="5">
                                            <p:txEl>
                                              <p:pRg st="1" end="1"/>
                                            </p:txEl>
                                          </p:spTgt>
                                        </p:tgtEl>
                                        <p:attrNameLst>
                                          <p:attrName>ppt_h</p:attrName>
                                        </p:attrNameLst>
                                      </p:cBhvr>
                                      <p:tavLst>
                                        <p:tav tm="0">
                                          <p:val>
                                            <p:fltVal val="0"/>
                                          </p:val>
                                        </p:tav>
                                        <p:tav tm="100000">
                                          <p:val>
                                            <p:strVal val="#ppt_h"/>
                                          </p:val>
                                        </p:tav>
                                      </p:tavLst>
                                    </p:anim>
                                    <p:anim calcmode="lin" valueType="num">
                                      <p:cBhvr>
                                        <p:cTn id="19" dur="1000" fill="hold"/>
                                        <p:tgtEl>
                                          <p:spTgt spid="5">
                                            <p:txEl>
                                              <p:pRg st="1" end="1"/>
                                            </p:txEl>
                                          </p:spTgt>
                                        </p:tgtEl>
                                        <p:attrNameLst>
                                          <p:attrName>style.rotation</p:attrName>
                                        </p:attrNameLst>
                                      </p:cBhvr>
                                      <p:tavLst>
                                        <p:tav tm="0">
                                          <p:val>
                                            <p:fltVal val="90"/>
                                          </p:val>
                                        </p:tav>
                                        <p:tav tm="100000">
                                          <p:val>
                                            <p:fltVal val="0"/>
                                          </p:val>
                                        </p:tav>
                                      </p:tavLst>
                                    </p:anim>
                                    <p:animEffect transition="in" filter="fade">
                                      <p:cBhvr>
                                        <p:cTn id="20" dur="1000"/>
                                        <p:tgtEl>
                                          <p:spTgt spid="5">
                                            <p:txEl>
                                              <p:pRg st="1" end="1"/>
                                            </p:txEl>
                                          </p:spTgt>
                                        </p:tgtEl>
                                      </p:cBhvr>
                                    </p:animEffect>
                                  </p:childTnLst>
                                </p:cTn>
                              </p:par>
                              <p:par>
                                <p:cTn id="21" presetID="31" presetClass="entr" presetSubtype="0" fill="hold" nodeType="withEffect">
                                  <p:stCondLst>
                                    <p:cond delay="0"/>
                                  </p:stCondLst>
                                  <p:childTnLst>
                                    <p:set>
                                      <p:cBhvr>
                                        <p:cTn id="22" dur="1" fill="hold">
                                          <p:stCondLst>
                                            <p:cond delay="0"/>
                                          </p:stCondLst>
                                        </p:cTn>
                                        <p:tgtEl>
                                          <p:spTgt spid="5">
                                            <p:txEl>
                                              <p:pRg st="2" end="2"/>
                                            </p:txEl>
                                          </p:spTgt>
                                        </p:tgtEl>
                                        <p:attrNameLst>
                                          <p:attrName>style.visibility</p:attrName>
                                        </p:attrNameLst>
                                      </p:cBhvr>
                                      <p:to>
                                        <p:strVal val="visible"/>
                                      </p:to>
                                    </p:set>
                                    <p:anim calcmode="lin" valueType="num">
                                      <p:cBhvr>
                                        <p:cTn id="23" dur="1000" fill="hold"/>
                                        <p:tgtEl>
                                          <p:spTgt spid="5">
                                            <p:txEl>
                                              <p:pRg st="2" end="2"/>
                                            </p:txEl>
                                          </p:spTgt>
                                        </p:tgtEl>
                                        <p:attrNameLst>
                                          <p:attrName>ppt_w</p:attrName>
                                        </p:attrNameLst>
                                      </p:cBhvr>
                                      <p:tavLst>
                                        <p:tav tm="0">
                                          <p:val>
                                            <p:fltVal val="0"/>
                                          </p:val>
                                        </p:tav>
                                        <p:tav tm="100000">
                                          <p:val>
                                            <p:strVal val="#ppt_w"/>
                                          </p:val>
                                        </p:tav>
                                      </p:tavLst>
                                    </p:anim>
                                    <p:anim calcmode="lin" valueType="num">
                                      <p:cBhvr>
                                        <p:cTn id="24" dur="1000" fill="hold"/>
                                        <p:tgtEl>
                                          <p:spTgt spid="5">
                                            <p:txEl>
                                              <p:pRg st="2" end="2"/>
                                            </p:txEl>
                                          </p:spTgt>
                                        </p:tgtEl>
                                        <p:attrNameLst>
                                          <p:attrName>ppt_h</p:attrName>
                                        </p:attrNameLst>
                                      </p:cBhvr>
                                      <p:tavLst>
                                        <p:tav tm="0">
                                          <p:val>
                                            <p:fltVal val="0"/>
                                          </p:val>
                                        </p:tav>
                                        <p:tav tm="100000">
                                          <p:val>
                                            <p:strVal val="#ppt_h"/>
                                          </p:val>
                                        </p:tav>
                                      </p:tavLst>
                                    </p:anim>
                                    <p:anim calcmode="lin" valueType="num">
                                      <p:cBhvr>
                                        <p:cTn id="25" dur="1000" fill="hold"/>
                                        <p:tgtEl>
                                          <p:spTgt spid="5">
                                            <p:txEl>
                                              <p:pRg st="2" end="2"/>
                                            </p:txEl>
                                          </p:spTgt>
                                        </p:tgtEl>
                                        <p:attrNameLst>
                                          <p:attrName>style.rotation</p:attrName>
                                        </p:attrNameLst>
                                      </p:cBhvr>
                                      <p:tavLst>
                                        <p:tav tm="0">
                                          <p:val>
                                            <p:fltVal val="90"/>
                                          </p:val>
                                        </p:tav>
                                        <p:tav tm="100000">
                                          <p:val>
                                            <p:fltVal val="0"/>
                                          </p:val>
                                        </p:tav>
                                      </p:tavLst>
                                    </p:anim>
                                    <p:animEffect transition="in" filter="fade">
                                      <p:cBhvr>
                                        <p:cTn id="26" dur="1000"/>
                                        <p:tgtEl>
                                          <p:spTgt spid="5">
                                            <p:txEl>
                                              <p:pRg st="2" end="2"/>
                                            </p:txEl>
                                          </p:spTgt>
                                        </p:tgtEl>
                                      </p:cBhvr>
                                    </p:animEffect>
                                  </p:childTnLst>
                                </p:cTn>
                              </p:par>
                              <p:par>
                                <p:cTn id="27" presetID="31" presetClass="entr" presetSubtype="0" fill="hold" nodeType="withEffect">
                                  <p:stCondLst>
                                    <p:cond delay="0"/>
                                  </p:stCondLst>
                                  <p:childTnLst>
                                    <p:set>
                                      <p:cBhvr>
                                        <p:cTn id="28" dur="1" fill="hold">
                                          <p:stCondLst>
                                            <p:cond delay="0"/>
                                          </p:stCondLst>
                                        </p:cTn>
                                        <p:tgtEl>
                                          <p:spTgt spid="5">
                                            <p:txEl>
                                              <p:pRg st="3" end="3"/>
                                            </p:txEl>
                                          </p:spTgt>
                                        </p:tgtEl>
                                        <p:attrNameLst>
                                          <p:attrName>style.visibility</p:attrName>
                                        </p:attrNameLst>
                                      </p:cBhvr>
                                      <p:to>
                                        <p:strVal val="visible"/>
                                      </p:to>
                                    </p:set>
                                    <p:anim calcmode="lin" valueType="num">
                                      <p:cBhvr>
                                        <p:cTn id="29" dur="1000" fill="hold"/>
                                        <p:tgtEl>
                                          <p:spTgt spid="5">
                                            <p:txEl>
                                              <p:pRg st="3" end="3"/>
                                            </p:txEl>
                                          </p:spTgt>
                                        </p:tgtEl>
                                        <p:attrNameLst>
                                          <p:attrName>ppt_w</p:attrName>
                                        </p:attrNameLst>
                                      </p:cBhvr>
                                      <p:tavLst>
                                        <p:tav tm="0">
                                          <p:val>
                                            <p:fltVal val="0"/>
                                          </p:val>
                                        </p:tav>
                                        <p:tav tm="100000">
                                          <p:val>
                                            <p:strVal val="#ppt_w"/>
                                          </p:val>
                                        </p:tav>
                                      </p:tavLst>
                                    </p:anim>
                                    <p:anim calcmode="lin" valueType="num">
                                      <p:cBhvr>
                                        <p:cTn id="30" dur="1000" fill="hold"/>
                                        <p:tgtEl>
                                          <p:spTgt spid="5">
                                            <p:txEl>
                                              <p:pRg st="3" end="3"/>
                                            </p:txEl>
                                          </p:spTgt>
                                        </p:tgtEl>
                                        <p:attrNameLst>
                                          <p:attrName>ppt_h</p:attrName>
                                        </p:attrNameLst>
                                      </p:cBhvr>
                                      <p:tavLst>
                                        <p:tav tm="0">
                                          <p:val>
                                            <p:fltVal val="0"/>
                                          </p:val>
                                        </p:tav>
                                        <p:tav tm="100000">
                                          <p:val>
                                            <p:strVal val="#ppt_h"/>
                                          </p:val>
                                        </p:tav>
                                      </p:tavLst>
                                    </p:anim>
                                    <p:anim calcmode="lin" valueType="num">
                                      <p:cBhvr>
                                        <p:cTn id="31" dur="1000" fill="hold"/>
                                        <p:tgtEl>
                                          <p:spTgt spid="5">
                                            <p:txEl>
                                              <p:pRg st="3" end="3"/>
                                            </p:txEl>
                                          </p:spTgt>
                                        </p:tgtEl>
                                        <p:attrNameLst>
                                          <p:attrName>style.rotation</p:attrName>
                                        </p:attrNameLst>
                                      </p:cBhvr>
                                      <p:tavLst>
                                        <p:tav tm="0">
                                          <p:val>
                                            <p:fltVal val="90"/>
                                          </p:val>
                                        </p:tav>
                                        <p:tav tm="100000">
                                          <p:val>
                                            <p:fltVal val="0"/>
                                          </p:val>
                                        </p:tav>
                                      </p:tavLst>
                                    </p:anim>
                                    <p:animEffect transition="in" filter="fade">
                                      <p:cBhvr>
                                        <p:cTn id="32" dur="1000"/>
                                        <p:tgtEl>
                                          <p:spTgt spid="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ctrTitle"/>
          </p:nvPr>
        </p:nvSpPr>
        <p:spPr>
          <a:xfrm>
            <a:off x="609600" y="1524001"/>
            <a:ext cx="7772400" cy="914399"/>
          </a:xfrm>
        </p:spPr>
        <p:txBody>
          <a:bodyPr>
            <a:normAutofit/>
          </a:bodyPr>
          <a:lstStyle/>
          <a:p>
            <a:r>
              <a:rPr lang="en-US" b="1" dirty="0" smtClean="0"/>
              <a:t>Chapter Revisions</a:t>
            </a:r>
            <a:endParaRPr lang="en-US" b="1" dirty="0"/>
          </a:p>
        </p:txBody>
      </p:sp>
      <p:sp>
        <p:nvSpPr>
          <p:cNvPr id="5" name="Subtitle 2"/>
          <p:cNvSpPr>
            <a:spLocks noGrp="1"/>
          </p:cNvSpPr>
          <p:nvPr>
            <p:ph type="subTitle" idx="1"/>
          </p:nvPr>
        </p:nvSpPr>
        <p:spPr>
          <a:xfrm>
            <a:off x="457200" y="2514600"/>
            <a:ext cx="8229600" cy="3581400"/>
          </a:xfrm>
        </p:spPr>
        <p:txBody>
          <a:bodyPr>
            <a:normAutofit fontScale="47500" lnSpcReduction="20000"/>
          </a:bodyPr>
          <a:lstStyle/>
          <a:p>
            <a:pPr algn="l"/>
            <a:r>
              <a:rPr lang="en-US" sz="6700" b="1" dirty="0">
                <a:solidFill>
                  <a:schemeClr val="tx1"/>
                </a:solidFill>
              </a:rPr>
              <a:t>Chapter </a:t>
            </a:r>
            <a:r>
              <a:rPr lang="en-US" sz="6700" b="1" dirty="0" smtClean="0">
                <a:solidFill>
                  <a:schemeClr val="tx1"/>
                </a:solidFill>
              </a:rPr>
              <a:t>4</a:t>
            </a:r>
          </a:p>
          <a:p>
            <a:pPr algn="l">
              <a:spcBef>
                <a:spcPts val="1800"/>
              </a:spcBef>
            </a:pPr>
            <a:r>
              <a:rPr lang="en-US" sz="3300" b="1" dirty="0" smtClean="0">
                <a:solidFill>
                  <a:schemeClr val="tx1"/>
                </a:solidFill>
              </a:rPr>
              <a:t>4.3   SMALL PROFESSIONAL SERVICES CONTRACTS (FEES OF $25,000 OR LESS)</a:t>
            </a:r>
            <a:endParaRPr lang="en-US" sz="3300" dirty="0" smtClean="0">
              <a:solidFill>
                <a:schemeClr val="tx1"/>
              </a:solidFill>
            </a:endParaRPr>
          </a:p>
          <a:p>
            <a:pPr algn="just"/>
            <a:r>
              <a:rPr lang="en-US" sz="3300" b="1" dirty="0" smtClean="0">
                <a:solidFill>
                  <a:schemeClr val="tx1"/>
                </a:solidFill>
              </a:rPr>
              <a:t>4.3.7    </a:t>
            </a:r>
            <a:r>
              <a:rPr lang="en-US" sz="3300" dirty="0" smtClean="0">
                <a:solidFill>
                  <a:schemeClr val="tx1"/>
                </a:solidFill>
              </a:rPr>
              <a:t>The </a:t>
            </a:r>
            <a:r>
              <a:rPr lang="en-US" sz="3300" dirty="0">
                <a:solidFill>
                  <a:schemeClr val="tx1"/>
                </a:solidFill>
              </a:rPr>
              <a:t>Agency must use a letter proposal with the South Carolina Small Professional Services Contract Terms and Conditions (SE-240) </a:t>
            </a:r>
            <a:r>
              <a:rPr lang="en-US" sz="3300" b="1" u="sng" dirty="0">
                <a:solidFill>
                  <a:schemeClr val="tx1"/>
                </a:solidFill>
              </a:rPr>
              <a:t>or the Professional Services Incidental Services Contract (SE-235)</a:t>
            </a:r>
            <a:r>
              <a:rPr lang="en-US" sz="3300" dirty="0">
                <a:solidFill>
                  <a:schemeClr val="tx1"/>
                </a:solidFill>
              </a:rPr>
              <a:t> to serve as the contract.  After executing the Professional agreement, the Agency must submit a copy to OSE for information purposes using the Transmittal of Small Professional Service Contract (SE-230).</a:t>
            </a:r>
          </a:p>
          <a:p>
            <a:r>
              <a:rPr lang="en-US" sz="3300" dirty="0">
                <a:solidFill>
                  <a:schemeClr val="tx1"/>
                </a:solidFill>
              </a:rPr>
              <a:t> </a:t>
            </a:r>
          </a:p>
          <a:p>
            <a:pPr algn="l"/>
            <a:r>
              <a:rPr lang="en-US" sz="3300" b="1" dirty="0" smtClean="0">
                <a:solidFill>
                  <a:schemeClr val="tx1"/>
                </a:solidFill>
              </a:rPr>
              <a:t>4.4    LARGE </a:t>
            </a:r>
            <a:r>
              <a:rPr lang="en-US" sz="3300" b="1" dirty="0">
                <a:solidFill>
                  <a:schemeClr val="tx1"/>
                </a:solidFill>
              </a:rPr>
              <a:t>PROFESSIONAL SERVICES CONTRACTS</a:t>
            </a:r>
            <a:endParaRPr lang="en-US" sz="3300" dirty="0">
              <a:solidFill>
                <a:schemeClr val="tx1"/>
              </a:solidFill>
            </a:endParaRPr>
          </a:p>
          <a:p>
            <a:pPr algn="l"/>
            <a:r>
              <a:rPr lang="en-US" sz="3300" b="1" dirty="0" smtClean="0">
                <a:solidFill>
                  <a:schemeClr val="tx1"/>
                </a:solidFill>
              </a:rPr>
              <a:t>4.4.7    Negotiating </a:t>
            </a:r>
            <a:r>
              <a:rPr lang="en-US" sz="3300" b="1" dirty="0">
                <a:solidFill>
                  <a:schemeClr val="tx1"/>
                </a:solidFill>
              </a:rPr>
              <a:t>Professional Services Contracts</a:t>
            </a:r>
            <a:endParaRPr lang="en-US" sz="3300" dirty="0">
              <a:solidFill>
                <a:schemeClr val="tx1"/>
              </a:solidFill>
            </a:endParaRPr>
          </a:p>
          <a:p>
            <a:pPr lvl="0" algn="just"/>
            <a:r>
              <a:rPr lang="en-US" sz="3300" dirty="0">
                <a:solidFill>
                  <a:schemeClr val="tx1"/>
                </a:solidFill>
              </a:rPr>
              <a:t>The Agency should become familiar with the standard professional services contracts, SCOSE versions of the AIA Document B101, B133, B132 and the </a:t>
            </a:r>
            <a:r>
              <a:rPr lang="en-US" sz="3300" b="1" u="sng" dirty="0">
                <a:solidFill>
                  <a:schemeClr val="tx1"/>
                </a:solidFill>
              </a:rPr>
              <a:t>Professional Services Incidental Services Contract (SE-235)</a:t>
            </a:r>
            <a:r>
              <a:rPr lang="en-US" sz="3300" dirty="0">
                <a:solidFill>
                  <a:schemeClr val="tx1"/>
                </a:solidFill>
              </a:rPr>
              <a:t>.  During the review of the standard contract, the Agency should ask and answer any number of questions.  </a:t>
            </a:r>
          </a:p>
        </p:txBody>
      </p:sp>
    </p:spTree>
    <p:extLst>
      <p:ext uri="{BB962C8B-B14F-4D97-AF65-F5344CB8AC3E}">
        <p14:creationId xmlns:p14="http://schemas.microsoft.com/office/powerpoint/2010/main" val="17264422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childTnLst>
                                </p:cTn>
                              </p:par>
                              <p:par>
                                <p:cTn id="7" presetID="53" presetClass="entr" presetSubtype="16" fill="hold" nodeType="withEffect">
                                  <p:stCondLst>
                                    <p:cond delay="0"/>
                                  </p:stCondLst>
                                  <p:childTnLst>
                                    <p:set>
                                      <p:cBhvr>
                                        <p:cTn id="8" dur="1" fill="hold">
                                          <p:stCondLst>
                                            <p:cond delay="0"/>
                                          </p:stCondLst>
                                        </p:cTn>
                                        <p:tgtEl>
                                          <p:spTgt spid="5">
                                            <p:txEl>
                                              <p:pRg st="0" end="0"/>
                                            </p:txEl>
                                          </p:spTgt>
                                        </p:tgtEl>
                                        <p:attrNameLst>
                                          <p:attrName>style.visibility</p:attrName>
                                        </p:attrNameLst>
                                      </p:cBhvr>
                                      <p:to>
                                        <p:strVal val="visible"/>
                                      </p:to>
                                    </p:set>
                                    <p:anim calcmode="lin" valueType="num">
                                      <p:cBhvr>
                                        <p:cTn id="9" dur="500" fill="hold"/>
                                        <p:tgtEl>
                                          <p:spTgt spid="5">
                                            <p:txEl>
                                              <p:pRg st="0" end="0"/>
                                            </p:txEl>
                                          </p:spTgt>
                                        </p:tgtEl>
                                        <p:attrNameLst>
                                          <p:attrName>ppt_w</p:attrName>
                                        </p:attrNameLst>
                                      </p:cBhvr>
                                      <p:tavLst>
                                        <p:tav tm="0">
                                          <p:val>
                                            <p:fltVal val="0"/>
                                          </p:val>
                                        </p:tav>
                                        <p:tav tm="100000">
                                          <p:val>
                                            <p:strVal val="#ppt_w"/>
                                          </p:val>
                                        </p:tav>
                                      </p:tavLst>
                                    </p:anim>
                                    <p:anim calcmode="lin" valueType="num">
                                      <p:cBhvr>
                                        <p:cTn id="10" dur="500" fill="hold"/>
                                        <p:tgtEl>
                                          <p:spTgt spid="5">
                                            <p:txEl>
                                              <p:pRg st="0" end="0"/>
                                            </p:txEl>
                                          </p:spTgt>
                                        </p:tgtEl>
                                        <p:attrNameLst>
                                          <p:attrName>ppt_h</p:attrName>
                                        </p:attrNameLst>
                                      </p:cBhvr>
                                      <p:tavLst>
                                        <p:tav tm="0">
                                          <p:val>
                                            <p:fltVal val="0"/>
                                          </p:val>
                                        </p:tav>
                                        <p:tav tm="100000">
                                          <p:val>
                                            <p:strVal val="#ppt_h"/>
                                          </p:val>
                                        </p:tav>
                                      </p:tavLst>
                                    </p:anim>
                                    <p:animEffect transition="in" filter="fade">
                                      <p:cBhvr>
                                        <p:cTn id="11" dur="500"/>
                                        <p:tgtEl>
                                          <p:spTgt spid="5">
                                            <p:txEl>
                                              <p:pRg st="0" end="0"/>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53" presetClass="entr" presetSubtype="16" fill="hold" nodeType="clickEffect">
                                  <p:stCondLst>
                                    <p:cond delay="0"/>
                                  </p:stCondLst>
                                  <p:childTnLst>
                                    <p:set>
                                      <p:cBhvr>
                                        <p:cTn id="15" dur="1" fill="hold">
                                          <p:stCondLst>
                                            <p:cond delay="0"/>
                                          </p:stCondLst>
                                        </p:cTn>
                                        <p:tgtEl>
                                          <p:spTgt spid="5">
                                            <p:txEl>
                                              <p:pRg st="1" end="1"/>
                                            </p:txEl>
                                          </p:spTgt>
                                        </p:tgtEl>
                                        <p:attrNameLst>
                                          <p:attrName>style.visibility</p:attrName>
                                        </p:attrNameLst>
                                      </p:cBhvr>
                                      <p:to>
                                        <p:strVal val="visible"/>
                                      </p:to>
                                    </p:set>
                                    <p:anim calcmode="lin" valueType="num">
                                      <p:cBhvr>
                                        <p:cTn id="16" dur="500" fill="hold"/>
                                        <p:tgtEl>
                                          <p:spTgt spid="5">
                                            <p:txEl>
                                              <p:pRg st="1" end="1"/>
                                            </p:txEl>
                                          </p:spTgt>
                                        </p:tgtEl>
                                        <p:attrNameLst>
                                          <p:attrName>ppt_w</p:attrName>
                                        </p:attrNameLst>
                                      </p:cBhvr>
                                      <p:tavLst>
                                        <p:tav tm="0">
                                          <p:val>
                                            <p:fltVal val="0"/>
                                          </p:val>
                                        </p:tav>
                                        <p:tav tm="100000">
                                          <p:val>
                                            <p:strVal val="#ppt_w"/>
                                          </p:val>
                                        </p:tav>
                                      </p:tavLst>
                                    </p:anim>
                                    <p:anim calcmode="lin" valueType="num">
                                      <p:cBhvr>
                                        <p:cTn id="17" dur="500" fill="hold"/>
                                        <p:tgtEl>
                                          <p:spTgt spid="5">
                                            <p:txEl>
                                              <p:pRg st="1" end="1"/>
                                            </p:txEl>
                                          </p:spTgt>
                                        </p:tgtEl>
                                        <p:attrNameLst>
                                          <p:attrName>ppt_h</p:attrName>
                                        </p:attrNameLst>
                                      </p:cBhvr>
                                      <p:tavLst>
                                        <p:tav tm="0">
                                          <p:val>
                                            <p:fltVal val="0"/>
                                          </p:val>
                                        </p:tav>
                                        <p:tav tm="100000">
                                          <p:val>
                                            <p:strVal val="#ppt_h"/>
                                          </p:val>
                                        </p:tav>
                                      </p:tavLst>
                                    </p:anim>
                                    <p:animEffect transition="in" filter="fade">
                                      <p:cBhvr>
                                        <p:cTn id="18" dur="500"/>
                                        <p:tgtEl>
                                          <p:spTgt spid="5">
                                            <p:txEl>
                                              <p:pRg st="1" end="1"/>
                                            </p:txEl>
                                          </p:spTgt>
                                        </p:tgtEl>
                                      </p:cBhvr>
                                    </p:animEffect>
                                  </p:childTnLst>
                                </p:cTn>
                              </p:par>
                              <p:par>
                                <p:cTn id="19" presetID="53" presetClass="entr" presetSubtype="16" fill="hold" nodeType="withEffect">
                                  <p:stCondLst>
                                    <p:cond delay="0"/>
                                  </p:stCondLst>
                                  <p:childTnLst>
                                    <p:set>
                                      <p:cBhvr>
                                        <p:cTn id="20" dur="1" fill="hold">
                                          <p:stCondLst>
                                            <p:cond delay="0"/>
                                          </p:stCondLst>
                                        </p:cTn>
                                        <p:tgtEl>
                                          <p:spTgt spid="5">
                                            <p:txEl>
                                              <p:pRg st="2" end="2"/>
                                            </p:txEl>
                                          </p:spTgt>
                                        </p:tgtEl>
                                        <p:attrNameLst>
                                          <p:attrName>style.visibility</p:attrName>
                                        </p:attrNameLst>
                                      </p:cBhvr>
                                      <p:to>
                                        <p:strVal val="visible"/>
                                      </p:to>
                                    </p:set>
                                    <p:anim calcmode="lin" valueType="num">
                                      <p:cBhvr>
                                        <p:cTn id="21" dur="500" fill="hold"/>
                                        <p:tgtEl>
                                          <p:spTgt spid="5">
                                            <p:txEl>
                                              <p:pRg st="2" end="2"/>
                                            </p:txEl>
                                          </p:spTgt>
                                        </p:tgtEl>
                                        <p:attrNameLst>
                                          <p:attrName>ppt_w</p:attrName>
                                        </p:attrNameLst>
                                      </p:cBhvr>
                                      <p:tavLst>
                                        <p:tav tm="0">
                                          <p:val>
                                            <p:fltVal val="0"/>
                                          </p:val>
                                        </p:tav>
                                        <p:tav tm="100000">
                                          <p:val>
                                            <p:strVal val="#ppt_w"/>
                                          </p:val>
                                        </p:tav>
                                      </p:tavLst>
                                    </p:anim>
                                    <p:anim calcmode="lin" valueType="num">
                                      <p:cBhvr>
                                        <p:cTn id="22" dur="500" fill="hold"/>
                                        <p:tgtEl>
                                          <p:spTgt spid="5">
                                            <p:txEl>
                                              <p:pRg st="2" end="2"/>
                                            </p:txEl>
                                          </p:spTgt>
                                        </p:tgtEl>
                                        <p:attrNameLst>
                                          <p:attrName>ppt_h</p:attrName>
                                        </p:attrNameLst>
                                      </p:cBhvr>
                                      <p:tavLst>
                                        <p:tav tm="0">
                                          <p:val>
                                            <p:fltVal val="0"/>
                                          </p:val>
                                        </p:tav>
                                        <p:tav tm="100000">
                                          <p:val>
                                            <p:strVal val="#ppt_h"/>
                                          </p:val>
                                        </p:tav>
                                      </p:tavLst>
                                    </p:anim>
                                    <p:animEffect transition="in" filter="fade">
                                      <p:cBhvr>
                                        <p:cTn id="23" dur="500"/>
                                        <p:tgtEl>
                                          <p:spTgt spid="5">
                                            <p:txEl>
                                              <p:pRg st="2" end="2"/>
                                            </p:txEl>
                                          </p:spTgt>
                                        </p:tgtEl>
                                      </p:cBhvr>
                                    </p:animEffect>
                                  </p:childTnLst>
                                </p:cTn>
                              </p:par>
                              <p:par>
                                <p:cTn id="24" presetID="53" presetClass="entr" presetSubtype="16" fill="hold" nodeType="withEffect">
                                  <p:stCondLst>
                                    <p:cond delay="0"/>
                                  </p:stCondLst>
                                  <p:childTnLst>
                                    <p:set>
                                      <p:cBhvr>
                                        <p:cTn id="25" dur="1" fill="hold">
                                          <p:stCondLst>
                                            <p:cond delay="0"/>
                                          </p:stCondLst>
                                        </p:cTn>
                                        <p:tgtEl>
                                          <p:spTgt spid="5">
                                            <p:txEl>
                                              <p:pRg st="3" end="3"/>
                                            </p:txEl>
                                          </p:spTgt>
                                        </p:tgtEl>
                                        <p:attrNameLst>
                                          <p:attrName>style.visibility</p:attrName>
                                        </p:attrNameLst>
                                      </p:cBhvr>
                                      <p:to>
                                        <p:strVal val="visible"/>
                                      </p:to>
                                    </p:set>
                                    <p:anim calcmode="lin" valueType="num">
                                      <p:cBhvr>
                                        <p:cTn id="26" dur="500" fill="hold"/>
                                        <p:tgtEl>
                                          <p:spTgt spid="5">
                                            <p:txEl>
                                              <p:pRg st="3" end="3"/>
                                            </p:txEl>
                                          </p:spTgt>
                                        </p:tgtEl>
                                        <p:attrNameLst>
                                          <p:attrName>ppt_w</p:attrName>
                                        </p:attrNameLst>
                                      </p:cBhvr>
                                      <p:tavLst>
                                        <p:tav tm="0">
                                          <p:val>
                                            <p:fltVal val="0"/>
                                          </p:val>
                                        </p:tav>
                                        <p:tav tm="100000">
                                          <p:val>
                                            <p:strVal val="#ppt_w"/>
                                          </p:val>
                                        </p:tav>
                                      </p:tavLst>
                                    </p:anim>
                                    <p:anim calcmode="lin" valueType="num">
                                      <p:cBhvr>
                                        <p:cTn id="27" dur="500" fill="hold"/>
                                        <p:tgtEl>
                                          <p:spTgt spid="5">
                                            <p:txEl>
                                              <p:pRg st="3" end="3"/>
                                            </p:txEl>
                                          </p:spTgt>
                                        </p:tgtEl>
                                        <p:attrNameLst>
                                          <p:attrName>ppt_h</p:attrName>
                                        </p:attrNameLst>
                                      </p:cBhvr>
                                      <p:tavLst>
                                        <p:tav tm="0">
                                          <p:val>
                                            <p:fltVal val="0"/>
                                          </p:val>
                                        </p:tav>
                                        <p:tav tm="100000">
                                          <p:val>
                                            <p:strVal val="#ppt_h"/>
                                          </p:val>
                                        </p:tav>
                                      </p:tavLst>
                                    </p:anim>
                                    <p:animEffect transition="in" filter="fade">
                                      <p:cBhvr>
                                        <p:cTn id="28" dur="500"/>
                                        <p:tgtEl>
                                          <p:spTgt spid="5">
                                            <p:txEl>
                                              <p:pRg st="3" end="3"/>
                                            </p:txEl>
                                          </p:spTgt>
                                        </p:tgtEl>
                                      </p:cBhvr>
                                    </p:animEffect>
                                  </p:childTnLst>
                                </p:cTn>
                              </p:par>
                              <p:par>
                                <p:cTn id="29" presetID="53" presetClass="entr" presetSubtype="16" fill="hold" nodeType="withEffect">
                                  <p:stCondLst>
                                    <p:cond delay="0"/>
                                  </p:stCondLst>
                                  <p:childTnLst>
                                    <p:set>
                                      <p:cBhvr>
                                        <p:cTn id="30" dur="1" fill="hold">
                                          <p:stCondLst>
                                            <p:cond delay="0"/>
                                          </p:stCondLst>
                                        </p:cTn>
                                        <p:tgtEl>
                                          <p:spTgt spid="5">
                                            <p:txEl>
                                              <p:pRg st="4" end="4"/>
                                            </p:txEl>
                                          </p:spTgt>
                                        </p:tgtEl>
                                        <p:attrNameLst>
                                          <p:attrName>style.visibility</p:attrName>
                                        </p:attrNameLst>
                                      </p:cBhvr>
                                      <p:to>
                                        <p:strVal val="visible"/>
                                      </p:to>
                                    </p:set>
                                    <p:anim calcmode="lin" valueType="num">
                                      <p:cBhvr>
                                        <p:cTn id="31" dur="500" fill="hold"/>
                                        <p:tgtEl>
                                          <p:spTgt spid="5">
                                            <p:txEl>
                                              <p:pRg st="4" end="4"/>
                                            </p:txEl>
                                          </p:spTgt>
                                        </p:tgtEl>
                                        <p:attrNameLst>
                                          <p:attrName>ppt_w</p:attrName>
                                        </p:attrNameLst>
                                      </p:cBhvr>
                                      <p:tavLst>
                                        <p:tav tm="0">
                                          <p:val>
                                            <p:fltVal val="0"/>
                                          </p:val>
                                        </p:tav>
                                        <p:tav tm="100000">
                                          <p:val>
                                            <p:strVal val="#ppt_w"/>
                                          </p:val>
                                        </p:tav>
                                      </p:tavLst>
                                    </p:anim>
                                    <p:anim calcmode="lin" valueType="num">
                                      <p:cBhvr>
                                        <p:cTn id="32" dur="500" fill="hold"/>
                                        <p:tgtEl>
                                          <p:spTgt spid="5">
                                            <p:txEl>
                                              <p:pRg st="4" end="4"/>
                                            </p:txEl>
                                          </p:spTgt>
                                        </p:tgtEl>
                                        <p:attrNameLst>
                                          <p:attrName>ppt_h</p:attrName>
                                        </p:attrNameLst>
                                      </p:cBhvr>
                                      <p:tavLst>
                                        <p:tav tm="0">
                                          <p:val>
                                            <p:fltVal val="0"/>
                                          </p:val>
                                        </p:tav>
                                        <p:tav tm="100000">
                                          <p:val>
                                            <p:strVal val="#ppt_h"/>
                                          </p:val>
                                        </p:tav>
                                      </p:tavLst>
                                    </p:anim>
                                    <p:animEffect transition="in" filter="fade">
                                      <p:cBhvr>
                                        <p:cTn id="33" dur="500"/>
                                        <p:tgtEl>
                                          <p:spTgt spid="5">
                                            <p:txEl>
                                              <p:pRg st="4" end="4"/>
                                            </p:txEl>
                                          </p:spTgt>
                                        </p:tgtEl>
                                      </p:cBhvr>
                                    </p:animEffect>
                                  </p:childTnLst>
                                </p:cTn>
                              </p:par>
                              <p:par>
                                <p:cTn id="34" presetID="53" presetClass="entr" presetSubtype="16" fill="hold" nodeType="withEffect">
                                  <p:stCondLst>
                                    <p:cond delay="0"/>
                                  </p:stCondLst>
                                  <p:childTnLst>
                                    <p:set>
                                      <p:cBhvr>
                                        <p:cTn id="35" dur="1" fill="hold">
                                          <p:stCondLst>
                                            <p:cond delay="0"/>
                                          </p:stCondLst>
                                        </p:cTn>
                                        <p:tgtEl>
                                          <p:spTgt spid="5">
                                            <p:txEl>
                                              <p:pRg st="5" end="5"/>
                                            </p:txEl>
                                          </p:spTgt>
                                        </p:tgtEl>
                                        <p:attrNameLst>
                                          <p:attrName>style.visibility</p:attrName>
                                        </p:attrNameLst>
                                      </p:cBhvr>
                                      <p:to>
                                        <p:strVal val="visible"/>
                                      </p:to>
                                    </p:set>
                                    <p:anim calcmode="lin" valueType="num">
                                      <p:cBhvr>
                                        <p:cTn id="36" dur="500" fill="hold"/>
                                        <p:tgtEl>
                                          <p:spTgt spid="5">
                                            <p:txEl>
                                              <p:pRg st="5" end="5"/>
                                            </p:txEl>
                                          </p:spTgt>
                                        </p:tgtEl>
                                        <p:attrNameLst>
                                          <p:attrName>ppt_w</p:attrName>
                                        </p:attrNameLst>
                                      </p:cBhvr>
                                      <p:tavLst>
                                        <p:tav tm="0">
                                          <p:val>
                                            <p:fltVal val="0"/>
                                          </p:val>
                                        </p:tav>
                                        <p:tav tm="100000">
                                          <p:val>
                                            <p:strVal val="#ppt_w"/>
                                          </p:val>
                                        </p:tav>
                                      </p:tavLst>
                                    </p:anim>
                                    <p:anim calcmode="lin" valueType="num">
                                      <p:cBhvr>
                                        <p:cTn id="37" dur="500" fill="hold"/>
                                        <p:tgtEl>
                                          <p:spTgt spid="5">
                                            <p:txEl>
                                              <p:pRg st="5" end="5"/>
                                            </p:txEl>
                                          </p:spTgt>
                                        </p:tgtEl>
                                        <p:attrNameLst>
                                          <p:attrName>ppt_h</p:attrName>
                                        </p:attrNameLst>
                                      </p:cBhvr>
                                      <p:tavLst>
                                        <p:tav tm="0">
                                          <p:val>
                                            <p:fltVal val="0"/>
                                          </p:val>
                                        </p:tav>
                                        <p:tav tm="100000">
                                          <p:val>
                                            <p:strVal val="#ppt_h"/>
                                          </p:val>
                                        </p:tav>
                                      </p:tavLst>
                                    </p:anim>
                                    <p:animEffect transition="in" filter="fade">
                                      <p:cBhvr>
                                        <p:cTn id="38" dur="500"/>
                                        <p:tgtEl>
                                          <p:spTgt spid="5">
                                            <p:txEl>
                                              <p:pRg st="5" end="5"/>
                                            </p:txEl>
                                          </p:spTgt>
                                        </p:tgtEl>
                                      </p:cBhvr>
                                    </p:animEffect>
                                  </p:childTnLst>
                                </p:cTn>
                              </p:par>
                              <p:par>
                                <p:cTn id="39" presetID="53" presetClass="entr" presetSubtype="16" fill="hold" nodeType="withEffect">
                                  <p:stCondLst>
                                    <p:cond delay="0"/>
                                  </p:stCondLst>
                                  <p:childTnLst>
                                    <p:set>
                                      <p:cBhvr>
                                        <p:cTn id="40" dur="1" fill="hold">
                                          <p:stCondLst>
                                            <p:cond delay="0"/>
                                          </p:stCondLst>
                                        </p:cTn>
                                        <p:tgtEl>
                                          <p:spTgt spid="5">
                                            <p:txEl>
                                              <p:pRg st="6" end="6"/>
                                            </p:txEl>
                                          </p:spTgt>
                                        </p:tgtEl>
                                        <p:attrNameLst>
                                          <p:attrName>style.visibility</p:attrName>
                                        </p:attrNameLst>
                                      </p:cBhvr>
                                      <p:to>
                                        <p:strVal val="visible"/>
                                      </p:to>
                                    </p:set>
                                    <p:anim calcmode="lin" valueType="num">
                                      <p:cBhvr>
                                        <p:cTn id="41" dur="500" fill="hold"/>
                                        <p:tgtEl>
                                          <p:spTgt spid="5">
                                            <p:txEl>
                                              <p:pRg st="6" end="6"/>
                                            </p:txEl>
                                          </p:spTgt>
                                        </p:tgtEl>
                                        <p:attrNameLst>
                                          <p:attrName>ppt_w</p:attrName>
                                        </p:attrNameLst>
                                      </p:cBhvr>
                                      <p:tavLst>
                                        <p:tav tm="0">
                                          <p:val>
                                            <p:fltVal val="0"/>
                                          </p:val>
                                        </p:tav>
                                        <p:tav tm="100000">
                                          <p:val>
                                            <p:strVal val="#ppt_w"/>
                                          </p:val>
                                        </p:tav>
                                      </p:tavLst>
                                    </p:anim>
                                    <p:anim calcmode="lin" valueType="num">
                                      <p:cBhvr>
                                        <p:cTn id="42" dur="500" fill="hold"/>
                                        <p:tgtEl>
                                          <p:spTgt spid="5">
                                            <p:txEl>
                                              <p:pRg st="6" end="6"/>
                                            </p:txEl>
                                          </p:spTgt>
                                        </p:tgtEl>
                                        <p:attrNameLst>
                                          <p:attrName>ppt_h</p:attrName>
                                        </p:attrNameLst>
                                      </p:cBhvr>
                                      <p:tavLst>
                                        <p:tav tm="0">
                                          <p:val>
                                            <p:fltVal val="0"/>
                                          </p:val>
                                        </p:tav>
                                        <p:tav tm="100000">
                                          <p:val>
                                            <p:strVal val="#ppt_h"/>
                                          </p:val>
                                        </p:tav>
                                      </p:tavLst>
                                    </p:anim>
                                    <p:animEffect transition="in" filter="fade">
                                      <p:cBhvr>
                                        <p:cTn id="43" dur="500"/>
                                        <p:tgtEl>
                                          <p:spTgt spid="5">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ctrTitle"/>
          </p:nvPr>
        </p:nvSpPr>
        <p:spPr>
          <a:xfrm>
            <a:off x="609600" y="1524001"/>
            <a:ext cx="7772400" cy="685799"/>
          </a:xfrm>
        </p:spPr>
        <p:txBody>
          <a:bodyPr>
            <a:noAutofit/>
          </a:bodyPr>
          <a:lstStyle/>
          <a:p>
            <a:r>
              <a:rPr lang="en-US" b="1" dirty="0" smtClean="0"/>
              <a:t>Chapter Revisions</a:t>
            </a:r>
            <a:endParaRPr lang="en-US" b="1" dirty="0"/>
          </a:p>
        </p:txBody>
      </p:sp>
      <p:sp>
        <p:nvSpPr>
          <p:cNvPr id="5" name="Subtitle 2"/>
          <p:cNvSpPr>
            <a:spLocks noGrp="1"/>
          </p:cNvSpPr>
          <p:nvPr>
            <p:ph type="subTitle" idx="1"/>
          </p:nvPr>
        </p:nvSpPr>
        <p:spPr>
          <a:xfrm>
            <a:off x="457200" y="2133600"/>
            <a:ext cx="8229600" cy="4495800"/>
          </a:xfrm>
        </p:spPr>
        <p:txBody>
          <a:bodyPr>
            <a:normAutofit fontScale="25000" lnSpcReduction="20000"/>
          </a:bodyPr>
          <a:lstStyle/>
          <a:p>
            <a:pPr algn="l">
              <a:lnSpc>
                <a:spcPct val="120000"/>
              </a:lnSpc>
              <a:spcBef>
                <a:spcPts val="600"/>
              </a:spcBef>
            </a:pPr>
            <a:r>
              <a:rPr lang="en-US" sz="9800" b="1" dirty="0">
                <a:solidFill>
                  <a:schemeClr val="tx1"/>
                </a:solidFill>
              </a:rPr>
              <a:t>Chapter </a:t>
            </a:r>
            <a:r>
              <a:rPr lang="en-US" sz="9800" b="1" dirty="0" smtClean="0">
                <a:solidFill>
                  <a:schemeClr val="tx1"/>
                </a:solidFill>
              </a:rPr>
              <a:t>5</a:t>
            </a:r>
            <a:endParaRPr lang="en-US" sz="9800" b="1" dirty="0">
              <a:solidFill>
                <a:schemeClr val="tx1"/>
              </a:solidFill>
            </a:endParaRPr>
          </a:p>
          <a:p>
            <a:pPr marL="571500" indent="-571500" algn="l">
              <a:lnSpc>
                <a:spcPct val="120000"/>
              </a:lnSpc>
              <a:spcBef>
                <a:spcPts val="1200"/>
              </a:spcBef>
              <a:buFont typeface="Wingdings" panose="05000000000000000000" pitchFamily="2" charset="2"/>
              <a:buChar char="Ø"/>
            </a:pPr>
            <a:r>
              <a:rPr lang="en-US" sz="7200" b="1" dirty="0" smtClean="0">
                <a:solidFill>
                  <a:schemeClr val="tx1"/>
                </a:solidFill>
                <a:latin typeface="+mj-lt"/>
                <a:ea typeface="Calibri"/>
                <a:cs typeface="Times New Roman"/>
              </a:rPr>
              <a:t>Combined </a:t>
            </a:r>
            <a:r>
              <a:rPr lang="en-US" sz="7200" b="1" dirty="0">
                <a:solidFill>
                  <a:schemeClr val="tx1"/>
                </a:solidFill>
                <a:latin typeface="+mj-lt"/>
                <a:ea typeface="Calibri"/>
                <a:cs typeface="Times New Roman"/>
              </a:rPr>
              <a:t>Chapters 5, 5.1 &amp; 5.2 into one </a:t>
            </a:r>
            <a:r>
              <a:rPr lang="en-US" sz="7200" b="1" dirty="0" smtClean="0">
                <a:solidFill>
                  <a:schemeClr val="tx1"/>
                </a:solidFill>
                <a:latin typeface="+mj-lt"/>
                <a:ea typeface="Calibri"/>
                <a:cs typeface="Times New Roman"/>
              </a:rPr>
              <a:t>named:</a:t>
            </a:r>
          </a:p>
          <a:p>
            <a:pPr>
              <a:lnSpc>
                <a:spcPct val="120000"/>
              </a:lnSpc>
              <a:spcBef>
                <a:spcPts val="600"/>
              </a:spcBef>
            </a:pPr>
            <a:r>
              <a:rPr lang="en-US" sz="9600" b="1" dirty="0" smtClean="0">
                <a:solidFill>
                  <a:schemeClr val="tx1"/>
                </a:solidFill>
                <a:latin typeface="+mj-lt"/>
                <a:ea typeface="Calibri"/>
                <a:cs typeface="Times New Roman"/>
              </a:rPr>
              <a:t>Chapter </a:t>
            </a:r>
            <a:r>
              <a:rPr lang="en-US" sz="9600" b="1" dirty="0">
                <a:solidFill>
                  <a:schemeClr val="tx1"/>
                </a:solidFill>
                <a:latin typeface="+mj-lt"/>
                <a:ea typeface="Calibri"/>
                <a:cs typeface="Times New Roman"/>
              </a:rPr>
              <a:t>5, Design/Construction Document </a:t>
            </a:r>
            <a:endParaRPr lang="en-US" sz="9600" b="1" dirty="0" smtClean="0">
              <a:solidFill>
                <a:schemeClr val="tx1"/>
              </a:solidFill>
              <a:latin typeface="+mj-lt"/>
              <a:ea typeface="Calibri"/>
              <a:cs typeface="Times New Roman"/>
            </a:endParaRPr>
          </a:p>
          <a:p>
            <a:pPr>
              <a:lnSpc>
                <a:spcPct val="120000"/>
              </a:lnSpc>
              <a:spcBef>
                <a:spcPts val="0"/>
              </a:spcBef>
            </a:pPr>
            <a:r>
              <a:rPr lang="en-US" sz="9600" b="1" dirty="0" smtClean="0">
                <a:solidFill>
                  <a:schemeClr val="tx1"/>
                </a:solidFill>
                <a:latin typeface="+mj-lt"/>
                <a:ea typeface="Calibri"/>
                <a:cs typeface="Times New Roman"/>
              </a:rPr>
              <a:t>&amp; </a:t>
            </a:r>
            <a:r>
              <a:rPr lang="en-US" sz="9600" b="1" dirty="0">
                <a:solidFill>
                  <a:schemeClr val="tx1"/>
                </a:solidFill>
                <a:latin typeface="+mj-lt"/>
                <a:ea typeface="Calibri"/>
                <a:cs typeface="Times New Roman"/>
              </a:rPr>
              <a:t>Construction </a:t>
            </a:r>
            <a:r>
              <a:rPr lang="en-US" sz="9600" b="1" dirty="0" smtClean="0">
                <a:solidFill>
                  <a:schemeClr val="tx1"/>
                </a:solidFill>
                <a:latin typeface="+mj-lt"/>
                <a:ea typeface="Calibri"/>
                <a:cs typeface="Times New Roman"/>
              </a:rPr>
              <a:t>Standards</a:t>
            </a:r>
          </a:p>
          <a:p>
            <a:pPr marL="571500" indent="-571500" algn="l">
              <a:lnSpc>
                <a:spcPct val="120000"/>
              </a:lnSpc>
              <a:spcBef>
                <a:spcPts val="1200"/>
              </a:spcBef>
              <a:buClr>
                <a:schemeClr val="tx1"/>
              </a:buClr>
              <a:buFont typeface="Wingdings" panose="05000000000000000000" pitchFamily="2" charset="2"/>
              <a:buChar char="Ø"/>
            </a:pPr>
            <a:r>
              <a:rPr lang="en-US" sz="7200" b="1" dirty="0" smtClean="0">
                <a:solidFill>
                  <a:schemeClr val="tx1"/>
                </a:solidFill>
                <a:latin typeface="+mj-lt"/>
                <a:ea typeface="Calibri"/>
                <a:cs typeface="Times New Roman"/>
              </a:rPr>
              <a:t>Moved </a:t>
            </a:r>
            <a:r>
              <a:rPr lang="en-US" sz="7200" b="1" dirty="0">
                <a:solidFill>
                  <a:schemeClr val="tx1"/>
                </a:solidFill>
                <a:latin typeface="+mj-lt"/>
                <a:ea typeface="Calibri"/>
                <a:cs typeface="Times New Roman"/>
              </a:rPr>
              <a:t>Code Tables and Permits to Appendix </a:t>
            </a:r>
            <a:r>
              <a:rPr lang="en-US" sz="7200" b="1" dirty="0" smtClean="0">
                <a:solidFill>
                  <a:schemeClr val="tx1"/>
                </a:solidFill>
                <a:latin typeface="+mj-lt"/>
                <a:ea typeface="Calibri"/>
                <a:cs typeface="Times New Roman"/>
              </a:rPr>
              <a:t>H.</a:t>
            </a:r>
          </a:p>
          <a:p>
            <a:pPr marL="571500" indent="-571500" algn="l">
              <a:lnSpc>
                <a:spcPct val="120000"/>
              </a:lnSpc>
              <a:spcBef>
                <a:spcPts val="1200"/>
              </a:spcBef>
              <a:buFont typeface="Wingdings" panose="05000000000000000000" pitchFamily="2" charset="2"/>
              <a:buChar char="Ø"/>
            </a:pPr>
            <a:r>
              <a:rPr lang="en-US" sz="7200" b="1" dirty="0" smtClean="0">
                <a:solidFill>
                  <a:schemeClr val="tx1"/>
                </a:solidFill>
                <a:latin typeface="+mj-lt"/>
                <a:ea typeface="Calibri"/>
                <a:cs typeface="Times New Roman"/>
              </a:rPr>
              <a:t>Deleted the following section:</a:t>
            </a:r>
          </a:p>
          <a:p>
            <a:pPr algn="l">
              <a:lnSpc>
                <a:spcPct val="120000"/>
              </a:lnSpc>
              <a:spcBef>
                <a:spcPts val="1200"/>
              </a:spcBef>
            </a:pPr>
            <a:r>
              <a:rPr lang="en-US" sz="6400" b="1" dirty="0" smtClean="0">
                <a:solidFill>
                  <a:schemeClr val="tx1"/>
                </a:solidFill>
                <a:latin typeface="+mj-lt"/>
                <a:ea typeface="Times New Roman"/>
                <a:cs typeface="Times New Roman"/>
              </a:rPr>
              <a:t>5.8   PROHIBITED </a:t>
            </a:r>
            <a:r>
              <a:rPr lang="en-US" sz="6400" b="1" dirty="0">
                <a:solidFill>
                  <a:schemeClr val="tx1"/>
                </a:solidFill>
                <a:latin typeface="+mj-lt"/>
                <a:ea typeface="Times New Roman"/>
                <a:cs typeface="Times New Roman"/>
              </a:rPr>
              <a:t>BUILDING MATERIALS</a:t>
            </a:r>
            <a:endParaRPr lang="en-US" sz="6400" b="1" dirty="0">
              <a:solidFill>
                <a:schemeClr val="tx1"/>
              </a:solidFill>
              <a:latin typeface="+mj-lt"/>
              <a:ea typeface="Calibri"/>
              <a:cs typeface="Times New Roman"/>
            </a:endParaRPr>
          </a:p>
          <a:p>
            <a:pPr marL="342900" marR="0" lvl="0" indent="-342900" algn="just">
              <a:lnSpc>
                <a:spcPct val="115000"/>
              </a:lnSpc>
              <a:spcBef>
                <a:spcPts val="300"/>
              </a:spcBef>
              <a:spcAft>
                <a:spcPts val="300"/>
              </a:spcAft>
              <a:buFont typeface="+mj-lt"/>
              <a:buAutoNum type="alphaUcPeriod"/>
            </a:pPr>
            <a:r>
              <a:rPr lang="en-US" sz="6400" b="1" strike="sngStrike" dirty="0">
                <a:solidFill>
                  <a:schemeClr val="tx1"/>
                </a:solidFill>
                <a:highlight>
                  <a:srgbClr val="FFFF00"/>
                </a:highlight>
                <a:latin typeface="+mj-lt"/>
                <a:ea typeface="Times New Roman"/>
                <a:cs typeface="Times New Roman"/>
              </a:rPr>
              <a:t>Fire Retardant Treated Wood:   </a:t>
            </a:r>
            <a:endParaRPr lang="en-US" sz="6400" b="1" strike="sngStrike" dirty="0" smtClean="0">
              <a:solidFill>
                <a:schemeClr val="tx1"/>
              </a:solidFill>
              <a:highlight>
                <a:srgbClr val="FFFF00"/>
              </a:highlight>
              <a:latin typeface="+mj-lt"/>
              <a:ea typeface="Times New Roman"/>
              <a:cs typeface="Times New Roman"/>
            </a:endParaRPr>
          </a:p>
          <a:p>
            <a:pPr marR="0" lvl="0" algn="just">
              <a:lnSpc>
                <a:spcPct val="115000"/>
              </a:lnSpc>
              <a:spcBef>
                <a:spcPts val="300"/>
              </a:spcBef>
              <a:spcAft>
                <a:spcPts val="300"/>
              </a:spcAft>
            </a:pPr>
            <a:r>
              <a:rPr lang="en-US" sz="6400" b="1" strike="sngStrike" dirty="0" smtClean="0">
                <a:solidFill>
                  <a:schemeClr val="tx1"/>
                </a:solidFill>
                <a:highlight>
                  <a:srgbClr val="FFFF00"/>
                </a:highlight>
                <a:latin typeface="+mj-lt"/>
                <a:ea typeface="Times New Roman"/>
                <a:cs typeface="Times New Roman"/>
              </a:rPr>
              <a:t>Due </a:t>
            </a:r>
            <a:r>
              <a:rPr lang="en-US" sz="6400" b="1" strike="sngStrike" dirty="0">
                <a:solidFill>
                  <a:schemeClr val="tx1"/>
                </a:solidFill>
                <a:highlight>
                  <a:srgbClr val="FFFF00"/>
                </a:highlight>
                <a:latin typeface="+mj-lt"/>
                <a:ea typeface="Times New Roman"/>
                <a:cs typeface="Times New Roman"/>
              </a:rPr>
              <a:t>to the significant expense the State has incurred removing and replacing failed fire retardant treated wood in structural applications, the Agency may not use fire retardant treated wood, regardless of treatment process, in State buildings.  However, with OSE approval, the Agency may use fire retardant treated wood in low humidity locations for non-structural purposes.</a:t>
            </a:r>
            <a:endParaRPr lang="en-US" sz="6400" b="1" dirty="0">
              <a:solidFill>
                <a:schemeClr val="tx1"/>
              </a:solidFill>
              <a:effectLst/>
              <a:latin typeface="+mj-lt"/>
              <a:ea typeface="Calibri"/>
              <a:cs typeface="Times New Roman"/>
            </a:endParaRPr>
          </a:p>
        </p:txBody>
      </p:sp>
    </p:spTree>
    <p:extLst>
      <p:ext uri="{BB962C8B-B14F-4D97-AF65-F5344CB8AC3E}">
        <p14:creationId xmlns:p14="http://schemas.microsoft.com/office/powerpoint/2010/main" val="29544899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childTnLst>
                                </p:cTn>
                              </p:par>
                              <p:par>
                                <p:cTn id="7" presetID="22" presetClass="entr" presetSubtype="4" fill="hold" nodeType="withEffect">
                                  <p:stCondLst>
                                    <p:cond delay="0"/>
                                  </p:stCondLst>
                                  <p:childTnLst>
                                    <p:set>
                                      <p:cBhvr>
                                        <p:cTn id="8" dur="1" fill="hold">
                                          <p:stCondLst>
                                            <p:cond delay="0"/>
                                          </p:stCondLst>
                                        </p:cTn>
                                        <p:tgtEl>
                                          <p:spTgt spid="5">
                                            <p:txEl>
                                              <p:pRg st="0" end="0"/>
                                            </p:txEl>
                                          </p:spTgt>
                                        </p:tgtEl>
                                        <p:attrNameLst>
                                          <p:attrName>style.visibility</p:attrName>
                                        </p:attrNameLst>
                                      </p:cBhvr>
                                      <p:to>
                                        <p:strVal val="visible"/>
                                      </p:to>
                                    </p:set>
                                    <p:animEffect transition="in" filter="wipe(down)">
                                      <p:cBhvr>
                                        <p:cTn id="9" dur="500"/>
                                        <p:tgtEl>
                                          <p:spTgt spid="5">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22" presetClass="entr" presetSubtype="4" fill="hold" nodeType="clickEffect">
                                  <p:stCondLst>
                                    <p:cond delay="0"/>
                                  </p:stCondLst>
                                  <p:childTnLst>
                                    <p:set>
                                      <p:cBhvr>
                                        <p:cTn id="13" dur="1" fill="hold">
                                          <p:stCondLst>
                                            <p:cond delay="0"/>
                                          </p:stCondLst>
                                        </p:cTn>
                                        <p:tgtEl>
                                          <p:spTgt spid="5">
                                            <p:txEl>
                                              <p:pRg st="1" end="1"/>
                                            </p:txEl>
                                          </p:spTgt>
                                        </p:tgtEl>
                                        <p:attrNameLst>
                                          <p:attrName>style.visibility</p:attrName>
                                        </p:attrNameLst>
                                      </p:cBhvr>
                                      <p:to>
                                        <p:strVal val="visible"/>
                                      </p:to>
                                    </p:set>
                                    <p:animEffect transition="in" filter="wipe(down)">
                                      <p:cBhvr>
                                        <p:cTn id="14" dur="500"/>
                                        <p:tgtEl>
                                          <p:spTgt spid="5">
                                            <p:txEl>
                                              <p:pRg st="1" end="1"/>
                                            </p:txEl>
                                          </p:spTgt>
                                        </p:tgtEl>
                                      </p:cBhvr>
                                    </p:animEffect>
                                  </p:childTnLst>
                                </p:cTn>
                              </p:par>
                              <p:par>
                                <p:cTn id="15" presetID="22" presetClass="entr" presetSubtype="4" fill="hold" nodeType="with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wipe(down)">
                                      <p:cBhvr>
                                        <p:cTn id="17" dur="500"/>
                                        <p:tgtEl>
                                          <p:spTgt spid="5">
                                            <p:txEl>
                                              <p:pRg st="2" end="2"/>
                                            </p:txEl>
                                          </p:spTgt>
                                        </p:tgtEl>
                                      </p:cBhvr>
                                    </p:animEffect>
                                  </p:childTnLst>
                                </p:cTn>
                              </p:par>
                              <p:par>
                                <p:cTn id="18" presetID="22" presetClass="entr" presetSubtype="4" fill="hold" nodeType="withEffect">
                                  <p:stCondLst>
                                    <p:cond delay="0"/>
                                  </p:stCondLst>
                                  <p:childTnLst>
                                    <p:set>
                                      <p:cBhvr>
                                        <p:cTn id="19" dur="1" fill="hold">
                                          <p:stCondLst>
                                            <p:cond delay="0"/>
                                          </p:stCondLst>
                                        </p:cTn>
                                        <p:tgtEl>
                                          <p:spTgt spid="5">
                                            <p:txEl>
                                              <p:pRg st="3" end="3"/>
                                            </p:txEl>
                                          </p:spTgt>
                                        </p:tgtEl>
                                        <p:attrNameLst>
                                          <p:attrName>style.visibility</p:attrName>
                                        </p:attrNameLst>
                                      </p:cBhvr>
                                      <p:to>
                                        <p:strVal val="visible"/>
                                      </p:to>
                                    </p:set>
                                    <p:animEffect transition="in" filter="wipe(down)">
                                      <p:cBhvr>
                                        <p:cTn id="20" dur="500"/>
                                        <p:tgtEl>
                                          <p:spTgt spid="5">
                                            <p:txEl>
                                              <p:pRg st="3" end="3"/>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22" presetClass="entr" presetSubtype="4" fill="hold" nodeType="clickEffect">
                                  <p:stCondLst>
                                    <p:cond delay="0"/>
                                  </p:stCondLst>
                                  <p:childTnLst>
                                    <p:set>
                                      <p:cBhvr>
                                        <p:cTn id="24" dur="1" fill="hold">
                                          <p:stCondLst>
                                            <p:cond delay="0"/>
                                          </p:stCondLst>
                                        </p:cTn>
                                        <p:tgtEl>
                                          <p:spTgt spid="5">
                                            <p:txEl>
                                              <p:pRg st="4" end="4"/>
                                            </p:txEl>
                                          </p:spTgt>
                                        </p:tgtEl>
                                        <p:attrNameLst>
                                          <p:attrName>style.visibility</p:attrName>
                                        </p:attrNameLst>
                                      </p:cBhvr>
                                      <p:to>
                                        <p:strVal val="visible"/>
                                      </p:to>
                                    </p:set>
                                    <p:animEffect transition="in" filter="wipe(down)">
                                      <p:cBhvr>
                                        <p:cTn id="25" dur="500"/>
                                        <p:tgtEl>
                                          <p:spTgt spid="5">
                                            <p:txEl>
                                              <p:pRg st="4" end="4"/>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53" presetClass="entr" presetSubtype="16" fill="hold" nodeType="clickEffect">
                                  <p:stCondLst>
                                    <p:cond delay="0"/>
                                  </p:stCondLst>
                                  <p:childTnLst>
                                    <p:set>
                                      <p:cBhvr>
                                        <p:cTn id="29" dur="1" fill="hold">
                                          <p:stCondLst>
                                            <p:cond delay="0"/>
                                          </p:stCondLst>
                                        </p:cTn>
                                        <p:tgtEl>
                                          <p:spTgt spid="5">
                                            <p:txEl>
                                              <p:pRg st="5" end="5"/>
                                            </p:txEl>
                                          </p:spTgt>
                                        </p:tgtEl>
                                        <p:attrNameLst>
                                          <p:attrName>style.visibility</p:attrName>
                                        </p:attrNameLst>
                                      </p:cBhvr>
                                      <p:to>
                                        <p:strVal val="visible"/>
                                      </p:to>
                                    </p:set>
                                    <p:anim calcmode="lin" valueType="num">
                                      <p:cBhvr>
                                        <p:cTn id="30" dur="500" fill="hold"/>
                                        <p:tgtEl>
                                          <p:spTgt spid="5">
                                            <p:txEl>
                                              <p:pRg st="5" end="5"/>
                                            </p:txEl>
                                          </p:spTgt>
                                        </p:tgtEl>
                                        <p:attrNameLst>
                                          <p:attrName>ppt_w</p:attrName>
                                        </p:attrNameLst>
                                      </p:cBhvr>
                                      <p:tavLst>
                                        <p:tav tm="0">
                                          <p:val>
                                            <p:fltVal val="0"/>
                                          </p:val>
                                        </p:tav>
                                        <p:tav tm="100000">
                                          <p:val>
                                            <p:strVal val="#ppt_w"/>
                                          </p:val>
                                        </p:tav>
                                      </p:tavLst>
                                    </p:anim>
                                    <p:anim calcmode="lin" valueType="num">
                                      <p:cBhvr>
                                        <p:cTn id="31" dur="500" fill="hold"/>
                                        <p:tgtEl>
                                          <p:spTgt spid="5">
                                            <p:txEl>
                                              <p:pRg st="5" end="5"/>
                                            </p:txEl>
                                          </p:spTgt>
                                        </p:tgtEl>
                                        <p:attrNameLst>
                                          <p:attrName>ppt_h</p:attrName>
                                        </p:attrNameLst>
                                      </p:cBhvr>
                                      <p:tavLst>
                                        <p:tav tm="0">
                                          <p:val>
                                            <p:fltVal val="0"/>
                                          </p:val>
                                        </p:tav>
                                        <p:tav tm="100000">
                                          <p:val>
                                            <p:strVal val="#ppt_h"/>
                                          </p:val>
                                        </p:tav>
                                      </p:tavLst>
                                    </p:anim>
                                    <p:animEffect transition="in" filter="fade">
                                      <p:cBhvr>
                                        <p:cTn id="32" dur="500"/>
                                        <p:tgtEl>
                                          <p:spTgt spid="5">
                                            <p:txEl>
                                              <p:pRg st="5" end="5"/>
                                            </p:txEl>
                                          </p:spTgt>
                                        </p:tgtEl>
                                      </p:cBhvr>
                                    </p:animEffect>
                                  </p:childTnLst>
                                </p:cTn>
                              </p:par>
                              <p:par>
                                <p:cTn id="33" presetID="53" presetClass="entr" presetSubtype="16" fill="hold" nodeType="withEffect">
                                  <p:stCondLst>
                                    <p:cond delay="0"/>
                                  </p:stCondLst>
                                  <p:childTnLst>
                                    <p:set>
                                      <p:cBhvr>
                                        <p:cTn id="34" dur="1" fill="hold">
                                          <p:stCondLst>
                                            <p:cond delay="0"/>
                                          </p:stCondLst>
                                        </p:cTn>
                                        <p:tgtEl>
                                          <p:spTgt spid="5">
                                            <p:txEl>
                                              <p:pRg st="6" end="6"/>
                                            </p:txEl>
                                          </p:spTgt>
                                        </p:tgtEl>
                                        <p:attrNameLst>
                                          <p:attrName>style.visibility</p:attrName>
                                        </p:attrNameLst>
                                      </p:cBhvr>
                                      <p:to>
                                        <p:strVal val="visible"/>
                                      </p:to>
                                    </p:set>
                                    <p:anim calcmode="lin" valueType="num">
                                      <p:cBhvr>
                                        <p:cTn id="35" dur="500" fill="hold"/>
                                        <p:tgtEl>
                                          <p:spTgt spid="5">
                                            <p:txEl>
                                              <p:pRg st="6" end="6"/>
                                            </p:txEl>
                                          </p:spTgt>
                                        </p:tgtEl>
                                        <p:attrNameLst>
                                          <p:attrName>ppt_w</p:attrName>
                                        </p:attrNameLst>
                                      </p:cBhvr>
                                      <p:tavLst>
                                        <p:tav tm="0">
                                          <p:val>
                                            <p:fltVal val="0"/>
                                          </p:val>
                                        </p:tav>
                                        <p:tav tm="100000">
                                          <p:val>
                                            <p:strVal val="#ppt_w"/>
                                          </p:val>
                                        </p:tav>
                                      </p:tavLst>
                                    </p:anim>
                                    <p:anim calcmode="lin" valueType="num">
                                      <p:cBhvr>
                                        <p:cTn id="36" dur="500" fill="hold"/>
                                        <p:tgtEl>
                                          <p:spTgt spid="5">
                                            <p:txEl>
                                              <p:pRg st="6" end="6"/>
                                            </p:txEl>
                                          </p:spTgt>
                                        </p:tgtEl>
                                        <p:attrNameLst>
                                          <p:attrName>ppt_h</p:attrName>
                                        </p:attrNameLst>
                                      </p:cBhvr>
                                      <p:tavLst>
                                        <p:tav tm="0">
                                          <p:val>
                                            <p:fltVal val="0"/>
                                          </p:val>
                                        </p:tav>
                                        <p:tav tm="100000">
                                          <p:val>
                                            <p:strVal val="#ppt_h"/>
                                          </p:val>
                                        </p:tav>
                                      </p:tavLst>
                                    </p:anim>
                                    <p:animEffect transition="in" filter="fade">
                                      <p:cBhvr>
                                        <p:cTn id="37" dur="500"/>
                                        <p:tgtEl>
                                          <p:spTgt spid="5">
                                            <p:txEl>
                                              <p:pRg st="6" end="6"/>
                                            </p:txEl>
                                          </p:spTgt>
                                        </p:tgtEl>
                                      </p:cBhvr>
                                    </p:animEffect>
                                  </p:childTnLst>
                                </p:cTn>
                              </p:par>
                              <p:par>
                                <p:cTn id="38" presetID="53" presetClass="entr" presetSubtype="16" fill="hold" nodeType="withEffect">
                                  <p:stCondLst>
                                    <p:cond delay="0"/>
                                  </p:stCondLst>
                                  <p:childTnLst>
                                    <p:set>
                                      <p:cBhvr>
                                        <p:cTn id="39" dur="1" fill="hold">
                                          <p:stCondLst>
                                            <p:cond delay="0"/>
                                          </p:stCondLst>
                                        </p:cTn>
                                        <p:tgtEl>
                                          <p:spTgt spid="5">
                                            <p:txEl>
                                              <p:pRg st="7" end="7"/>
                                            </p:txEl>
                                          </p:spTgt>
                                        </p:tgtEl>
                                        <p:attrNameLst>
                                          <p:attrName>style.visibility</p:attrName>
                                        </p:attrNameLst>
                                      </p:cBhvr>
                                      <p:to>
                                        <p:strVal val="visible"/>
                                      </p:to>
                                    </p:set>
                                    <p:anim calcmode="lin" valueType="num">
                                      <p:cBhvr>
                                        <p:cTn id="40" dur="500" fill="hold"/>
                                        <p:tgtEl>
                                          <p:spTgt spid="5">
                                            <p:txEl>
                                              <p:pRg st="7" end="7"/>
                                            </p:txEl>
                                          </p:spTgt>
                                        </p:tgtEl>
                                        <p:attrNameLst>
                                          <p:attrName>ppt_w</p:attrName>
                                        </p:attrNameLst>
                                      </p:cBhvr>
                                      <p:tavLst>
                                        <p:tav tm="0">
                                          <p:val>
                                            <p:fltVal val="0"/>
                                          </p:val>
                                        </p:tav>
                                        <p:tav tm="100000">
                                          <p:val>
                                            <p:strVal val="#ppt_w"/>
                                          </p:val>
                                        </p:tav>
                                      </p:tavLst>
                                    </p:anim>
                                    <p:anim calcmode="lin" valueType="num">
                                      <p:cBhvr>
                                        <p:cTn id="41" dur="500" fill="hold"/>
                                        <p:tgtEl>
                                          <p:spTgt spid="5">
                                            <p:txEl>
                                              <p:pRg st="7" end="7"/>
                                            </p:txEl>
                                          </p:spTgt>
                                        </p:tgtEl>
                                        <p:attrNameLst>
                                          <p:attrName>ppt_h</p:attrName>
                                        </p:attrNameLst>
                                      </p:cBhvr>
                                      <p:tavLst>
                                        <p:tav tm="0">
                                          <p:val>
                                            <p:fltVal val="0"/>
                                          </p:val>
                                        </p:tav>
                                        <p:tav tm="100000">
                                          <p:val>
                                            <p:strVal val="#ppt_h"/>
                                          </p:val>
                                        </p:tav>
                                      </p:tavLst>
                                    </p:anim>
                                    <p:animEffect transition="in" filter="fade">
                                      <p:cBhvr>
                                        <p:cTn id="42" dur="500"/>
                                        <p:tgtEl>
                                          <p:spTgt spid="5">
                                            <p:txEl>
                                              <p:pRg st="7" end="7"/>
                                            </p:txEl>
                                          </p:spTgt>
                                        </p:tgtEl>
                                      </p:cBhvr>
                                    </p:animEffect>
                                  </p:childTnLst>
                                </p:cTn>
                              </p:par>
                              <p:par>
                                <p:cTn id="43" presetID="53" presetClass="entr" presetSubtype="16" fill="hold" nodeType="withEffect">
                                  <p:stCondLst>
                                    <p:cond delay="0"/>
                                  </p:stCondLst>
                                  <p:childTnLst>
                                    <p:set>
                                      <p:cBhvr>
                                        <p:cTn id="44" dur="1" fill="hold">
                                          <p:stCondLst>
                                            <p:cond delay="0"/>
                                          </p:stCondLst>
                                        </p:cTn>
                                        <p:tgtEl>
                                          <p:spTgt spid="5">
                                            <p:txEl>
                                              <p:pRg st="8" end="8"/>
                                            </p:txEl>
                                          </p:spTgt>
                                        </p:tgtEl>
                                        <p:attrNameLst>
                                          <p:attrName>style.visibility</p:attrName>
                                        </p:attrNameLst>
                                      </p:cBhvr>
                                      <p:to>
                                        <p:strVal val="visible"/>
                                      </p:to>
                                    </p:set>
                                    <p:anim calcmode="lin" valueType="num">
                                      <p:cBhvr>
                                        <p:cTn id="45" dur="500" fill="hold"/>
                                        <p:tgtEl>
                                          <p:spTgt spid="5">
                                            <p:txEl>
                                              <p:pRg st="8" end="8"/>
                                            </p:txEl>
                                          </p:spTgt>
                                        </p:tgtEl>
                                        <p:attrNameLst>
                                          <p:attrName>ppt_w</p:attrName>
                                        </p:attrNameLst>
                                      </p:cBhvr>
                                      <p:tavLst>
                                        <p:tav tm="0">
                                          <p:val>
                                            <p:fltVal val="0"/>
                                          </p:val>
                                        </p:tav>
                                        <p:tav tm="100000">
                                          <p:val>
                                            <p:strVal val="#ppt_w"/>
                                          </p:val>
                                        </p:tav>
                                      </p:tavLst>
                                    </p:anim>
                                    <p:anim calcmode="lin" valueType="num">
                                      <p:cBhvr>
                                        <p:cTn id="46" dur="500" fill="hold"/>
                                        <p:tgtEl>
                                          <p:spTgt spid="5">
                                            <p:txEl>
                                              <p:pRg st="8" end="8"/>
                                            </p:txEl>
                                          </p:spTgt>
                                        </p:tgtEl>
                                        <p:attrNameLst>
                                          <p:attrName>ppt_h</p:attrName>
                                        </p:attrNameLst>
                                      </p:cBhvr>
                                      <p:tavLst>
                                        <p:tav tm="0">
                                          <p:val>
                                            <p:fltVal val="0"/>
                                          </p:val>
                                        </p:tav>
                                        <p:tav tm="100000">
                                          <p:val>
                                            <p:strVal val="#ppt_h"/>
                                          </p:val>
                                        </p:tav>
                                      </p:tavLst>
                                    </p:anim>
                                    <p:animEffect transition="in" filter="fade">
                                      <p:cBhvr>
                                        <p:cTn id="47" dur="500"/>
                                        <p:tgtEl>
                                          <p:spTgt spid="5">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ctrTitle"/>
          </p:nvPr>
        </p:nvSpPr>
        <p:spPr>
          <a:xfrm>
            <a:off x="609600" y="1524001"/>
            <a:ext cx="7772400" cy="685799"/>
          </a:xfrm>
        </p:spPr>
        <p:txBody>
          <a:bodyPr>
            <a:noAutofit/>
          </a:bodyPr>
          <a:lstStyle/>
          <a:p>
            <a:r>
              <a:rPr lang="en-US" b="1" dirty="0" smtClean="0"/>
              <a:t>Chapter Revisions</a:t>
            </a:r>
            <a:endParaRPr lang="en-US" b="1" dirty="0"/>
          </a:p>
        </p:txBody>
      </p:sp>
      <p:sp>
        <p:nvSpPr>
          <p:cNvPr id="5" name="Subtitle 2"/>
          <p:cNvSpPr>
            <a:spLocks noGrp="1"/>
          </p:cNvSpPr>
          <p:nvPr>
            <p:ph type="subTitle" idx="1"/>
          </p:nvPr>
        </p:nvSpPr>
        <p:spPr>
          <a:xfrm>
            <a:off x="685800" y="2286000"/>
            <a:ext cx="7391400" cy="4267200"/>
          </a:xfrm>
        </p:spPr>
        <p:txBody>
          <a:bodyPr>
            <a:normAutofit/>
          </a:bodyPr>
          <a:lstStyle/>
          <a:p>
            <a:pPr algn="just">
              <a:lnSpc>
                <a:spcPct val="120000"/>
              </a:lnSpc>
              <a:spcBef>
                <a:spcPts val="600"/>
              </a:spcBef>
            </a:pPr>
            <a:r>
              <a:rPr lang="en-US" sz="4000" b="1" dirty="0">
                <a:solidFill>
                  <a:schemeClr val="tx1"/>
                </a:solidFill>
              </a:rPr>
              <a:t>Chapter 6</a:t>
            </a:r>
          </a:p>
          <a:p>
            <a:pPr marL="457200" indent="-457200" algn="just">
              <a:lnSpc>
                <a:spcPct val="120000"/>
              </a:lnSpc>
              <a:spcBef>
                <a:spcPts val="1200"/>
              </a:spcBef>
              <a:buFont typeface="Wingdings" panose="05000000000000000000" pitchFamily="2" charset="2"/>
              <a:buChar char="Ø"/>
            </a:pPr>
            <a:r>
              <a:rPr lang="en-US" b="1" dirty="0" smtClean="0">
                <a:solidFill>
                  <a:schemeClr val="tx1"/>
                </a:solidFill>
                <a:latin typeface="+mj-lt"/>
                <a:ea typeface="Calibri"/>
                <a:cs typeface="Times New Roman"/>
              </a:rPr>
              <a:t>Moved PRE-BID CONFERENCE DISCUSSION ITEMS from the back of this chapter to Appendix B.</a:t>
            </a:r>
            <a:endParaRPr lang="en-US" dirty="0">
              <a:solidFill>
                <a:schemeClr val="tx1"/>
              </a:solidFill>
              <a:effectLst/>
              <a:latin typeface="+mj-lt"/>
              <a:ea typeface="Calibri"/>
              <a:cs typeface="Times New Roman"/>
            </a:endParaRPr>
          </a:p>
        </p:txBody>
      </p:sp>
    </p:spTree>
    <p:extLst>
      <p:ext uri="{BB962C8B-B14F-4D97-AF65-F5344CB8AC3E}">
        <p14:creationId xmlns:p14="http://schemas.microsoft.com/office/powerpoint/2010/main" val="9275295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childTnLst>
                                </p:cTn>
                              </p:par>
                              <p:par>
                                <p:cTn id="7" presetID="2" presetClass="entr" presetSubtype="4" fill="hold" nodeType="withEffect">
                                  <p:stCondLst>
                                    <p:cond delay="0"/>
                                  </p:stCondLst>
                                  <p:childTnLst>
                                    <p:set>
                                      <p:cBhvr>
                                        <p:cTn id="8" dur="1" fill="hold">
                                          <p:stCondLst>
                                            <p:cond delay="0"/>
                                          </p:stCondLst>
                                        </p:cTn>
                                        <p:tgtEl>
                                          <p:spTgt spid="5">
                                            <p:txEl>
                                              <p:pRg st="0" end="0"/>
                                            </p:txEl>
                                          </p:spTgt>
                                        </p:tgtEl>
                                        <p:attrNameLst>
                                          <p:attrName>style.visibility</p:attrName>
                                        </p:attrNameLst>
                                      </p:cBhvr>
                                      <p:to>
                                        <p:strVal val="visible"/>
                                      </p:to>
                                    </p:set>
                                    <p:anim calcmode="lin" valueType="num">
                                      <p:cBhvr additive="base">
                                        <p:cTn id="9"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10"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1" fill="hold">
                      <p:stCondLst>
                        <p:cond delay="indefinite"/>
                      </p:stCondLst>
                      <p:childTnLst>
                        <p:par>
                          <p:cTn id="12" fill="hold">
                            <p:stCondLst>
                              <p:cond delay="0"/>
                            </p:stCondLst>
                            <p:childTnLst>
                              <p:par>
                                <p:cTn id="13" presetID="2" presetClass="entr" presetSubtype="4" fill="hold" nodeType="clickEffect">
                                  <p:stCondLst>
                                    <p:cond delay="0"/>
                                  </p:stCondLst>
                                  <p:childTnLst>
                                    <p:set>
                                      <p:cBhvr>
                                        <p:cTn id="14" dur="1" fill="hold">
                                          <p:stCondLst>
                                            <p:cond delay="0"/>
                                          </p:stCondLst>
                                        </p:cTn>
                                        <p:tgtEl>
                                          <p:spTgt spid="5">
                                            <p:txEl>
                                              <p:pRg st="1" end="1"/>
                                            </p:txEl>
                                          </p:spTgt>
                                        </p:tgtEl>
                                        <p:attrNameLst>
                                          <p:attrName>style.visibility</p:attrName>
                                        </p:attrNameLst>
                                      </p:cBhvr>
                                      <p:to>
                                        <p:strVal val="visible"/>
                                      </p:to>
                                    </p:set>
                                    <p:anim calcmode="lin" valueType="num">
                                      <p:cBhvr additive="base">
                                        <p:cTn id="15" dur="500" fill="hold"/>
                                        <p:tgtEl>
                                          <p:spTgt spid="5">
                                            <p:txEl>
                                              <p:pRg st="1" end="1"/>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5">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864</TotalTime>
  <Words>856</Words>
  <Application>Microsoft Office PowerPoint</Application>
  <PresentationFormat>On-screen Show (4:3)</PresentationFormat>
  <Paragraphs>118</Paragraphs>
  <Slides>25</Slides>
  <Notes>0</Notes>
  <HiddenSlides>0</HiddenSlides>
  <MMClips>0</MMClips>
  <ScaleCrop>false</ScaleCrop>
  <HeadingPairs>
    <vt:vector size="4" baseType="variant">
      <vt:variant>
        <vt:lpstr>Theme</vt:lpstr>
      </vt:variant>
      <vt:variant>
        <vt:i4>1</vt:i4>
      </vt:variant>
      <vt:variant>
        <vt:lpstr>Slide Titles</vt:lpstr>
      </vt:variant>
      <vt:variant>
        <vt:i4>25</vt:i4>
      </vt:variant>
    </vt:vector>
  </HeadingPairs>
  <TitlesOfParts>
    <vt:vector size="26" baseType="lpstr">
      <vt:lpstr>Office Theme</vt:lpstr>
      <vt:lpstr>2018 Manual for  Planning and Execution of State Permanent Improvements – Part II</vt:lpstr>
      <vt:lpstr>2018 OSE MANUAL  REVISIONS</vt:lpstr>
      <vt:lpstr>General Modifications</vt:lpstr>
      <vt:lpstr>Chapter Revisions</vt:lpstr>
      <vt:lpstr>Chapter Revisions</vt:lpstr>
      <vt:lpstr>Chapter Revisions</vt:lpstr>
      <vt:lpstr>Chapter Revisions</vt:lpstr>
      <vt:lpstr>Chapter Revisions</vt:lpstr>
      <vt:lpstr>Chapter Revisions</vt:lpstr>
      <vt:lpstr>Chapter Revisions</vt:lpstr>
      <vt:lpstr>Chapter Revisions</vt:lpstr>
      <vt:lpstr>Chapter Revisions</vt:lpstr>
      <vt:lpstr>Chapter Revisions</vt:lpstr>
      <vt:lpstr>Chapter Revisions</vt:lpstr>
      <vt:lpstr>Appendix Revisions</vt:lpstr>
      <vt:lpstr>Appendix Revisions</vt:lpstr>
      <vt:lpstr>Appendix Revisions</vt:lpstr>
      <vt:lpstr>Appendix Revisions</vt:lpstr>
      <vt:lpstr>Appendix Revisions</vt:lpstr>
      <vt:lpstr>Appendix Revisions</vt:lpstr>
      <vt:lpstr>Appendix Revisions</vt:lpstr>
      <vt:lpstr>Appendix Revisions</vt:lpstr>
      <vt:lpstr>Appendix Revisions</vt:lpstr>
      <vt:lpstr>PowerPoint Presentation</vt:lpstr>
      <vt:lpstr>Happy Halloween!!</vt:lpstr>
    </vt:vector>
  </TitlesOfParts>
  <Company>SC Budget and Control Board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2018 Manual for  Planning and Execution of State Permanent Improvements – Part II</dc:title>
  <dc:creator>Jordan, Margaret</dc:creator>
  <cp:lastModifiedBy>Jordan, Margaret</cp:lastModifiedBy>
  <cp:revision>24</cp:revision>
  <cp:lastPrinted>2017-10-17T21:41:21Z</cp:lastPrinted>
  <dcterms:created xsi:type="dcterms:W3CDTF">2017-10-11T16:10:03Z</dcterms:created>
  <dcterms:modified xsi:type="dcterms:W3CDTF">2017-10-17T21:46:02Z</dcterms:modified>
</cp:coreProperties>
</file>