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6" r:id="rId26"/>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05" autoAdjust="0"/>
  </p:normalViewPr>
  <p:slideViewPr>
    <p:cSldViewPr>
      <p:cViewPr varScale="1">
        <p:scale>
          <a:sx n="84" d="100"/>
          <a:sy n="84" d="100"/>
        </p:scale>
        <p:origin x="-1402"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FAA PS Master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aseline="0">
                <a:solidFill>
                  <a:schemeClr val="tx1">
                    <a:tint val="75000"/>
                  </a:schemeClr>
                </a:solidFill>
                <a:latin typeface="Cambria" panose="020405030504060302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lvl1pPr>
              <a:defRPr baseline="0">
                <a:latin typeface="Cambria" panose="02040503050406030204" pitchFamily="18" charset="0"/>
              </a:defRPr>
            </a:lvl1pPr>
          </a:lstStyle>
          <a:p>
            <a:r>
              <a:rPr lang="en-US" dirty="0" smtClean="0"/>
              <a:t>https://procurement.sc.gov/</a:t>
            </a:r>
            <a:endParaRPr lang="en-US" dirty="0"/>
          </a:p>
        </p:txBody>
      </p:sp>
      <p:sp>
        <p:nvSpPr>
          <p:cNvPr id="6" name="Slide Number Placeholder 5"/>
          <p:cNvSpPr>
            <a:spLocks noGrp="1"/>
          </p:cNvSpPr>
          <p:nvPr>
            <p:ph type="sldNum" sz="quarter" idx="12"/>
          </p:nvPr>
        </p:nvSpPr>
        <p:spPr/>
        <p:txBody>
          <a:bodyPr/>
          <a:lstStyle/>
          <a:p>
            <a:fld id="{189C9E48-B743-4865-9E16-6E4C2FF0C87E}" type="slidenum">
              <a:rPr lang="en-US" smtClean="0"/>
              <a:t>‹#›</a:t>
            </a:fld>
            <a:endParaRPr lang="en-US" dirty="0"/>
          </a:p>
        </p:txBody>
      </p:sp>
      <p:pic>
        <p:nvPicPr>
          <p:cNvPr id="7" name="Picture 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 y="322908"/>
            <a:ext cx="9296400" cy="1429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4376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426F-E4DA-4970-96F3-AC57E50E3294}" type="datetimeFigureOut">
              <a:rPr lang="en-US" smtClean="0"/>
              <a:t>10/17/2017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9C9E48-B743-4865-9E16-6E4C2FF0C87E}" type="slidenum">
              <a:rPr lang="en-US" smtClean="0"/>
              <a:t>‹#›</a:t>
            </a:fld>
            <a:endParaRPr lang="en-US"/>
          </a:p>
        </p:txBody>
      </p:sp>
    </p:spTree>
    <p:extLst>
      <p:ext uri="{BB962C8B-B14F-4D97-AF65-F5344CB8AC3E}">
        <p14:creationId xmlns:p14="http://schemas.microsoft.com/office/powerpoint/2010/main" val="177995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426F-E4DA-4970-96F3-AC57E50E3294}" type="datetimeFigureOut">
              <a:rPr lang="en-US" smtClean="0"/>
              <a:t>10/17/2017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9C9E48-B743-4865-9E16-6E4C2FF0C87E}" type="slidenum">
              <a:rPr lang="en-US" smtClean="0"/>
              <a:t>‹#›</a:t>
            </a:fld>
            <a:endParaRPr lang="en-US"/>
          </a:p>
        </p:txBody>
      </p:sp>
    </p:spTree>
    <p:extLst>
      <p:ext uri="{BB962C8B-B14F-4D97-AF65-F5344CB8AC3E}">
        <p14:creationId xmlns:p14="http://schemas.microsoft.com/office/powerpoint/2010/main" val="191846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426F-E4DA-4970-96F3-AC57E50E3294}" type="datetimeFigureOut">
              <a:rPr lang="en-US" smtClean="0"/>
              <a:t>10/17/2017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9C9E48-B743-4865-9E16-6E4C2FF0C87E}" type="slidenum">
              <a:rPr lang="en-US" smtClean="0"/>
              <a:t>‹#›</a:t>
            </a:fld>
            <a:endParaRPr lang="en-US"/>
          </a:p>
        </p:txBody>
      </p:sp>
    </p:spTree>
    <p:extLst>
      <p:ext uri="{BB962C8B-B14F-4D97-AF65-F5344CB8AC3E}">
        <p14:creationId xmlns:p14="http://schemas.microsoft.com/office/powerpoint/2010/main" val="3987814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ED426F-E4DA-4970-96F3-AC57E50E3294}" type="datetimeFigureOut">
              <a:rPr lang="en-US" smtClean="0"/>
              <a:t>10/17/2017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9C9E48-B743-4865-9E16-6E4C2FF0C87E}" type="slidenum">
              <a:rPr lang="en-US" smtClean="0"/>
              <a:t>‹#›</a:t>
            </a:fld>
            <a:endParaRPr lang="en-US"/>
          </a:p>
        </p:txBody>
      </p:sp>
    </p:spTree>
    <p:extLst>
      <p:ext uri="{BB962C8B-B14F-4D97-AF65-F5344CB8AC3E}">
        <p14:creationId xmlns:p14="http://schemas.microsoft.com/office/powerpoint/2010/main" val="658994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ED426F-E4DA-4970-96F3-AC57E50E3294}" type="datetimeFigureOut">
              <a:rPr lang="en-US" smtClean="0"/>
              <a:t>10/17/2017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9C9E48-B743-4865-9E16-6E4C2FF0C87E}" type="slidenum">
              <a:rPr lang="en-US" smtClean="0"/>
              <a:t>‹#›</a:t>
            </a:fld>
            <a:endParaRPr lang="en-US"/>
          </a:p>
        </p:txBody>
      </p:sp>
    </p:spTree>
    <p:extLst>
      <p:ext uri="{BB962C8B-B14F-4D97-AF65-F5344CB8AC3E}">
        <p14:creationId xmlns:p14="http://schemas.microsoft.com/office/powerpoint/2010/main" val="2414565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ED426F-E4DA-4970-96F3-AC57E50E3294}" type="datetimeFigureOut">
              <a:rPr lang="en-US" smtClean="0"/>
              <a:t>10/17/2017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9C9E48-B743-4865-9E16-6E4C2FF0C87E}" type="slidenum">
              <a:rPr lang="en-US" smtClean="0"/>
              <a:t>‹#›</a:t>
            </a:fld>
            <a:endParaRPr lang="en-US"/>
          </a:p>
        </p:txBody>
      </p:sp>
    </p:spTree>
    <p:extLst>
      <p:ext uri="{BB962C8B-B14F-4D97-AF65-F5344CB8AC3E}">
        <p14:creationId xmlns:p14="http://schemas.microsoft.com/office/powerpoint/2010/main" val="348328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ED426F-E4DA-4970-96F3-AC57E50E3294}" type="datetimeFigureOut">
              <a:rPr lang="en-US" smtClean="0"/>
              <a:t>10/17/2017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9C9E48-B743-4865-9E16-6E4C2FF0C87E}" type="slidenum">
              <a:rPr lang="en-US" smtClean="0"/>
              <a:t>‹#›</a:t>
            </a:fld>
            <a:endParaRPr lang="en-US"/>
          </a:p>
        </p:txBody>
      </p:sp>
    </p:spTree>
    <p:extLst>
      <p:ext uri="{BB962C8B-B14F-4D97-AF65-F5344CB8AC3E}">
        <p14:creationId xmlns:p14="http://schemas.microsoft.com/office/powerpoint/2010/main" val="2379820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D426F-E4DA-4970-96F3-AC57E50E3294}" type="datetimeFigureOut">
              <a:rPr lang="en-US" smtClean="0"/>
              <a:t>10/17/2017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9C9E48-B743-4865-9E16-6E4C2FF0C87E}" type="slidenum">
              <a:rPr lang="en-US" smtClean="0"/>
              <a:t>‹#›</a:t>
            </a:fld>
            <a:endParaRPr lang="en-US"/>
          </a:p>
        </p:txBody>
      </p:sp>
    </p:spTree>
    <p:extLst>
      <p:ext uri="{BB962C8B-B14F-4D97-AF65-F5344CB8AC3E}">
        <p14:creationId xmlns:p14="http://schemas.microsoft.com/office/powerpoint/2010/main" val="2585040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D426F-E4DA-4970-96F3-AC57E50E3294}" type="datetimeFigureOut">
              <a:rPr lang="en-US" smtClean="0"/>
              <a:t>10/17/2017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9C9E48-B743-4865-9E16-6E4C2FF0C87E}" type="slidenum">
              <a:rPr lang="en-US" smtClean="0"/>
              <a:t>‹#›</a:t>
            </a:fld>
            <a:endParaRPr lang="en-US"/>
          </a:p>
        </p:txBody>
      </p:sp>
    </p:spTree>
    <p:extLst>
      <p:ext uri="{BB962C8B-B14F-4D97-AF65-F5344CB8AC3E}">
        <p14:creationId xmlns:p14="http://schemas.microsoft.com/office/powerpoint/2010/main" val="915065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D426F-E4DA-4970-96F3-AC57E50E3294}" type="datetimeFigureOut">
              <a:rPr lang="en-US" smtClean="0"/>
              <a:t>10/17/2017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9C9E48-B743-4865-9E16-6E4C2FF0C87E}" type="slidenum">
              <a:rPr lang="en-US" smtClean="0"/>
              <a:t>‹#›</a:t>
            </a:fld>
            <a:endParaRPr lang="en-US"/>
          </a:p>
        </p:txBody>
      </p:sp>
    </p:spTree>
    <p:extLst>
      <p:ext uri="{BB962C8B-B14F-4D97-AF65-F5344CB8AC3E}">
        <p14:creationId xmlns:p14="http://schemas.microsoft.com/office/powerpoint/2010/main" val="2062390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ED426F-E4DA-4970-96F3-AC57E50E3294}" type="datetimeFigureOut">
              <a:rPr lang="en-US" smtClean="0"/>
              <a:t>10/17/2017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9C9E48-B743-4865-9E16-6E4C2FF0C87E}" type="slidenum">
              <a:rPr lang="en-US" smtClean="0"/>
              <a:t>‹#›</a:t>
            </a:fld>
            <a:endParaRPr lang="en-US"/>
          </a:p>
        </p:txBody>
      </p:sp>
    </p:spTree>
    <p:extLst>
      <p:ext uri="{BB962C8B-B14F-4D97-AF65-F5344CB8AC3E}">
        <p14:creationId xmlns:p14="http://schemas.microsoft.com/office/powerpoint/2010/main" val="273760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1"/>
            <a:ext cx="7772400" cy="4343400"/>
          </a:xfrm>
        </p:spPr>
        <p:txBody>
          <a:bodyPr>
            <a:normAutofit/>
          </a:bodyPr>
          <a:lstStyle/>
          <a:p>
            <a:r>
              <a:rPr lang="en-US" altLang="en-US" b="1" dirty="0" smtClean="0">
                <a:solidFill>
                  <a:schemeClr val="tx1"/>
                </a:solidFill>
              </a:rPr>
              <a:t>2018 Manual for</a:t>
            </a:r>
            <a:br>
              <a:rPr lang="en-US" altLang="en-US" b="1" dirty="0" smtClean="0">
                <a:solidFill>
                  <a:schemeClr val="tx1"/>
                </a:solidFill>
              </a:rPr>
            </a:br>
            <a:r>
              <a:rPr lang="en-US" altLang="en-US" b="1" dirty="0" smtClean="0">
                <a:solidFill>
                  <a:schemeClr val="tx1"/>
                </a:solidFill>
              </a:rPr>
              <a:t> Planning and Execution of State Permanent Improvements – Part II</a:t>
            </a:r>
            <a:endParaRPr lang="en-US" dirty="0"/>
          </a:p>
        </p:txBody>
      </p:sp>
    </p:spTree>
    <p:extLst>
      <p:ext uri="{BB962C8B-B14F-4D97-AF65-F5344CB8AC3E}">
        <p14:creationId xmlns:p14="http://schemas.microsoft.com/office/powerpoint/2010/main" val="3415458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09600" y="1524001"/>
            <a:ext cx="7772400" cy="685799"/>
          </a:xfrm>
        </p:spPr>
        <p:txBody>
          <a:bodyPr>
            <a:noAutofit/>
          </a:bodyPr>
          <a:lstStyle/>
          <a:p>
            <a:r>
              <a:rPr lang="en-US" b="1" dirty="0" smtClean="0"/>
              <a:t>Chapter Revisions</a:t>
            </a:r>
            <a:endParaRPr lang="en-US" b="1" dirty="0"/>
          </a:p>
        </p:txBody>
      </p:sp>
      <p:sp>
        <p:nvSpPr>
          <p:cNvPr id="5" name="Subtitle 2"/>
          <p:cNvSpPr>
            <a:spLocks noGrp="1"/>
          </p:cNvSpPr>
          <p:nvPr>
            <p:ph type="subTitle" idx="1"/>
          </p:nvPr>
        </p:nvSpPr>
        <p:spPr>
          <a:xfrm>
            <a:off x="228600" y="2286000"/>
            <a:ext cx="8534400" cy="4267200"/>
          </a:xfrm>
        </p:spPr>
        <p:txBody>
          <a:bodyPr>
            <a:normAutofit/>
          </a:bodyPr>
          <a:lstStyle/>
          <a:p>
            <a:pPr algn="just">
              <a:lnSpc>
                <a:spcPct val="120000"/>
              </a:lnSpc>
              <a:spcBef>
                <a:spcPts val="600"/>
              </a:spcBef>
            </a:pPr>
            <a:r>
              <a:rPr lang="en-US" sz="4000" b="1" dirty="0">
                <a:solidFill>
                  <a:schemeClr val="tx1"/>
                </a:solidFill>
              </a:rPr>
              <a:t>Chapter </a:t>
            </a:r>
            <a:r>
              <a:rPr lang="en-US" sz="4000" b="1" dirty="0" smtClean="0">
                <a:solidFill>
                  <a:schemeClr val="tx1"/>
                </a:solidFill>
              </a:rPr>
              <a:t>7</a:t>
            </a:r>
            <a:endParaRPr lang="en-US" sz="4000" b="1" dirty="0">
              <a:solidFill>
                <a:schemeClr val="tx1"/>
              </a:solidFill>
            </a:endParaRPr>
          </a:p>
          <a:p>
            <a:pPr marL="457200" indent="-457200" algn="just">
              <a:lnSpc>
                <a:spcPct val="120000"/>
              </a:lnSpc>
              <a:spcBef>
                <a:spcPts val="1200"/>
              </a:spcBef>
              <a:buFont typeface="Wingdings" panose="05000000000000000000" pitchFamily="2" charset="2"/>
              <a:buChar char="Ø"/>
            </a:pPr>
            <a:r>
              <a:rPr lang="en-US" b="1" dirty="0" smtClean="0">
                <a:solidFill>
                  <a:schemeClr val="tx1"/>
                </a:solidFill>
                <a:latin typeface="+mj-lt"/>
                <a:ea typeface="Calibri"/>
                <a:cs typeface="Times New Roman"/>
              </a:rPr>
              <a:t>Moved PRE-CONSTRUCTION CONFERENCE DISCUSSION ITEMS from the back of this chapter to Appendix B.</a:t>
            </a:r>
            <a:endParaRPr lang="en-US" dirty="0">
              <a:solidFill>
                <a:schemeClr val="tx1"/>
              </a:solidFill>
              <a:effectLst/>
              <a:latin typeface="+mj-lt"/>
              <a:ea typeface="Calibri"/>
              <a:cs typeface="Times New Roman"/>
            </a:endParaRPr>
          </a:p>
        </p:txBody>
      </p:sp>
    </p:spTree>
    <p:extLst>
      <p:ext uri="{BB962C8B-B14F-4D97-AF65-F5344CB8AC3E}">
        <p14:creationId xmlns:p14="http://schemas.microsoft.com/office/powerpoint/2010/main" val="4171726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42" presetClass="entr"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animEffect transition="in" filter="fade">
                                      <p:cBhvr>
                                        <p:cTn id="9" dur="1000"/>
                                        <p:tgtEl>
                                          <p:spTgt spid="5">
                                            <p:txEl>
                                              <p:pRg st="0" end="0"/>
                                            </p:txEl>
                                          </p:spTgt>
                                        </p:tgtEl>
                                      </p:cBhvr>
                                    </p:animEffect>
                                    <p:anim calcmode="lin" valueType="num">
                                      <p:cBhvr>
                                        <p:cTn id="10"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1"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fade">
                                      <p:cBhvr>
                                        <p:cTn id="16" dur="1000"/>
                                        <p:tgtEl>
                                          <p:spTgt spid="5">
                                            <p:txEl>
                                              <p:pRg st="1" end="1"/>
                                            </p:txEl>
                                          </p:spTgt>
                                        </p:tgtEl>
                                      </p:cBhvr>
                                    </p:animEffect>
                                    <p:anim calcmode="lin" valueType="num">
                                      <p:cBhvr>
                                        <p:cTn id="17"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27707" y="1551161"/>
            <a:ext cx="7772400" cy="963439"/>
          </a:xfrm>
        </p:spPr>
        <p:txBody>
          <a:bodyPr>
            <a:noAutofit/>
          </a:bodyPr>
          <a:lstStyle/>
          <a:p>
            <a:r>
              <a:rPr lang="en-US" b="1" dirty="0" smtClean="0"/>
              <a:t>Chapter Revisions</a:t>
            </a:r>
            <a:endParaRPr lang="en-US" b="1" dirty="0"/>
          </a:p>
        </p:txBody>
      </p:sp>
      <p:sp>
        <p:nvSpPr>
          <p:cNvPr id="5" name="Subtitle 2"/>
          <p:cNvSpPr>
            <a:spLocks noGrp="1"/>
          </p:cNvSpPr>
          <p:nvPr>
            <p:ph type="subTitle" idx="1"/>
          </p:nvPr>
        </p:nvSpPr>
        <p:spPr>
          <a:xfrm>
            <a:off x="533400" y="2743200"/>
            <a:ext cx="8229600" cy="3810000"/>
          </a:xfrm>
        </p:spPr>
        <p:txBody>
          <a:bodyPr>
            <a:normAutofit/>
          </a:bodyPr>
          <a:lstStyle/>
          <a:p>
            <a:pPr algn="just">
              <a:lnSpc>
                <a:spcPct val="120000"/>
              </a:lnSpc>
              <a:spcBef>
                <a:spcPts val="600"/>
              </a:spcBef>
            </a:pPr>
            <a:r>
              <a:rPr lang="en-US" sz="4000" b="1" dirty="0">
                <a:solidFill>
                  <a:schemeClr val="tx1"/>
                </a:solidFill>
              </a:rPr>
              <a:t>Chapter 9</a:t>
            </a:r>
          </a:p>
          <a:p>
            <a:pPr marL="457200" indent="-457200" algn="just">
              <a:lnSpc>
                <a:spcPct val="120000"/>
              </a:lnSpc>
              <a:spcBef>
                <a:spcPts val="1800"/>
              </a:spcBef>
              <a:buFont typeface="Wingdings" panose="05000000000000000000" pitchFamily="2" charset="2"/>
              <a:buChar char="Ø"/>
            </a:pPr>
            <a:r>
              <a:rPr lang="en-US" b="1" dirty="0" smtClean="0">
                <a:solidFill>
                  <a:schemeClr val="tx1"/>
                </a:solidFill>
                <a:latin typeface="+mj-lt"/>
                <a:ea typeface="Calibri"/>
                <a:cs typeface="Times New Roman"/>
              </a:rPr>
              <a:t>Eliminated the Cost Guide and Multiplier method of awarding construction IDCs.</a:t>
            </a:r>
            <a:endParaRPr lang="en-US" dirty="0">
              <a:solidFill>
                <a:schemeClr val="tx1"/>
              </a:solidFill>
              <a:effectLst/>
              <a:latin typeface="+mj-lt"/>
              <a:ea typeface="Calibri"/>
              <a:cs typeface="Times New Roman"/>
            </a:endParaRPr>
          </a:p>
        </p:txBody>
      </p:sp>
    </p:spTree>
    <p:extLst>
      <p:ext uri="{BB962C8B-B14F-4D97-AF65-F5344CB8AC3E}">
        <p14:creationId xmlns:p14="http://schemas.microsoft.com/office/powerpoint/2010/main" val="943674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4" presetClass="entr" presetSubtype="1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animEffect transition="in" filter="randombar(horizontal)">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randombar(horizontal)">
                                      <p:cBhvr>
                                        <p:cTn id="14"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27707" y="1551161"/>
            <a:ext cx="7772400" cy="963439"/>
          </a:xfrm>
        </p:spPr>
        <p:txBody>
          <a:bodyPr>
            <a:noAutofit/>
          </a:bodyPr>
          <a:lstStyle/>
          <a:p>
            <a:r>
              <a:rPr lang="en-US" b="1" dirty="0" smtClean="0"/>
              <a:t>Chapter Revisions</a:t>
            </a:r>
            <a:endParaRPr lang="en-US" b="1" dirty="0"/>
          </a:p>
        </p:txBody>
      </p:sp>
      <p:sp>
        <p:nvSpPr>
          <p:cNvPr id="5" name="Subtitle 2"/>
          <p:cNvSpPr>
            <a:spLocks noGrp="1"/>
          </p:cNvSpPr>
          <p:nvPr>
            <p:ph type="subTitle" idx="1"/>
          </p:nvPr>
        </p:nvSpPr>
        <p:spPr>
          <a:xfrm>
            <a:off x="457200" y="2514600"/>
            <a:ext cx="8229600" cy="3810000"/>
          </a:xfrm>
        </p:spPr>
        <p:txBody>
          <a:bodyPr>
            <a:normAutofit fontScale="92500"/>
          </a:bodyPr>
          <a:lstStyle/>
          <a:p>
            <a:pPr algn="just">
              <a:lnSpc>
                <a:spcPct val="120000"/>
              </a:lnSpc>
              <a:spcBef>
                <a:spcPts val="600"/>
              </a:spcBef>
            </a:pPr>
            <a:r>
              <a:rPr lang="en-US" sz="4000" b="1" dirty="0">
                <a:solidFill>
                  <a:schemeClr val="tx1"/>
                </a:solidFill>
              </a:rPr>
              <a:t>Chapter </a:t>
            </a:r>
            <a:r>
              <a:rPr lang="en-US" sz="4000" b="1" dirty="0" smtClean="0">
                <a:solidFill>
                  <a:schemeClr val="tx1"/>
                </a:solidFill>
              </a:rPr>
              <a:t>11</a:t>
            </a:r>
            <a:endParaRPr lang="en-US" sz="4000" b="1" dirty="0">
              <a:solidFill>
                <a:schemeClr val="tx1"/>
              </a:solidFill>
            </a:endParaRPr>
          </a:p>
          <a:p>
            <a:pPr marL="457200" indent="-457200" algn="just">
              <a:spcBef>
                <a:spcPts val="1800"/>
              </a:spcBef>
              <a:buFont typeface="Wingdings" panose="05000000000000000000" pitchFamily="2" charset="2"/>
              <a:buChar char="Ø"/>
            </a:pPr>
            <a:r>
              <a:rPr lang="en-US" sz="2800" b="1" dirty="0">
                <a:solidFill>
                  <a:schemeClr val="tx1"/>
                </a:solidFill>
              </a:rPr>
              <a:t>Combined Chapters </a:t>
            </a:r>
            <a:r>
              <a:rPr lang="en-US" sz="2800" b="1" dirty="0" smtClean="0">
                <a:solidFill>
                  <a:schemeClr val="tx1"/>
                </a:solidFill>
              </a:rPr>
              <a:t>11.1 </a:t>
            </a:r>
            <a:r>
              <a:rPr lang="en-US" sz="2800" b="1" dirty="0">
                <a:solidFill>
                  <a:schemeClr val="tx1"/>
                </a:solidFill>
              </a:rPr>
              <a:t>&amp; </a:t>
            </a:r>
            <a:r>
              <a:rPr lang="en-US" sz="2800" b="1" dirty="0" smtClean="0">
                <a:solidFill>
                  <a:schemeClr val="tx1"/>
                </a:solidFill>
              </a:rPr>
              <a:t>11.2 </a:t>
            </a:r>
            <a:r>
              <a:rPr lang="en-US" sz="2800" b="1" dirty="0">
                <a:solidFill>
                  <a:schemeClr val="tx1"/>
                </a:solidFill>
              </a:rPr>
              <a:t>into one named:</a:t>
            </a:r>
          </a:p>
          <a:p>
            <a:pPr>
              <a:spcBef>
                <a:spcPts val="1800"/>
              </a:spcBef>
            </a:pPr>
            <a:r>
              <a:rPr lang="en-US" sz="4000" b="1" dirty="0">
                <a:solidFill>
                  <a:schemeClr val="tx1"/>
                </a:solidFill>
              </a:rPr>
              <a:t>Chapter </a:t>
            </a:r>
            <a:r>
              <a:rPr lang="en-US" sz="4000" b="1" dirty="0" smtClean="0">
                <a:solidFill>
                  <a:schemeClr val="tx1"/>
                </a:solidFill>
              </a:rPr>
              <a:t>11 </a:t>
            </a:r>
          </a:p>
          <a:p>
            <a:pPr>
              <a:spcBef>
                <a:spcPts val="1800"/>
              </a:spcBef>
            </a:pPr>
            <a:r>
              <a:rPr lang="en-US" sz="4000" b="1" dirty="0" smtClean="0">
                <a:solidFill>
                  <a:schemeClr val="tx1"/>
                </a:solidFill>
              </a:rPr>
              <a:t>Construction Management at Risk (CM-R)</a:t>
            </a:r>
            <a:endParaRPr lang="en-US" sz="4000" dirty="0"/>
          </a:p>
        </p:txBody>
      </p:sp>
    </p:spTree>
    <p:extLst>
      <p:ext uri="{BB962C8B-B14F-4D97-AF65-F5344CB8AC3E}">
        <p14:creationId xmlns:p14="http://schemas.microsoft.com/office/powerpoint/2010/main" val="3266791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2" presetClass="entr" presetSubtype="4"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anim calcmode="lin" valueType="num">
                                      <p:cBhvr additive="base">
                                        <p:cTn id="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additive="base">
                                        <p:cTn id="15"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 calcmode="lin" valueType="num">
                                      <p:cBhvr additive="base">
                                        <p:cTn id="2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27707" y="1551161"/>
            <a:ext cx="7772400" cy="963439"/>
          </a:xfrm>
        </p:spPr>
        <p:txBody>
          <a:bodyPr>
            <a:noAutofit/>
          </a:bodyPr>
          <a:lstStyle/>
          <a:p>
            <a:r>
              <a:rPr lang="en-US" b="1" dirty="0" smtClean="0"/>
              <a:t>Chapter Revisions</a:t>
            </a:r>
            <a:endParaRPr lang="en-US" b="1" dirty="0"/>
          </a:p>
        </p:txBody>
      </p:sp>
      <p:sp>
        <p:nvSpPr>
          <p:cNvPr id="5" name="Subtitle 2"/>
          <p:cNvSpPr>
            <a:spLocks noGrp="1"/>
          </p:cNvSpPr>
          <p:nvPr>
            <p:ph type="subTitle" idx="1"/>
          </p:nvPr>
        </p:nvSpPr>
        <p:spPr>
          <a:xfrm>
            <a:off x="457200" y="2438400"/>
            <a:ext cx="8229600" cy="4038600"/>
          </a:xfrm>
        </p:spPr>
        <p:txBody>
          <a:bodyPr>
            <a:normAutofit fontScale="92500" lnSpcReduction="10000"/>
          </a:bodyPr>
          <a:lstStyle/>
          <a:p>
            <a:pPr algn="just">
              <a:lnSpc>
                <a:spcPct val="120000"/>
              </a:lnSpc>
              <a:spcBef>
                <a:spcPts val="600"/>
              </a:spcBef>
            </a:pPr>
            <a:r>
              <a:rPr lang="en-US" sz="4000" b="1" dirty="0">
                <a:solidFill>
                  <a:schemeClr val="tx1"/>
                </a:solidFill>
              </a:rPr>
              <a:t>Chapter </a:t>
            </a:r>
            <a:r>
              <a:rPr lang="en-US" sz="4000" b="1" dirty="0" smtClean="0">
                <a:solidFill>
                  <a:schemeClr val="tx1"/>
                </a:solidFill>
              </a:rPr>
              <a:t>12</a:t>
            </a:r>
            <a:endParaRPr lang="en-US" sz="4000" b="1" dirty="0">
              <a:solidFill>
                <a:schemeClr val="tx1"/>
              </a:solidFill>
            </a:endParaRPr>
          </a:p>
          <a:p>
            <a:pPr marL="457200" indent="-457200" algn="just">
              <a:spcBef>
                <a:spcPts val="1800"/>
              </a:spcBef>
              <a:buFont typeface="Wingdings" panose="05000000000000000000" pitchFamily="2" charset="2"/>
              <a:buChar char="Ø"/>
            </a:pPr>
            <a:r>
              <a:rPr lang="en-US" sz="2800" b="1" dirty="0">
                <a:solidFill>
                  <a:schemeClr val="tx1"/>
                </a:solidFill>
              </a:rPr>
              <a:t>Combined Chapters </a:t>
            </a:r>
            <a:r>
              <a:rPr lang="en-US" sz="2800" b="1" dirty="0" smtClean="0">
                <a:solidFill>
                  <a:schemeClr val="tx1"/>
                </a:solidFill>
              </a:rPr>
              <a:t>12.1 </a:t>
            </a:r>
            <a:r>
              <a:rPr lang="en-US" sz="2800" b="1" dirty="0">
                <a:solidFill>
                  <a:schemeClr val="tx1"/>
                </a:solidFill>
              </a:rPr>
              <a:t>&amp; </a:t>
            </a:r>
            <a:r>
              <a:rPr lang="en-US" sz="2800" b="1" dirty="0" smtClean="0">
                <a:solidFill>
                  <a:schemeClr val="tx1"/>
                </a:solidFill>
              </a:rPr>
              <a:t>11.2 </a:t>
            </a:r>
            <a:r>
              <a:rPr lang="en-US" sz="2800" b="1" dirty="0">
                <a:solidFill>
                  <a:schemeClr val="tx1"/>
                </a:solidFill>
              </a:rPr>
              <a:t>into one named:</a:t>
            </a:r>
          </a:p>
          <a:p>
            <a:pPr>
              <a:spcBef>
                <a:spcPts val="1800"/>
              </a:spcBef>
            </a:pPr>
            <a:r>
              <a:rPr lang="en-US" sz="4000" b="1" dirty="0">
                <a:solidFill>
                  <a:schemeClr val="tx1"/>
                </a:solidFill>
              </a:rPr>
              <a:t>Chapter </a:t>
            </a:r>
            <a:r>
              <a:rPr lang="en-US" sz="4000" b="1" dirty="0" smtClean="0">
                <a:solidFill>
                  <a:schemeClr val="tx1"/>
                </a:solidFill>
              </a:rPr>
              <a:t>12</a:t>
            </a:r>
          </a:p>
          <a:p>
            <a:pPr>
              <a:spcBef>
                <a:spcPts val="1800"/>
              </a:spcBef>
            </a:pPr>
            <a:r>
              <a:rPr lang="en-US" sz="4000" b="1" dirty="0" smtClean="0">
                <a:solidFill>
                  <a:schemeClr val="tx1"/>
                </a:solidFill>
              </a:rPr>
              <a:t>Design-Build, Design-Build-Operate-Maintain &amp; Design-Build-Finance-Operate-Maintain</a:t>
            </a:r>
            <a:endParaRPr lang="en-US" sz="4000" dirty="0"/>
          </a:p>
        </p:txBody>
      </p:sp>
    </p:spTree>
    <p:extLst>
      <p:ext uri="{BB962C8B-B14F-4D97-AF65-F5344CB8AC3E}">
        <p14:creationId xmlns:p14="http://schemas.microsoft.com/office/powerpoint/2010/main" val="1672931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6" presetClass="entr" presetSubtype="16"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animEffect transition="in" filter="circle(in)">
                                      <p:cBhvr>
                                        <p:cTn id="9" dur="2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circle(in)">
                                      <p:cBhvr>
                                        <p:cTn id="14" dur="2000"/>
                                        <p:tgtEl>
                                          <p:spTgt spid="5">
                                            <p:txEl>
                                              <p:pRg st="1" end="1"/>
                                            </p:txEl>
                                          </p:spTgt>
                                        </p:tgtEl>
                                      </p:cBhvr>
                                    </p:animEffect>
                                  </p:childTnLst>
                                </p:cTn>
                              </p:par>
                              <p:par>
                                <p:cTn id="15" presetID="6" presetClass="entr" presetSubtype="16"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par>
                                <p:cTn id="18" presetID="6" presetClass="entr" presetSubtype="16" fill="hold" nodeType="with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circle(in)">
                                      <p:cBhvr>
                                        <p:cTn id="20"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27707" y="1551161"/>
            <a:ext cx="7772400" cy="963439"/>
          </a:xfrm>
        </p:spPr>
        <p:txBody>
          <a:bodyPr>
            <a:noAutofit/>
          </a:bodyPr>
          <a:lstStyle/>
          <a:p>
            <a:r>
              <a:rPr lang="en-US" b="1" dirty="0" smtClean="0"/>
              <a:t>Chapter Revisions</a:t>
            </a:r>
            <a:endParaRPr lang="en-US" b="1" dirty="0"/>
          </a:p>
        </p:txBody>
      </p:sp>
      <p:sp>
        <p:nvSpPr>
          <p:cNvPr id="5" name="Subtitle 2"/>
          <p:cNvSpPr>
            <a:spLocks noGrp="1"/>
          </p:cNvSpPr>
          <p:nvPr>
            <p:ph type="subTitle" idx="1"/>
          </p:nvPr>
        </p:nvSpPr>
        <p:spPr>
          <a:xfrm>
            <a:off x="457200" y="2438400"/>
            <a:ext cx="8229600" cy="4038600"/>
          </a:xfrm>
        </p:spPr>
        <p:txBody>
          <a:bodyPr>
            <a:normAutofit fontScale="92500"/>
          </a:bodyPr>
          <a:lstStyle/>
          <a:p>
            <a:pPr algn="just">
              <a:lnSpc>
                <a:spcPct val="120000"/>
              </a:lnSpc>
              <a:spcBef>
                <a:spcPts val="600"/>
              </a:spcBef>
            </a:pPr>
            <a:r>
              <a:rPr lang="en-US" sz="4000" b="1" dirty="0">
                <a:solidFill>
                  <a:schemeClr val="tx1"/>
                </a:solidFill>
              </a:rPr>
              <a:t>Chapter </a:t>
            </a:r>
            <a:r>
              <a:rPr lang="en-US" sz="4000" b="1" dirty="0" smtClean="0">
                <a:solidFill>
                  <a:schemeClr val="tx1"/>
                </a:solidFill>
              </a:rPr>
              <a:t>13</a:t>
            </a:r>
            <a:endParaRPr lang="en-US" sz="4000" b="1" dirty="0">
              <a:solidFill>
                <a:schemeClr val="tx1"/>
              </a:solidFill>
            </a:endParaRPr>
          </a:p>
          <a:p>
            <a:pPr marL="457200" indent="-457200" algn="just">
              <a:spcBef>
                <a:spcPts val="1800"/>
              </a:spcBef>
              <a:buFont typeface="Wingdings" panose="05000000000000000000" pitchFamily="2" charset="2"/>
              <a:buChar char="Ø"/>
            </a:pPr>
            <a:r>
              <a:rPr lang="en-US" sz="2800" b="1" dirty="0">
                <a:solidFill>
                  <a:schemeClr val="tx1"/>
                </a:solidFill>
              </a:rPr>
              <a:t>Combined Chapters </a:t>
            </a:r>
            <a:r>
              <a:rPr lang="en-US" sz="2800" b="1" dirty="0" smtClean="0">
                <a:solidFill>
                  <a:schemeClr val="tx1"/>
                </a:solidFill>
              </a:rPr>
              <a:t>13.1 </a:t>
            </a:r>
            <a:r>
              <a:rPr lang="en-US" sz="2800" b="1" dirty="0">
                <a:solidFill>
                  <a:schemeClr val="tx1"/>
                </a:solidFill>
              </a:rPr>
              <a:t>&amp; </a:t>
            </a:r>
            <a:r>
              <a:rPr lang="en-US" sz="2800" b="1" dirty="0" smtClean="0">
                <a:solidFill>
                  <a:schemeClr val="tx1"/>
                </a:solidFill>
              </a:rPr>
              <a:t>13.2 </a:t>
            </a:r>
            <a:r>
              <a:rPr lang="en-US" sz="2800" b="1" dirty="0">
                <a:solidFill>
                  <a:schemeClr val="tx1"/>
                </a:solidFill>
              </a:rPr>
              <a:t>into one named:</a:t>
            </a:r>
          </a:p>
          <a:p>
            <a:pPr>
              <a:spcBef>
                <a:spcPts val="1800"/>
              </a:spcBef>
            </a:pPr>
            <a:r>
              <a:rPr lang="en-US" sz="4000" b="1" dirty="0">
                <a:solidFill>
                  <a:schemeClr val="tx1"/>
                </a:solidFill>
              </a:rPr>
              <a:t>Chapter </a:t>
            </a:r>
            <a:r>
              <a:rPr lang="en-US" sz="4000" b="1" dirty="0" smtClean="0">
                <a:solidFill>
                  <a:schemeClr val="tx1"/>
                </a:solidFill>
              </a:rPr>
              <a:t>13</a:t>
            </a:r>
          </a:p>
          <a:p>
            <a:pPr>
              <a:spcBef>
                <a:spcPts val="1800"/>
              </a:spcBef>
            </a:pPr>
            <a:r>
              <a:rPr lang="en-US" sz="4000" b="1" dirty="0" smtClean="0">
                <a:solidFill>
                  <a:schemeClr val="tx1"/>
                </a:solidFill>
              </a:rPr>
              <a:t>Agency Certification for Construction Procurement and  Code Review</a:t>
            </a:r>
            <a:endParaRPr lang="en-US" sz="4000" dirty="0"/>
          </a:p>
        </p:txBody>
      </p:sp>
    </p:spTree>
    <p:extLst>
      <p:ext uri="{BB962C8B-B14F-4D97-AF65-F5344CB8AC3E}">
        <p14:creationId xmlns:p14="http://schemas.microsoft.com/office/powerpoint/2010/main" val="2099863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6" presetClass="entr" presetSubtype="21"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animEffect transition="in" filter="barn(inVertical)">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barn(inVertical)">
                                      <p:cBhvr>
                                        <p:cTn id="14" dur="500"/>
                                        <p:tgtEl>
                                          <p:spTgt spid="5">
                                            <p:txEl>
                                              <p:pRg st="1" end="1"/>
                                            </p:txEl>
                                          </p:spTgt>
                                        </p:tgtEl>
                                      </p:cBhvr>
                                    </p:animEffect>
                                  </p:childTnLst>
                                </p:cTn>
                              </p:par>
                              <p:par>
                                <p:cTn id="15" presetID="16" presetClass="entr" presetSubtype="21"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barn(inVertical)">
                                      <p:cBhvr>
                                        <p:cTn id="2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27707" y="1551161"/>
            <a:ext cx="7772400" cy="963439"/>
          </a:xfrm>
        </p:spPr>
        <p:txBody>
          <a:bodyPr>
            <a:noAutofit/>
          </a:bodyPr>
          <a:lstStyle/>
          <a:p>
            <a:r>
              <a:rPr lang="en-US" b="1" dirty="0" smtClean="0"/>
              <a:t>Appendix Revisions</a:t>
            </a:r>
            <a:endParaRPr lang="en-US" b="1" dirty="0"/>
          </a:p>
        </p:txBody>
      </p:sp>
      <p:sp>
        <p:nvSpPr>
          <p:cNvPr id="5" name="Subtitle 2"/>
          <p:cNvSpPr>
            <a:spLocks noGrp="1"/>
          </p:cNvSpPr>
          <p:nvPr>
            <p:ph type="subTitle" idx="1"/>
          </p:nvPr>
        </p:nvSpPr>
        <p:spPr>
          <a:xfrm>
            <a:off x="-76200" y="2438400"/>
            <a:ext cx="8763000" cy="4038600"/>
          </a:xfrm>
        </p:spPr>
        <p:txBody>
          <a:bodyPr>
            <a:normAutofit fontScale="77500" lnSpcReduction="20000"/>
          </a:bodyPr>
          <a:lstStyle/>
          <a:p>
            <a:pPr algn="just">
              <a:lnSpc>
                <a:spcPct val="120000"/>
              </a:lnSpc>
              <a:spcBef>
                <a:spcPts val="600"/>
              </a:spcBef>
            </a:pPr>
            <a:r>
              <a:rPr lang="en-US" sz="4000" b="1" dirty="0" smtClean="0">
                <a:solidFill>
                  <a:schemeClr val="tx1"/>
                </a:solidFill>
              </a:rPr>
              <a:t>              Appendix A – Professional Services</a:t>
            </a:r>
            <a:endParaRPr lang="en-US" sz="4000" b="1" dirty="0">
              <a:solidFill>
                <a:schemeClr val="tx1"/>
              </a:solidFill>
            </a:endParaRPr>
          </a:p>
          <a:p>
            <a:pPr marL="914400" marR="0" lvl="1" indent="-457200" algn="just">
              <a:lnSpc>
                <a:spcPct val="115000"/>
              </a:lnSpc>
              <a:spcBef>
                <a:spcPts val="600"/>
              </a:spcBef>
              <a:spcAft>
                <a:spcPts val="0"/>
              </a:spcAft>
              <a:buFont typeface="Wingdings" panose="05000000000000000000" pitchFamily="2" charset="2"/>
              <a:buChar char="Ø"/>
            </a:pPr>
            <a:r>
              <a:rPr lang="en-US" b="1" dirty="0" smtClean="0">
                <a:solidFill>
                  <a:schemeClr val="tx1"/>
                </a:solidFill>
                <a:latin typeface="Times New Roman"/>
                <a:ea typeface="Calibri"/>
                <a:cs typeface="Times New Roman"/>
              </a:rPr>
              <a:t>Modified </a:t>
            </a:r>
            <a:r>
              <a:rPr lang="en-US" b="1" dirty="0">
                <a:solidFill>
                  <a:schemeClr val="tx1"/>
                </a:solidFill>
                <a:latin typeface="Times New Roman"/>
                <a:ea typeface="Calibri"/>
                <a:cs typeface="Times New Roman"/>
              </a:rPr>
              <a:t>SE-210, Invitation for Professional Services to work </a:t>
            </a:r>
            <a:r>
              <a:rPr lang="en-US" b="1" dirty="0" smtClean="0">
                <a:solidFill>
                  <a:schemeClr val="tx1"/>
                </a:solidFill>
                <a:latin typeface="Times New Roman"/>
                <a:ea typeface="Calibri"/>
                <a:cs typeface="Times New Roman"/>
              </a:rPr>
              <a:t>with </a:t>
            </a:r>
            <a:r>
              <a:rPr lang="en-US" b="1" dirty="0">
                <a:solidFill>
                  <a:schemeClr val="tx1"/>
                </a:solidFill>
                <a:latin typeface="Times New Roman"/>
                <a:ea typeface="Calibri"/>
                <a:cs typeface="Times New Roman"/>
              </a:rPr>
              <a:t>the new SCBO.</a:t>
            </a:r>
            <a:endParaRPr lang="en-US" sz="3600" b="1" dirty="0">
              <a:solidFill>
                <a:schemeClr val="tx1"/>
              </a:solidFill>
              <a:ea typeface="Calibri"/>
              <a:cs typeface="Times New Roman"/>
            </a:endParaRPr>
          </a:p>
          <a:p>
            <a:pPr marL="914400" marR="0" lvl="1" indent="-457200" algn="just">
              <a:lnSpc>
                <a:spcPct val="115000"/>
              </a:lnSpc>
              <a:spcBef>
                <a:spcPts val="0"/>
              </a:spcBef>
              <a:spcAft>
                <a:spcPts val="0"/>
              </a:spcAft>
              <a:buFont typeface="Wingdings" panose="05000000000000000000" pitchFamily="2" charset="2"/>
              <a:buChar char="Ø"/>
            </a:pPr>
            <a:r>
              <a:rPr lang="en-US" b="1" dirty="0">
                <a:solidFill>
                  <a:schemeClr val="tx1"/>
                </a:solidFill>
                <a:latin typeface="Times New Roman"/>
                <a:ea typeface="Calibri"/>
                <a:cs typeface="Times New Roman"/>
              </a:rPr>
              <a:t>Added the SE-213, Selection Committee Report for Interview Selection.</a:t>
            </a:r>
            <a:endParaRPr lang="en-US" sz="3600" b="1" dirty="0">
              <a:solidFill>
                <a:schemeClr val="tx1"/>
              </a:solidFill>
              <a:ea typeface="Calibri"/>
              <a:cs typeface="Times New Roman"/>
            </a:endParaRPr>
          </a:p>
          <a:p>
            <a:pPr marL="914400" marR="0" lvl="1" indent="-457200" algn="just">
              <a:lnSpc>
                <a:spcPct val="115000"/>
              </a:lnSpc>
              <a:spcBef>
                <a:spcPts val="0"/>
              </a:spcBef>
              <a:spcAft>
                <a:spcPts val="0"/>
              </a:spcAft>
              <a:buFont typeface="Wingdings" panose="05000000000000000000" pitchFamily="2" charset="2"/>
              <a:buChar char="Ø"/>
            </a:pPr>
            <a:r>
              <a:rPr lang="en-US" b="1" dirty="0">
                <a:solidFill>
                  <a:schemeClr val="tx1"/>
                </a:solidFill>
                <a:latin typeface="Times New Roman"/>
                <a:ea typeface="Calibri"/>
                <a:cs typeface="Times New Roman"/>
              </a:rPr>
              <a:t>The SE-214, Confidentiality and Conflict of Interest Policy, is now on one page.</a:t>
            </a:r>
            <a:endParaRPr lang="en-US" sz="3600" b="1" dirty="0">
              <a:solidFill>
                <a:schemeClr val="tx1"/>
              </a:solidFill>
              <a:ea typeface="Calibri"/>
              <a:cs typeface="Times New Roman"/>
            </a:endParaRPr>
          </a:p>
          <a:p>
            <a:pPr marL="914400" marR="0" lvl="1" indent="-457200" algn="just">
              <a:lnSpc>
                <a:spcPct val="115000"/>
              </a:lnSpc>
              <a:spcBef>
                <a:spcPts val="0"/>
              </a:spcBef>
              <a:spcAft>
                <a:spcPts val="0"/>
              </a:spcAft>
              <a:buFont typeface="Wingdings" panose="05000000000000000000" pitchFamily="2" charset="2"/>
              <a:buChar char="Ø"/>
            </a:pPr>
            <a:r>
              <a:rPr lang="en-US" b="1" dirty="0">
                <a:solidFill>
                  <a:schemeClr val="tx1"/>
                </a:solidFill>
                <a:latin typeface="Times New Roman"/>
                <a:ea typeface="Calibri"/>
                <a:cs typeface="Times New Roman"/>
              </a:rPr>
              <a:t>SE-215, Committee Member A/E Evaluation – added requirement to use whole numbers only.</a:t>
            </a:r>
            <a:endParaRPr lang="en-US" sz="3600" b="1" dirty="0">
              <a:solidFill>
                <a:schemeClr val="tx1"/>
              </a:solidFill>
              <a:ea typeface="Calibri"/>
              <a:cs typeface="Times New Roman"/>
            </a:endParaRPr>
          </a:p>
          <a:p>
            <a:pPr marL="914400" marR="0" lvl="1" indent="-457200" algn="just">
              <a:lnSpc>
                <a:spcPct val="115000"/>
              </a:lnSpc>
              <a:spcBef>
                <a:spcPts val="0"/>
              </a:spcBef>
              <a:spcAft>
                <a:spcPts val="0"/>
              </a:spcAft>
              <a:buFont typeface="Wingdings" panose="05000000000000000000" pitchFamily="2" charset="2"/>
              <a:buChar char="Ø"/>
            </a:pPr>
            <a:r>
              <a:rPr lang="en-US" b="1" dirty="0">
                <a:solidFill>
                  <a:schemeClr val="tx1"/>
                </a:solidFill>
                <a:latin typeface="Times New Roman"/>
                <a:ea typeface="Calibri"/>
                <a:cs typeface="Times New Roman"/>
              </a:rPr>
              <a:t>SE-220 – Eliminated separate column for Stage I services break-out.</a:t>
            </a:r>
            <a:endParaRPr lang="en-US" sz="3600" b="1" dirty="0">
              <a:solidFill>
                <a:schemeClr val="tx1"/>
              </a:solidFill>
              <a:ea typeface="Calibri"/>
              <a:cs typeface="Times New Roman"/>
            </a:endParaRPr>
          </a:p>
        </p:txBody>
      </p:sp>
    </p:spTree>
    <p:extLst>
      <p:ext uri="{BB962C8B-B14F-4D97-AF65-F5344CB8AC3E}">
        <p14:creationId xmlns:p14="http://schemas.microsoft.com/office/powerpoint/2010/main" val="1187398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22" presetClass="entr" presetSubtype="4"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animEffect transition="in" filter="wipe(down)">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wipe(down)">
                                      <p:cBhvr>
                                        <p:cTn id="14" dur="500"/>
                                        <p:tgtEl>
                                          <p:spTgt spid="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wipe(down)">
                                      <p:cBhvr>
                                        <p:cTn id="19" dur="500"/>
                                        <p:tgtEl>
                                          <p:spTgt spid="5">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wipe(down)">
                                      <p:cBhvr>
                                        <p:cTn id="24" dur="500"/>
                                        <p:tgtEl>
                                          <p:spTgt spid="5">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Effect transition="in" filter="wipe(down)">
                                      <p:cBhvr>
                                        <p:cTn id="29" dur="500"/>
                                        <p:tgtEl>
                                          <p:spTgt spid="5">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5">
                                            <p:txEl>
                                              <p:pRg st="5" end="5"/>
                                            </p:txEl>
                                          </p:spTgt>
                                        </p:tgtEl>
                                        <p:attrNameLst>
                                          <p:attrName>style.visibility</p:attrName>
                                        </p:attrNameLst>
                                      </p:cBhvr>
                                      <p:to>
                                        <p:strVal val="visible"/>
                                      </p:to>
                                    </p:set>
                                    <p:animEffect transition="in" filter="wipe(down)">
                                      <p:cBhvr>
                                        <p:cTn id="3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27707" y="1551161"/>
            <a:ext cx="7772400" cy="963439"/>
          </a:xfrm>
        </p:spPr>
        <p:txBody>
          <a:bodyPr>
            <a:noAutofit/>
          </a:bodyPr>
          <a:lstStyle/>
          <a:p>
            <a:r>
              <a:rPr lang="en-US" b="1" dirty="0" smtClean="0"/>
              <a:t>Appendix Revisions</a:t>
            </a:r>
            <a:endParaRPr lang="en-US" b="1" dirty="0"/>
          </a:p>
        </p:txBody>
      </p:sp>
      <p:sp>
        <p:nvSpPr>
          <p:cNvPr id="5" name="Subtitle 2"/>
          <p:cNvSpPr>
            <a:spLocks noGrp="1"/>
          </p:cNvSpPr>
          <p:nvPr>
            <p:ph type="subTitle" idx="1"/>
          </p:nvPr>
        </p:nvSpPr>
        <p:spPr>
          <a:xfrm>
            <a:off x="-76200" y="2438400"/>
            <a:ext cx="8763000" cy="4038600"/>
          </a:xfrm>
        </p:spPr>
        <p:txBody>
          <a:bodyPr>
            <a:normAutofit fontScale="92500" lnSpcReduction="10000"/>
          </a:bodyPr>
          <a:lstStyle/>
          <a:p>
            <a:pPr algn="just">
              <a:lnSpc>
                <a:spcPct val="120000"/>
              </a:lnSpc>
              <a:spcBef>
                <a:spcPts val="600"/>
              </a:spcBef>
            </a:pPr>
            <a:r>
              <a:rPr lang="en-US" sz="3600" b="1" dirty="0" smtClean="0">
                <a:solidFill>
                  <a:schemeClr val="tx1"/>
                </a:solidFill>
              </a:rPr>
              <a:t>              Appendix B – Design-Bid-Build</a:t>
            </a:r>
            <a:endParaRPr lang="en-US" sz="3600" b="1" dirty="0">
              <a:solidFill>
                <a:schemeClr val="tx1"/>
              </a:solidFill>
            </a:endParaRPr>
          </a:p>
          <a:p>
            <a:pPr marL="914400" marR="0" lvl="1" indent="-457200" algn="just">
              <a:lnSpc>
                <a:spcPct val="115000"/>
              </a:lnSpc>
              <a:spcBef>
                <a:spcPts val="600"/>
              </a:spcBef>
              <a:spcAft>
                <a:spcPts val="0"/>
              </a:spcAft>
              <a:buFont typeface="Wingdings" panose="05000000000000000000" pitchFamily="2" charset="2"/>
              <a:buChar char="Ø"/>
            </a:pPr>
            <a:r>
              <a:rPr lang="en-US" sz="3000" b="1" dirty="0">
                <a:solidFill>
                  <a:schemeClr val="tx1"/>
                </a:solidFill>
                <a:latin typeface="+mj-lt"/>
                <a:ea typeface="Calibri"/>
                <a:cs typeface="Times New Roman"/>
              </a:rPr>
              <a:t>Modified SE-310, Invitation for Design-Bid-Build Construction Services to work with the new SCBO and clarify use with name change.</a:t>
            </a:r>
          </a:p>
          <a:p>
            <a:pPr marL="914400" marR="0" lvl="1" indent="-457200" algn="just">
              <a:lnSpc>
                <a:spcPct val="115000"/>
              </a:lnSpc>
              <a:spcBef>
                <a:spcPts val="600"/>
              </a:spcBef>
              <a:spcAft>
                <a:spcPts val="0"/>
              </a:spcAft>
              <a:buFont typeface="Wingdings" panose="05000000000000000000" pitchFamily="2" charset="2"/>
              <a:buChar char="Ø"/>
            </a:pPr>
            <a:r>
              <a:rPr lang="en-US" sz="3000" b="1" dirty="0">
                <a:solidFill>
                  <a:schemeClr val="tx1"/>
                </a:solidFill>
                <a:latin typeface="+mj-lt"/>
                <a:ea typeface="Calibri"/>
                <a:cs typeface="Times New Roman"/>
              </a:rPr>
              <a:t>Modified SE-330 &amp; </a:t>
            </a:r>
            <a:r>
              <a:rPr lang="en-US" sz="3000" b="1" dirty="0" smtClean="0">
                <a:solidFill>
                  <a:schemeClr val="tx1"/>
                </a:solidFill>
                <a:latin typeface="+mj-lt"/>
                <a:ea typeface="Calibri"/>
                <a:cs typeface="Times New Roman"/>
              </a:rPr>
              <a:t>SE-332 </a:t>
            </a:r>
            <a:r>
              <a:rPr lang="en-US" sz="3000" b="1" dirty="0">
                <a:solidFill>
                  <a:schemeClr val="tx1"/>
                </a:solidFill>
                <a:latin typeface="+mj-lt"/>
                <a:ea typeface="Calibri"/>
                <a:cs typeface="Times New Roman"/>
              </a:rPr>
              <a:t>to add a column on page BF-2 to list License Classification</a:t>
            </a:r>
            <a:r>
              <a:rPr lang="en-US" sz="3000" b="1" dirty="0" smtClean="0">
                <a:solidFill>
                  <a:schemeClr val="tx1"/>
                </a:solidFill>
                <a:latin typeface="+mj-lt"/>
                <a:ea typeface="Calibri"/>
                <a:cs typeface="Times New Roman"/>
              </a:rPr>
              <a:t>.</a:t>
            </a:r>
          </a:p>
          <a:p>
            <a:pPr marL="914400" marR="0" lvl="1" indent="-457200" algn="just">
              <a:lnSpc>
                <a:spcPct val="115000"/>
              </a:lnSpc>
              <a:spcBef>
                <a:spcPts val="600"/>
              </a:spcBef>
              <a:spcAft>
                <a:spcPts val="0"/>
              </a:spcAft>
              <a:buFont typeface="Wingdings" panose="05000000000000000000" pitchFamily="2" charset="2"/>
              <a:buChar char="Ø"/>
            </a:pPr>
            <a:r>
              <a:rPr lang="en-US" sz="3000" b="1" dirty="0" smtClean="0">
                <a:solidFill>
                  <a:prstClr val="black"/>
                </a:solidFill>
                <a:latin typeface="+mj-lt"/>
                <a:ea typeface="Calibri"/>
                <a:cs typeface="Times New Roman"/>
              </a:rPr>
              <a:t>Added Pre-Bid and Pre-Construction Discussion Items. </a:t>
            </a:r>
            <a:endParaRPr lang="en-US" sz="3000" b="1" dirty="0">
              <a:solidFill>
                <a:schemeClr val="tx1"/>
              </a:solidFill>
              <a:latin typeface="+mj-lt"/>
              <a:ea typeface="Calibri"/>
              <a:cs typeface="Times New Roman"/>
            </a:endParaRPr>
          </a:p>
        </p:txBody>
      </p:sp>
    </p:spTree>
    <p:extLst>
      <p:ext uri="{BB962C8B-B14F-4D97-AF65-F5344CB8AC3E}">
        <p14:creationId xmlns:p14="http://schemas.microsoft.com/office/powerpoint/2010/main" val="468343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42" presetClass="entr"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animEffect transition="in" filter="fade">
                                      <p:cBhvr>
                                        <p:cTn id="9" dur="1000"/>
                                        <p:tgtEl>
                                          <p:spTgt spid="5">
                                            <p:txEl>
                                              <p:pRg st="0" end="0"/>
                                            </p:txEl>
                                          </p:spTgt>
                                        </p:tgtEl>
                                      </p:cBhvr>
                                    </p:animEffect>
                                    <p:anim calcmode="lin" valueType="num">
                                      <p:cBhvr>
                                        <p:cTn id="10"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1"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fade">
                                      <p:cBhvr>
                                        <p:cTn id="16" dur="1000"/>
                                        <p:tgtEl>
                                          <p:spTgt spid="5">
                                            <p:txEl>
                                              <p:pRg st="1" end="1"/>
                                            </p:txEl>
                                          </p:spTgt>
                                        </p:tgtEl>
                                      </p:cBhvr>
                                    </p:animEffect>
                                    <p:anim calcmode="lin" valueType="num">
                                      <p:cBhvr>
                                        <p:cTn id="17"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fade">
                                      <p:cBhvr>
                                        <p:cTn id="23" dur="1000"/>
                                        <p:tgtEl>
                                          <p:spTgt spid="5">
                                            <p:txEl>
                                              <p:pRg st="2" end="2"/>
                                            </p:txEl>
                                          </p:spTgt>
                                        </p:tgtEl>
                                      </p:cBhvr>
                                    </p:animEffect>
                                    <p:anim calcmode="lin" valueType="num">
                                      <p:cBhvr>
                                        <p:cTn id="24"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5">
                                            <p:txEl>
                                              <p:pRg st="3" end="3"/>
                                            </p:txEl>
                                          </p:spTgt>
                                        </p:tgtEl>
                                        <p:attrNameLst>
                                          <p:attrName>style.visibility</p:attrName>
                                        </p:attrNameLst>
                                      </p:cBhvr>
                                      <p:to>
                                        <p:strVal val="visible"/>
                                      </p:to>
                                    </p:set>
                                    <p:animEffect transition="in" filter="fade">
                                      <p:cBhvr>
                                        <p:cTn id="30" dur="1000"/>
                                        <p:tgtEl>
                                          <p:spTgt spid="5">
                                            <p:txEl>
                                              <p:pRg st="3" end="3"/>
                                            </p:txEl>
                                          </p:spTgt>
                                        </p:tgtEl>
                                      </p:cBhvr>
                                    </p:animEffect>
                                    <p:anim calcmode="lin" valueType="num">
                                      <p:cBhvr>
                                        <p:cTn id="31"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27707" y="1551161"/>
            <a:ext cx="7772400" cy="963439"/>
          </a:xfrm>
        </p:spPr>
        <p:txBody>
          <a:bodyPr>
            <a:noAutofit/>
          </a:bodyPr>
          <a:lstStyle/>
          <a:p>
            <a:r>
              <a:rPr lang="en-US" b="1" dirty="0" smtClean="0"/>
              <a:t>Appendix Revisions</a:t>
            </a:r>
            <a:endParaRPr lang="en-US" b="1" dirty="0"/>
          </a:p>
        </p:txBody>
      </p:sp>
      <p:sp>
        <p:nvSpPr>
          <p:cNvPr id="5" name="Subtitle 2"/>
          <p:cNvSpPr>
            <a:spLocks noGrp="1"/>
          </p:cNvSpPr>
          <p:nvPr>
            <p:ph type="subTitle" idx="1"/>
          </p:nvPr>
        </p:nvSpPr>
        <p:spPr>
          <a:xfrm>
            <a:off x="-76200" y="2362200"/>
            <a:ext cx="8763000" cy="4267200"/>
          </a:xfrm>
        </p:spPr>
        <p:txBody>
          <a:bodyPr>
            <a:normAutofit fontScale="92500"/>
          </a:bodyPr>
          <a:lstStyle/>
          <a:p>
            <a:pPr>
              <a:lnSpc>
                <a:spcPct val="120000"/>
              </a:lnSpc>
              <a:spcBef>
                <a:spcPts val="600"/>
              </a:spcBef>
            </a:pPr>
            <a:r>
              <a:rPr lang="en-US" sz="3600" b="1" dirty="0" smtClean="0">
                <a:solidFill>
                  <a:schemeClr val="tx1"/>
                </a:solidFill>
              </a:rPr>
              <a:t>     </a:t>
            </a:r>
            <a:r>
              <a:rPr lang="en-US" sz="3000" b="1" dirty="0" smtClean="0">
                <a:solidFill>
                  <a:schemeClr val="tx1"/>
                </a:solidFill>
              </a:rPr>
              <a:t>Appendix C – Construction Management at Risk</a:t>
            </a:r>
            <a:endParaRPr lang="en-US" sz="3000" b="1" dirty="0">
              <a:solidFill>
                <a:schemeClr val="tx1"/>
              </a:solidFill>
            </a:endParaRPr>
          </a:p>
          <a:p>
            <a:pPr marL="914400" marR="0" lvl="1" indent="-457200" algn="just">
              <a:lnSpc>
                <a:spcPct val="115000"/>
              </a:lnSpc>
              <a:spcBef>
                <a:spcPts val="300"/>
              </a:spcBef>
              <a:spcAft>
                <a:spcPts val="0"/>
              </a:spcAft>
              <a:buFont typeface="Wingdings" panose="05000000000000000000" pitchFamily="2" charset="2"/>
              <a:buChar char="Ø"/>
            </a:pPr>
            <a:r>
              <a:rPr lang="en-US" sz="2600" b="1" dirty="0">
                <a:solidFill>
                  <a:schemeClr val="tx1"/>
                </a:solidFill>
                <a:latin typeface="+mj-lt"/>
                <a:ea typeface="Calibri"/>
                <a:cs typeface="Times New Roman"/>
              </a:rPr>
              <a:t>Modified SE-410, Invitation for CM-R Services to work with the new SCBO.</a:t>
            </a:r>
          </a:p>
          <a:p>
            <a:pPr marL="914400" marR="0" lvl="1" indent="-457200" algn="just">
              <a:lnSpc>
                <a:spcPct val="115000"/>
              </a:lnSpc>
              <a:spcBef>
                <a:spcPts val="300"/>
              </a:spcBef>
              <a:spcAft>
                <a:spcPts val="0"/>
              </a:spcAft>
              <a:buFont typeface="Wingdings" panose="05000000000000000000" pitchFamily="2" charset="2"/>
              <a:buChar char="Ø"/>
            </a:pPr>
            <a:r>
              <a:rPr lang="en-US" sz="2600" b="1" dirty="0">
                <a:solidFill>
                  <a:schemeClr val="tx1"/>
                </a:solidFill>
                <a:latin typeface="+mj-lt"/>
                <a:ea typeface="Calibri"/>
                <a:cs typeface="Times New Roman"/>
              </a:rPr>
              <a:t>Added the SE-412, Selection Committee Report for </a:t>
            </a:r>
            <a:r>
              <a:rPr lang="en-US" sz="2600" b="1" dirty="0" smtClean="0">
                <a:solidFill>
                  <a:schemeClr val="tx1"/>
                </a:solidFill>
                <a:latin typeface="+mj-lt"/>
                <a:ea typeface="Calibri"/>
                <a:cs typeface="Times New Roman"/>
              </a:rPr>
              <a:t>RFQ </a:t>
            </a:r>
            <a:r>
              <a:rPr lang="en-US" sz="2600" b="1" dirty="0">
                <a:solidFill>
                  <a:schemeClr val="tx1"/>
                </a:solidFill>
                <a:latin typeface="+mj-lt"/>
                <a:ea typeface="Calibri"/>
                <a:cs typeface="Times New Roman"/>
              </a:rPr>
              <a:t>– CM-R.</a:t>
            </a:r>
          </a:p>
          <a:p>
            <a:pPr marL="914400" marR="0" lvl="1" indent="-457200" algn="just">
              <a:lnSpc>
                <a:spcPct val="115000"/>
              </a:lnSpc>
              <a:spcBef>
                <a:spcPts val="300"/>
              </a:spcBef>
              <a:spcAft>
                <a:spcPts val="0"/>
              </a:spcAft>
              <a:buFont typeface="Wingdings" panose="05000000000000000000" pitchFamily="2" charset="2"/>
              <a:buChar char="Ø"/>
            </a:pPr>
            <a:r>
              <a:rPr lang="en-US" sz="2600" b="1" dirty="0">
                <a:solidFill>
                  <a:schemeClr val="tx1"/>
                </a:solidFill>
                <a:latin typeface="+mj-lt"/>
                <a:ea typeface="Calibri"/>
                <a:cs typeface="Times New Roman"/>
              </a:rPr>
              <a:t>Added the SE-413, Notification of Prequalification – CM-R.</a:t>
            </a:r>
          </a:p>
          <a:p>
            <a:pPr marL="914400" marR="0" lvl="1" indent="-457200" algn="just">
              <a:lnSpc>
                <a:spcPct val="115000"/>
              </a:lnSpc>
              <a:spcBef>
                <a:spcPts val="300"/>
              </a:spcBef>
              <a:spcAft>
                <a:spcPts val="0"/>
              </a:spcAft>
              <a:buFont typeface="Wingdings" panose="05000000000000000000" pitchFamily="2" charset="2"/>
              <a:buChar char="Ø"/>
            </a:pPr>
            <a:r>
              <a:rPr lang="en-US" sz="2600" b="1" dirty="0">
                <a:solidFill>
                  <a:schemeClr val="tx1"/>
                </a:solidFill>
                <a:latin typeface="+mj-lt"/>
                <a:ea typeface="Calibri"/>
                <a:cs typeface="Times New Roman"/>
              </a:rPr>
              <a:t>The SE-414, Confidentiality and Conflict of Interest Policy, is now on one page.</a:t>
            </a:r>
          </a:p>
        </p:txBody>
      </p:sp>
    </p:spTree>
    <p:extLst>
      <p:ext uri="{BB962C8B-B14F-4D97-AF65-F5344CB8AC3E}">
        <p14:creationId xmlns:p14="http://schemas.microsoft.com/office/powerpoint/2010/main" val="4104737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4" presetClass="entr" presetSubtype="1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animEffect transition="in" filter="randombar(horizontal)">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randombar(horizontal)">
                                      <p:cBhvr>
                                        <p:cTn id="14" dur="500"/>
                                        <p:tgtEl>
                                          <p:spTgt spid="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randombar(horizontal)">
                                      <p:cBhvr>
                                        <p:cTn id="19" dur="500"/>
                                        <p:tgtEl>
                                          <p:spTgt spid="5">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randombar(horizontal)">
                                      <p:cBhvr>
                                        <p:cTn id="24" dur="500"/>
                                        <p:tgtEl>
                                          <p:spTgt spid="5">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Effect transition="in" filter="randombar(horizontal)">
                                      <p:cBhvr>
                                        <p:cTn id="29"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27707" y="1551161"/>
            <a:ext cx="7772400" cy="963439"/>
          </a:xfrm>
        </p:spPr>
        <p:txBody>
          <a:bodyPr>
            <a:noAutofit/>
          </a:bodyPr>
          <a:lstStyle/>
          <a:p>
            <a:r>
              <a:rPr lang="en-US" b="1" dirty="0" smtClean="0"/>
              <a:t>Appendix Revisions</a:t>
            </a:r>
            <a:endParaRPr lang="en-US" b="1" dirty="0"/>
          </a:p>
        </p:txBody>
      </p:sp>
      <p:sp>
        <p:nvSpPr>
          <p:cNvPr id="5" name="Subtitle 2"/>
          <p:cNvSpPr>
            <a:spLocks noGrp="1"/>
          </p:cNvSpPr>
          <p:nvPr>
            <p:ph type="subTitle" idx="1"/>
          </p:nvPr>
        </p:nvSpPr>
        <p:spPr>
          <a:xfrm>
            <a:off x="-76200" y="2362200"/>
            <a:ext cx="8763000" cy="4267200"/>
          </a:xfrm>
        </p:spPr>
        <p:txBody>
          <a:bodyPr>
            <a:normAutofit fontScale="92500" lnSpcReduction="10000"/>
          </a:bodyPr>
          <a:lstStyle/>
          <a:p>
            <a:pPr algn="just">
              <a:lnSpc>
                <a:spcPct val="120000"/>
              </a:lnSpc>
              <a:spcBef>
                <a:spcPts val="600"/>
              </a:spcBef>
            </a:pPr>
            <a:r>
              <a:rPr lang="en-US" sz="3600" b="1" dirty="0" smtClean="0">
                <a:solidFill>
                  <a:schemeClr val="tx1"/>
                </a:solidFill>
              </a:rPr>
              <a:t>     </a:t>
            </a:r>
            <a:r>
              <a:rPr lang="en-US" sz="3500" b="1" dirty="0" smtClean="0">
                <a:solidFill>
                  <a:schemeClr val="tx1"/>
                </a:solidFill>
              </a:rPr>
              <a:t>Appendix D – Indefinite Delivery Contracts</a:t>
            </a:r>
            <a:endParaRPr lang="en-US" sz="3500" b="1" dirty="0">
              <a:solidFill>
                <a:schemeClr val="tx1"/>
              </a:solidFill>
            </a:endParaRPr>
          </a:p>
          <a:p>
            <a:pPr marL="914400" marR="0" lvl="1" indent="-457200" algn="just">
              <a:lnSpc>
                <a:spcPct val="115000"/>
              </a:lnSpc>
              <a:spcBef>
                <a:spcPts val="600"/>
              </a:spcBef>
              <a:spcAft>
                <a:spcPts val="0"/>
              </a:spcAft>
              <a:buFont typeface="Wingdings" panose="05000000000000000000" pitchFamily="2" charset="2"/>
              <a:buChar char="Ø"/>
            </a:pPr>
            <a:r>
              <a:rPr lang="en-US" b="1" dirty="0">
                <a:solidFill>
                  <a:schemeClr val="tx1"/>
                </a:solidFill>
                <a:latin typeface="+mj-lt"/>
                <a:ea typeface="Calibri"/>
                <a:cs typeface="Times New Roman"/>
              </a:rPr>
              <a:t>Modified SE-610, Invitation for Professional Services Indefinite Delivery Contract, to work with the new SCBO.</a:t>
            </a:r>
            <a:endParaRPr lang="en-US" sz="3600" b="1" dirty="0">
              <a:solidFill>
                <a:schemeClr val="tx1"/>
              </a:solidFill>
              <a:latin typeface="+mj-lt"/>
              <a:ea typeface="Calibri"/>
              <a:cs typeface="Times New Roman"/>
            </a:endParaRPr>
          </a:p>
          <a:p>
            <a:pPr marL="914400" marR="0" lvl="1" indent="-457200" algn="just">
              <a:lnSpc>
                <a:spcPct val="115000"/>
              </a:lnSpc>
              <a:spcBef>
                <a:spcPts val="600"/>
              </a:spcBef>
              <a:spcAft>
                <a:spcPts val="0"/>
              </a:spcAft>
              <a:buFont typeface="Wingdings" panose="05000000000000000000" pitchFamily="2" charset="2"/>
              <a:buChar char="Ø"/>
            </a:pPr>
            <a:r>
              <a:rPr lang="en-US" b="1" dirty="0">
                <a:solidFill>
                  <a:schemeClr val="tx1"/>
                </a:solidFill>
                <a:latin typeface="+mj-lt"/>
                <a:ea typeface="Calibri"/>
                <a:cs typeface="Times New Roman"/>
              </a:rPr>
              <a:t>Added the SE-613, Selection Committee Report for Interview Selection - IDC.</a:t>
            </a:r>
            <a:endParaRPr lang="en-US" sz="3600" b="1" dirty="0">
              <a:solidFill>
                <a:schemeClr val="tx1"/>
              </a:solidFill>
              <a:latin typeface="+mj-lt"/>
              <a:ea typeface="Calibri"/>
              <a:cs typeface="Times New Roman"/>
            </a:endParaRPr>
          </a:p>
          <a:p>
            <a:pPr marL="914400" marR="0" lvl="1" indent="-457200" algn="just">
              <a:lnSpc>
                <a:spcPct val="115000"/>
              </a:lnSpc>
              <a:spcBef>
                <a:spcPts val="600"/>
              </a:spcBef>
              <a:spcAft>
                <a:spcPts val="0"/>
              </a:spcAft>
              <a:buFont typeface="Wingdings" panose="05000000000000000000" pitchFamily="2" charset="2"/>
              <a:buChar char="Ø"/>
            </a:pPr>
            <a:r>
              <a:rPr lang="en-US" b="1" dirty="0">
                <a:solidFill>
                  <a:schemeClr val="tx1"/>
                </a:solidFill>
                <a:latin typeface="+mj-lt"/>
                <a:ea typeface="Calibri"/>
                <a:cs typeface="Times New Roman"/>
              </a:rPr>
              <a:t>The SE-614, Confidentiality and Conflict of Interest Policy IDC, is now on one page.</a:t>
            </a:r>
            <a:endParaRPr lang="en-US" sz="3600" b="1" dirty="0">
              <a:solidFill>
                <a:schemeClr val="tx1"/>
              </a:solidFill>
              <a:latin typeface="+mj-lt"/>
              <a:ea typeface="Calibri"/>
              <a:cs typeface="Times New Roman"/>
            </a:endParaRPr>
          </a:p>
          <a:p>
            <a:pPr algn="l">
              <a:lnSpc>
                <a:spcPct val="115000"/>
              </a:lnSpc>
              <a:spcBef>
                <a:spcPts val="0"/>
              </a:spcBef>
            </a:pPr>
            <a:r>
              <a:rPr lang="en-US" b="1" dirty="0">
                <a:solidFill>
                  <a:schemeClr val="tx1"/>
                </a:solidFill>
                <a:latin typeface="+mj-lt"/>
                <a:ea typeface="Calibri"/>
                <a:cs typeface="Times New Roman"/>
              </a:rPr>
              <a:t> </a:t>
            </a:r>
            <a:endParaRPr lang="en-US" sz="4000" b="1" dirty="0">
              <a:solidFill>
                <a:schemeClr val="tx1"/>
              </a:solidFill>
              <a:effectLst/>
              <a:latin typeface="+mj-lt"/>
              <a:ea typeface="Calibri"/>
              <a:cs typeface="Times New Roman"/>
            </a:endParaRPr>
          </a:p>
        </p:txBody>
      </p:sp>
    </p:spTree>
    <p:extLst>
      <p:ext uri="{BB962C8B-B14F-4D97-AF65-F5344CB8AC3E}">
        <p14:creationId xmlns:p14="http://schemas.microsoft.com/office/powerpoint/2010/main" val="3951500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2" presetClass="entr" presetSubtype="4"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anim calcmode="lin" valueType="num">
                                      <p:cBhvr additive="base">
                                        <p:cTn id="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additive="base">
                                        <p:cTn id="15"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additive="base">
                                        <p:cTn id="2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 calcmode="lin" valueType="num">
                                      <p:cBhvr additive="base">
                                        <p:cTn id="2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27707" y="1551161"/>
            <a:ext cx="7772400" cy="963439"/>
          </a:xfrm>
        </p:spPr>
        <p:txBody>
          <a:bodyPr>
            <a:noAutofit/>
          </a:bodyPr>
          <a:lstStyle/>
          <a:p>
            <a:r>
              <a:rPr lang="en-US" b="1" dirty="0" smtClean="0"/>
              <a:t>Appendix Revisions</a:t>
            </a:r>
            <a:endParaRPr lang="en-US" b="1" dirty="0"/>
          </a:p>
        </p:txBody>
      </p:sp>
      <p:sp>
        <p:nvSpPr>
          <p:cNvPr id="5" name="Subtitle 2"/>
          <p:cNvSpPr>
            <a:spLocks noGrp="1"/>
          </p:cNvSpPr>
          <p:nvPr>
            <p:ph type="subTitle" idx="1"/>
          </p:nvPr>
        </p:nvSpPr>
        <p:spPr>
          <a:xfrm>
            <a:off x="533400" y="2667000"/>
            <a:ext cx="7696200" cy="2590800"/>
          </a:xfrm>
        </p:spPr>
        <p:txBody>
          <a:bodyPr>
            <a:normAutofit lnSpcReduction="10000"/>
          </a:bodyPr>
          <a:lstStyle/>
          <a:p>
            <a:pPr>
              <a:lnSpc>
                <a:spcPct val="120000"/>
              </a:lnSpc>
              <a:spcBef>
                <a:spcPts val="600"/>
              </a:spcBef>
            </a:pPr>
            <a:r>
              <a:rPr lang="en-US" sz="3600" b="1" dirty="0" smtClean="0">
                <a:solidFill>
                  <a:schemeClr val="tx1"/>
                </a:solidFill>
              </a:rPr>
              <a:t>     Appendix E – Design-Build</a:t>
            </a:r>
          </a:p>
          <a:p>
            <a:pPr algn="just">
              <a:lnSpc>
                <a:spcPct val="120000"/>
              </a:lnSpc>
              <a:spcBef>
                <a:spcPts val="600"/>
              </a:spcBef>
            </a:pPr>
            <a:endParaRPr lang="en-US" sz="3600" b="1" dirty="0">
              <a:solidFill>
                <a:schemeClr val="tx1"/>
              </a:solidFill>
              <a:latin typeface="+mj-lt"/>
              <a:ea typeface="Calibri"/>
              <a:cs typeface="Times New Roman"/>
            </a:endParaRPr>
          </a:p>
          <a:p>
            <a:pPr marL="914400" marR="0" lvl="1" indent="-457200" algn="just">
              <a:lnSpc>
                <a:spcPct val="115000"/>
              </a:lnSpc>
              <a:spcBef>
                <a:spcPts val="600"/>
              </a:spcBef>
              <a:spcAft>
                <a:spcPts val="0"/>
              </a:spcAft>
              <a:buFont typeface="Wingdings" panose="05000000000000000000" pitchFamily="2" charset="2"/>
              <a:buChar char="Ø"/>
            </a:pPr>
            <a:r>
              <a:rPr lang="en-US" sz="3200" b="1" dirty="0" smtClean="0">
                <a:solidFill>
                  <a:schemeClr val="tx1"/>
                </a:solidFill>
                <a:latin typeface="+mj-lt"/>
                <a:ea typeface="Calibri"/>
                <a:cs typeface="Times New Roman"/>
              </a:rPr>
              <a:t>Created 700 series of forms to be used on all Design-Build project.</a:t>
            </a:r>
            <a:endParaRPr lang="en-US" sz="3200" b="1" dirty="0">
              <a:solidFill>
                <a:schemeClr val="tx1"/>
              </a:solidFill>
              <a:effectLst/>
              <a:latin typeface="+mj-lt"/>
              <a:ea typeface="Calibri"/>
              <a:cs typeface="Times New Roman"/>
            </a:endParaRPr>
          </a:p>
        </p:txBody>
      </p:sp>
    </p:spTree>
    <p:extLst>
      <p:ext uri="{BB962C8B-B14F-4D97-AF65-F5344CB8AC3E}">
        <p14:creationId xmlns:p14="http://schemas.microsoft.com/office/powerpoint/2010/main" val="1601311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6" presetClass="entr" presetSubtype="21"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animEffect transition="in" filter="barn(inVertical)">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barn(inVertical)">
                                      <p:cBhvr>
                                        <p:cTn id="14"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676401"/>
            <a:ext cx="8382000" cy="914399"/>
          </a:xfrm>
        </p:spPr>
        <p:txBody>
          <a:bodyPr>
            <a:noAutofit/>
          </a:bodyPr>
          <a:lstStyle/>
          <a:p>
            <a:r>
              <a:rPr lang="en-US" altLang="en-US" b="1" dirty="0" smtClean="0">
                <a:solidFill>
                  <a:schemeClr val="tx1"/>
                </a:solidFill>
              </a:rPr>
              <a:t>2018 OSE MANUAL  REVISIONS</a:t>
            </a:r>
            <a:endParaRPr lang="en-US" dirty="0"/>
          </a:p>
        </p:txBody>
      </p:sp>
      <p:sp>
        <p:nvSpPr>
          <p:cNvPr id="3" name="Subtitle 2"/>
          <p:cNvSpPr>
            <a:spLocks noGrp="1"/>
          </p:cNvSpPr>
          <p:nvPr>
            <p:ph type="subTitle" idx="1"/>
          </p:nvPr>
        </p:nvSpPr>
        <p:spPr>
          <a:xfrm>
            <a:off x="533400" y="2895600"/>
            <a:ext cx="8305800" cy="3124200"/>
          </a:xfrm>
        </p:spPr>
        <p:txBody>
          <a:bodyPr>
            <a:normAutofit fontScale="92500"/>
          </a:bodyPr>
          <a:lstStyle/>
          <a:p>
            <a:pPr algn="just">
              <a:spcBef>
                <a:spcPts val="0"/>
              </a:spcBef>
              <a:defRPr/>
            </a:pPr>
            <a:r>
              <a:rPr lang="en-US" altLang="en-US" b="1" dirty="0" smtClean="0">
                <a:solidFill>
                  <a:schemeClr val="tx1"/>
                </a:solidFill>
              </a:rPr>
              <a:t>The 2018 OSE Manual will be promulgated from November 1, 2017 until January 1, 2018 when the 2018 Manual will become effective.</a:t>
            </a:r>
          </a:p>
          <a:p>
            <a:pPr algn="just">
              <a:spcBef>
                <a:spcPts val="0"/>
              </a:spcBef>
              <a:defRPr/>
            </a:pPr>
            <a:endParaRPr lang="en-US" altLang="en-US" b="1" dirty="0">
              <a:solidFill>
                <a:schemeClr val="tx1"/>
              </a:solidFill>
            </a:endParaRPr>
          </a:p>
          <a:p>
            <a:pPr algn="just">
              <a:spcBef>
                <a:spcPts val="0"/>
              </a:spcBef>
              <a:defRPr/>
            </a:pPr>
            <a:r>
              <a:rPr lang="en-US" altLang="en-US" b="1" dirty="0" smtClean="0">
                <a:solidFill>
                  <a:schemeClr val="tx1"/>
                </a:solidFill>
              </a:rPr>
              <a:t>It will posted on the OSE website and advertised in SCBO and the State Register.</a:t>
            </a:r>
            <a:endParaRPr lang="en-US" altLang="en-US" b="1" dirty="0">
              <a:solidFill>
                <a:schemeClr val="tx1"/>
              </a:solidFill>
            </a:endParaRPr>
          </a:p>
          <a:p>
            <a:pPr>
              <a:spcBef>
                <a:spcPts val="0"/>
              </a:spcBef>
              <a:defRPr/>
            </a:pPr>
            <a:endParaRPr lang="en-US" altLang="en-US" sz="1050" dirty="0">
              <a:solidFill>
                <a:schemeClr val="tx1"/>
              </a:solidFill>
            </a:endParaRPr>
          </a:p>
          <a:p>
            <a:endParaRPr lang="en-US" dirty="0"/>
          </a:p>
        </p:txBody>
      </p:sp>
    </p:spTree>
    <p:extLst>
      <p:ext uri="{BB962C8B-B14F-4D97-AF65-F5344CB8AC3E}">
        <p14:creationId xmlns:p14="http://schemas.microsoft.com/office/powerpoint/2010/main" val="47051675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27707" y="1551161"/>
            <a:ext cx="7772400" cy="963439"/>
          </a:xfrm>
        </p:spPr>
        <p:txBody>
          <a:bodyPr>
            <a:noAutofit/>
          </a:bodyPr>
          <a:lstStyle/>
          <a:p>
            <a:r>
              <a:rPr lang="en-US" b="1" dirty="0" smtClean="0"/>
              <a:t>Appendix Revisions</a:t>
            </a:r>
            <a:endParaRPr lang="en-US" b="1" dirty="0"/>
          </a:p>
        </p:txBody>
      </p:sp>
      <p:sp>
        <p:nvSpPr>
          <p:cNvPr id="5" name="Subtitle 2"/>
          <p:cNvSpPr>
            <a:spLocks noGrp="1"/>
          </p:cNvSpPr>
          <p:nvPr>
            <p:ph type="subTitle" idx="1"/>
          </p:nvPr>
        </p:nvSpPr>
        <p:spPr>
          <a:xfrm>
            <a:off x="533400" y="2667000"/>
            <a:ext cx="7696200" cy="2895600"/>
          </a:xfrm>
        </p:spPr>
        <p:txBody>
          <a:bodyPr>
            <a:normAutofit fontScale="92500" lnSpcReduction="10000"/>
          </a:bodyPr>
          <a:lstStyle/>
          <a:p>
            <a:pPr>
              <a:lnSpc>
                <a:spcPct val="120000"/>
              </a:lnSpc>
              <a:spcBef>
                <a:spcPts val="600"/>
              </a:spcBef>
            </a:pPr>
            <a:r>
              <a:rPr lang="en-US" sz="3600" b="1" dirty="0" smtClean="0">
                <a:solidFill>
                  <a:schemeClr val="tx1"/>
                </a:solidFill>
              </a:rPr>
              <a:t>     Appendix F – OSE Permits, Agreements and Optional Forms</a:t>
            </a:r>
          </a:p>
          <a:p>
            <a:pPr algn="just">
              <a:lnSpc>
                <a:spcPct val="120000"/>
              </a:lnSpc>
              <a:spcBef>
                <a:spcPts val="600"/>
              </a:spcBef>
            </a:pPr>
            <a:endParaRPr lang="en-US" sz="3600" b="1" dirty="0">
              <a:solidFill>
                <a:schemeClr val="tx1"/>
              </a:solidFill>
              <a:latin typeface="+mj-lt"/>
              <a:ea typeface="Calibri"/>
              <a:cs typeface="Times New Roman"/>
            </a:endParaRPr>
          </a:p>
          <a:p>
            <a:pPr marL="914400" marR="0" lvl="1" indent="-457200" algn="just">
              <a:lnSpc>
                <a:spcPct val="115000"/>
              </a:lnSpc>
              <a:spcBef>
                <a:spcPts val="0"/>
              </a:spcBef>
              <a:spcAft>
                <a:spcPts val="0"/>
              </a:spcAft>
              <a:buFont typeface="Wingdings" panose="05000000000000000000" pitchFamily="2" charset="2"/>
              <a:buChar char="Ø"/>
            </a:pPr>
            <a:r>
              <a:rPr lang="en-US" sz="3200" b="1" dirty="0">
                <a:solidFill>
                  <a:schemeClr val="tx1"/>
                </a:solidFill>
                <a:latin typeface="Times New Roman"/>
                <a:ea typeface="Calibri"/>
                <a:cs typeface="Times New Roman"/>
              </a:rPr>
              <a:t>Deleted </a:t>
            </a:r>
            <a:r>
              <a:rPr lang="en-US" sz="3200" b="1" dirty="0" smtClean="0">
                <a:solidFill>
                  <a:schemeClr val="tx1"/>
                </a:solidFill>
                <a:latin typeface="Times New Roman"/>
                <a:ea typeface="Calibri"/>
                <a:cs typeface="Times New Roman"/>
              </a:rPr>
              <a:t>the SE-311</a:t>
            </a:r>
            <a:r>
              <a:rPr lang="en-US" sz="3200" b="1" dirty="0">
                <a:solidFill>
                  <a:schemeClr val="tx1"/>
                </a:solidFill>
                <a:latin typeface="Times New Roman"/>
                <a:ea typeface="Calibri"/>
                <a:cs typeface="Times New Roman"/>
              </a:rPr>
              <a:t>, Invitation for Minor Construction Quotes.</a:t>
            </a:r>
            <a:endParaRPr lang="en-US" sz="4000" b="1" dirty="0">
              <a:solidFill>
                <a:schemeClr val="tx1"/>
              </a:solidFill>
              <a:ea typeface="Calibri"/>
              <a:cs typeface="Times New Roman"/>
            </a:endParaRPr>
          </a:p>
        </p:txBody>
      </p:sp>
    </p:spTree>
    <p:extLst>
      <p:ext uri="{BB962C8B-B14F-4D97-AF65-F5344CB8AC3E}">
        <p14:creationId xmlns:p14="http://schemas.microsoft.com/office/powerpoint/2010/main" val="1338210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6" presetClass="entr" presetSubtype="16"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animEffect transition="in" filter="circle(in)">
                                      <p:cBhvr>
                                        <p:cTn id="9" dur="2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circle(in)">
                                      <p:cBhvr>
                                        <p:cTn id="14"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27707" y="1551161"/>
            <a:ext cx="7772400" cy="963439"/>
          </a:xfrm>
        </p:spPr>
        <p:txBody>
          <a:bodyPr>
            <a:noAutofit/>
          </a:bodyPr>
          <a:lstStyle/>
          <a:p>
            <a:r>
              <a:rPr lang="en-US" b="1" dirty="0" smtClean="0"/>
              <a:t>Appendix Revisions</a:t>
            </a:r>
            <a:endParaRPr lang="en-US" b="1" dirty="0"/>
          </a:p>
        </p:txBody>
      </p:sp>
      <p:sp>
        <p:nvSpPr>
          <p:cNvPr id="5" name="Subtitle 2"/>
          <p:cNvSpPr>
            <a:spLocks noGrp="1"/>
          </p:cNvSpPr>
          <p:nvPr>
            <p:ph type="subTitle" idx="1"/>
          </p:nvPr>
        </p:nvSpPr>
        <p:spPr>
          <a:xfrm>
            <a:off x="457200" y="2819400"/>
            <a:ext cx="7696200" cy="3124200"/>
          </a:xfrm>
        </p:spPr>
        <p:txBody>
          <a:bodyPr>
            <a:normAutofit/>
          </a:bodyPr>
          <a:lstStyle/>
          <a:p>
            <a:pPr>
              <a:lnSpc>
                <a:spcPct val="120000"/>
              </a:lnSpc>
              <a:spcBef>
                <a:spcPts val="600"/>
              </a:spcBef>
            </a:pPr>
            <a:r>
              <a:rPr lang="en-US" sz="3600" b="1" dirty="0" smtClean="0">
                <a:solidFill>
                  <a:schemeClr val="tx1"/>
                </a:solidFill>
              </a:rPr>
              <a:t>   Appendix G – Inspection and </a:t>
            </a:r>
            <a:br>
              <a:rPr lang="en-US" sz="3600" b="1" dirty="0" smtClean="0">
                <a:solidFill>
                  <a:schemeClr val="tx1"/>
                </a:solidFill>
              </a:rPr>
            </a:br>
            <a:r>
              <a:rPr lang="en-US" sz="3600" b="1" dirty="0" smtClean="0">
                <a:solidFill>
                  <a:schemeClr val="tx1"/>
                </a:solidFill>
              </a:rPr>
              <a:t>Material Testing</a:t>
            </a:r>
          </a:p>
          <a:p>
            <a:pPr marL="914400" marR="0" lvl="1" indent="-457200" algn="l">
              <a:lnSpc>
                <a:spcPct val="115000"/>
              </a:lnSpc>
              <a:spcBef>
                <a:spcPts val="1800"/>
              </a:spcBef>
              <a:spcAft>
                <a:spcPts val="0"/>
              </a:spcAft>
              <a:buFont typeface="Wingdings" panose="05000000000000000000" pitchFamily="2" charset="2"/>
              <a:buChar char="Ø"/>
            </a:pPr>
            <a:r>
              <a:rPr lang="en-US" sz="3000" b="1" dirty="0" smtClean="0">
                <a:solidFill>
                  <a:schemeClr val="tx1"/>
                </a:solidFill>
                <a:latin typeface="Times New Roman"/>
                <a:ea typeface="Calibri"/>
                <a:cs typeface="Times New Roman"/>
              </a:rPr>
              <a:t>Deleted </a:t>
            </a:r>
            <a:r>
              <a:rPr lang="en-US" sz="3000" b="1" dirty="0">
                <a:solidFill>
                  <a:schemeClr val="tx1"/>
                </a:solidFill>
                <a:latin typeface="Times New Roman"/>
                <a:ea typeface="Calibri"/>
                <a:cs typeface="Times New Roman"/>
              </a:rPr>
              <a:t>SE-970, Inspection – Material Testing Report</a:t>
            </a:r>
            <a:endParaRPr lang="en-US" sz="3000" b="1" dirty="0">
              <a:solidFill>
                <a:schemeClr val="tx1"/>
              </a:solidFill>
              <a:ea typeface="Calibri"/>
              <a:cs typeface="Times New Roman"/>
            </a:endParaRPr>
          </a:p>
        </p:txBody>
      </p:sp>
    </p:spTree>
    <p:extLst>
      <p:ext uri="{BB962C8B-B14F-4D97-AF65-F5344CB8AC3E}">
        <p14:creationId xmlns:p14="http://schemas.microsoft.com/office/powerpoint/2010/main" val="2710233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53" presetClass="entr" presetSubtype="16"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anim calcmode="lin" valueType="num">
                                      <p:cBhvr>
                                        <p:cTn id="9"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 calcmode="lin" valueType="num">
                                      <p:cBhvr>
                                        <p:cTn id="16"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27707" y="1551161"/>
            <a:ext cx="7772400" cy="963439"/>
          </a:xfrm>
        </p:spPr>
        <p:txBody>
          <a:bodyPr>
            <a:noAutofit/>
          </a:bodyPr>
          <a:lstStyle/>
          <a:p>
            <a:r>
              <a:rPr lang="en-US" b="1" dirty="0" smtClean="0"/>
              <a:t>Appendix Revisions</a:t>
            </a:r>
            <a:endParaRPr lang="en-US" b="1" dirty="0"/>
          </a:p>
        </p:txBody>
      </p:sp>
      <p:sp>
        <p:nvSpPr>
          <p:cNvPr id="5" name="Subtitle 2"/>
          <p:cNvSpPr>
            <a:spLocks noGrp="1"/>
          </p:cNvSpPr>
          <p:nvPr>
            <p:ph type="subTitle" idx="1"/>
          </p:nvPr>
        </p:nvSpPr>
        <p:spPr>
          <a:xfrm>
            <a:off x="-152400" y="2895600"/>
            <a:ext cx="9296400" cy="3505200"/>
          </a:xfrm>
        </p:spPr>
        <p:txBody>
          <a:bodyPr>
            <a:normAutofit/>
          </a:bodyPr>
          <a:lstStyle/>
          <a:p>
            <a:pPr>
              <a:lnSpc>
                <a:spcPct val="120000"/>
              </a:lnSpc>
              <a:spcBef>
                <a:spcPts val="600"/>
              </a:spcBef>
            </a:pPr>
            <a:r>
              <a:rPr lang="en-US" sz="3600" b="1" dirty="0" smtClean="0">
                <a:solidFill>
                  <a:schemeClr val="tx1"/>
                </a:solidFill>
              </a:rPr>
              <a:t>   Appendix H – Glossary</a:t>
            </a:r>
          </a:p>
          <a:p>
            <a:pPr marL="914400" marR="0" lvl="1" indent="-457200" algn="l">
              <a:lnSpc>
                <a:spcPct val="115000"/>
              </a:lnSpc>
              <a:spcBef>
                <a:spcPts val="1200"/>
              </a:spcBef>
              <a:spcAft>
                <a:spcPts val="0"/>
              </a:spcAft>
              <a:buFont typeface="Wingdings" panose="05000000000000000000" pitchFamily="2" charset="2"/>
              <a:buChar char="Ø"/>
            </a:pPr>
            <a:r>
              <a:rPr lang="en-US" sz="3200" b="1" dirty="0" smtClean="0">
                <a:solidFill>
                  <a:schemeClr val="tx1"/>
                </a:solidFill>
                <a:latin typeface="Times New Roman"/>
                <a:ea typeface="Calibri"/>
                <a:cs typeface="Times New Roman"/>
              </a:rPr>
              <a:t>Glossary </a:t>
            </a:r>
            <a:r>
              <a:rPr lang="en-US" sz="3200" b="1" dirty="0">
                <a:solidFill>
                  <a:schemeClr val="tx1"/>
                </a:solidFill>
                <a:latin typeface="Times New Roman"/>
                <a:ea typeface="Calibri"/>
                <a:cs typeface="Times New Roman"/>
              </a:rPr>
              <a:t>has been deleted and </a:t>
            </a:r>
            <a:r>
              <a:rPr lang="en-US" sz="3200" b="1" dirty="0" smtClean="0">
                <a:solidFill>
                  <a:schemeClr val="tx1"/>
                </a:solidFill>
                <a:latin typeface="Times New Roman"/>
                <a:ea typeface="Calibri"/>
                <a:cs typeface="Times New Roman"/>
              </a:rPr>
              <a:t>replaced with:</a:t>
            </a:r>
          </a:p>
          <a:p>
            <a:pPr marR="0" lvl="1" algn="l">
              <a:lnSpc>
                <a:spcPct val="115000"/>
              </a:lnSpc>
              <a:spcBef>
                <a:spcPts val="1800"/>
              </a:spcBef>
              <a:spcAft>
                <a:spcPts val="0"/>
              </a:spcAft>
            </a:pPr>
            <a:r>
              <a:rPr lang="en-US" sz="3200" b="1" dirty="0" smtClean="0">
                <a:solidFill>
                  <a:schemeClr val="tx1"/>
                </a:solidFill>
                <a:latin typeface="Times New Roman"/>
                <a:ea typeface="Calibri"/>
                <a:cs typeface="Times New Roman"/>
              </a:rPr>
              <a:t>OSE </a:t>
            </a:r>
            <a:r>
              <a:rPr lang="en-US" sz="3200" b="1" dirty="0">
                <a:solidFill>
                  <a:schemeClr val="tx1"/>
                </a:solidFill>
                <a:latin typeface="Times New Roman"/>
                <a:ea typeface="Calibri"/>
                <a:cs typeface="Times New Roman"/>
              </a:rPr>
              <a:t>CODE TABLES </a:t>
            </a:r>
            <a:r>
              <a:rPr lang="en-US" sz="3200" b="1" dirty="0" smtClean="0">
                <a:solidFill>
                  <a:schemeClr val="tx1"/>
                </a:solidFill>
                <a:latin typeface="Times New Roman"/>
                <a:ea typeface="Calibri"/>
                <a:cs typeface="Times New Roman"/>
              </a:rPr>
              <a:t>AND CERTIFICATIONS</a:t>
            </a:r>
            <a:endParaRPr lang="en-US" sz="4000" b="1" dirty="0">
              <a:solidFill>
                <a:schemeClr val="tx1"/>
              </a:solidFill>
              <a:ea typeface="Calibri"/>
              <a:cs typeface="Times New Roman"/>
            </a:endParaRPr>
          </a:p>
        </p:txBody>
      </p:sp>
    </p:spTree>
    <p:extLst>
      <p:ext uri="{BB962C8B-B14F-4D97-AF65-F5344CB8AC3E}">
        <p14:creationId xmlns:p14="http://schemas.microsoft.com/office/powerpoint/2010/main" val="2858628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31" presetClass="entr"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anim calcmode="lin" valueType="num">
                                      <p:cBhvr>
                                        <p:cTn id="9"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0"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1"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2" dur="1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 calcmode="lin" valueType="num">
                                      <p:cBhvr>
                                        <p:cTn id="17"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8"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9"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20" dur="1000"/>
                                        <p:tgtEl>
                                          <p:spTgt spid="5">
                                            <p:txEl>
                                              <p:pRg st="1" end="1"/>
                                            </p:txEl>
                                          </p:spTgt>
                                        </p:tgtEl>
                                      </p:cBhvr>
                                    </p:animEffect>
                                  </p:childTnLst>
                                </p:cTn>
                              </p:par>
                              <p:par>
                                <p:cTn id="21" presetID="31" presetClass="entr" presetSubtype="0" fill="hold" nodeType="with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p:cTn id="23"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27707" y="1551161"/>
            <a:ext cx="7772400" cy="963439"/>
          </a:xfrm>
        </p:spPr>
        <p:txBody>
          <a:bodyPr>
            <a:noAutofit/>
          </a:bodyPr>
          <a:lstStyle/>
          <a:p>
            <a:r>
              <a:rPr lang="en-US" b="1" dirty="0" smtClean="0"/>
              <a:t>Appendix Revisions</a:t>
            </a:r>
            <a:endParaRPr lang="en-US" b="1" dirty="0"/>
          </a:p>
        </p:txBody>
      </p:sp>
      <p:sp>
        <p:nvSpPr>
          <p:cNvPr id="5" name="Subtitle 2"/>
          <p:cNvSpPr>
            <a:spLocks noGrp="1"/>
          </p:cNvSpPr>
          <p:nvPr>
            <p:ph type="subTitle" idx="1"/>
          </p:nvPr>
        </p:nvSpPr>
        <p:spPr>
          <a:xfrm>
            <a:off x="45267" y="2438400"/>
            <a:ext cx="8641533" cy="3962400"/>
          </a:xfrm>
        </p:spPr>
        <p:txBody>
          <a:bodyPr>
            <a:normAutofit fontScale="85000" lnSpcReduction="20000"/>
          </a:bodyPr>
          <a:lstStyle/>
          <a:p>
            <a:pPr>
              <a:lnSpc>
                <a:spcPct val="120000"/>
              </a:lnSpc>
              <a:spcBef>
                <a:spcPts val="600"/>
              </a:spcBef>
            </a:pPr>
            <a:r>
              <a:rPr lang="en-US" sz="3600" b="1" dirty="0" smtClean="0">
                <a:solidFill>
                  <a:schemeClr val="tx1"/>
                </a:solidFill>
              </a:rPr>
              <a:t>   </a:t>
            </a:r>
            <a:r>
              <a:rPr lang="en-US" sz="3800" b="1" dirty="0" smtClean="0">
                <a:solidFill>
                  <a:schemeClr val="tx1"/>
                </a:solidFill>
              </a:rPr>
              <a:t>Appendix I – OSE Guides and Handbooks</a:t>
            </a:r>
          </a:p>
          <a:p>
            <a:pPr marL="914400" marR="0" lvl="1" indent="-457200" algn="l">
              <a:lnSpc>
                <a:spcPct val="120000"/>
              </a:lnSpc>
              <a:spcBef>
                <a:spcPts val="1200"/>
              </a:spcBef>
              <a:spcAft>
                <a:spcPts val="0"/>
              </a:spcAft>
              <a:buFont typeface="Wingdings" panose="05000000000000000000" pitchFamily="2" charset="2"/>
              <a:buChar char="Ø"/>
            </a:pPr>
            <a:r>
              <a:rPr lang="en-US" sz="3300" b="1" dirty="0">
                <a:solidFill>
                  <a:schemeClr val="tx1"/>
                </a:solidFill>
                <a:latin typeface="+mj-lt"/>
                <a:ea typeface="Calibri"/>
                <a:cs typeface="Times New Roman"/>
              </a:rPr>
              <a:t>Deleted the following</a:t>
            </a:r>
            <a:r>
              <a:rPr lang="en-US" sz="3300" b="1" dirty="0" smtClean="0">
                <a:solidFill>
                  <a:schemeClr val="tx1"/>
                </a:solidFill>
                <a:latin typeface="+mj-lt"/>
                <a:ea typeface="Calibri"/>
                <a:cs typeface="Times New Roman"/>
              </a:rPr>
              <a:t>:</a:t>
            </a:r>
          </a:p>
          <a:p>
            <a:pPr marL="1485900" lvl="2" indent="-571500" algn="l">
              <a:lnSpc>
                <a:spcPct val="115000"/>
              </a:lnSpc>
              <a:spcBef>
                <a:spcPts val="0"/>
              </a:spcBef>
              <a:buFont typeface="Wingdings" panose="05000000000000000000" pitchFamily="2" charset="2"/>
              <a:buChar char="§"/>
            </a:pPr>
            <a:r>
              <a:rPr lang="en-US" sz="2500" b="1" dirty="0" smtClean="0">
                <a:solidFill>
                  <a:schemeClr val="tx1"/>
                </a:solidFill>
                <a:latin typeface="+mj-lt"/>
                <a:ea typeface="Calibri"/>
                <a:cs typeface="Times New Roman"/>
              </a:rPr>
              <a:t>Certificate of Independent Price Determination</a:t>
            </a:r>
          </a:p>
          <a:p>
            <a:pPr marL="1485900" lvl="2" indent="-571500" algn="l">
              <a:lnSpc>
                <a:spcPct val="115000"/>
              </a:lnSpc>
              <a:spcBef>
                <a:spcPts val="0"/>
              </a:spcBef>
              <a:buFont typeface="Wingdings" panose="05000000000000000000" pitchFamily="2" charset="2"/>
              <a:buChar char="§"/>
            </a:pPr>
            <a:r>
              <a:rPr lang="en-US" sz="2500" b="1" dirty="0" smtClean="0">
                <a:solidFill>
                  <a:schemeClr val="tx1"/>
                </a:solidFill>
                <a:latin typeface="+mj-lt"/>
                <a:ea typeface="Calibri"/>
                <a:cs typeface="Times New Roman"/>
              </a:rPr>
              <a:t>Cost Estimating Guild </a:t>
            </a:r>
            <a:r>
              <a:rPr lang="en-US" sz="2500" b="1" dirty="0" err="1" smtClean="0">
                <a:solidFill>
                  <a:schemeClr val="tx1"/>
                </a:solidFill>
                <a:latin typeface="+mj-lt"/>
                <a:ea typeface="Calibri"/>
                <a:cs typeface="Times New Roman"/>
              </a:rPr>
              <a:t>Uniformat</a:t>
            </a:r>
            <a:r>
              <a:rPr lang="en-US" sz="2500" b="1" dirty="0" smtClean="0">
                <a:solidFill>
                  <a:schemeClr val="tx1"/>
                </a:solidFill>
                <a:latin typeface="+mj-lt"/>
                <a:ea typeface="Calibri"/>
                <a:cs typeface="Times New Roman"/>
              </a:rPr>
              <a:t> II</a:t>
            </a:r>
          </a:p>
          <a:p>
            <a:pPr marL="1485900" lvl="2" indent="-571500" algn="l">
              <a:lnSpc>
                <a:spcPct val="115000"/>
              </a:lnSpc>
              <a:spcBef>
                <a:spcPts val="0"/>
              </a:spcBef>
              <a:buFont typeface="Wingdings" panose="05000000000000000000" pitchFamily="2" charset="2"/>
              <a:buChar char="§"/>
            </a:pPr>
            <a:r>
              <a:rPr lang="en-US" sz="2500" b="1" dirty="0" smtClean="0">
                <a:solidFill>
                  <a:schemeClr val="tx1"/>
                </a:solidFill>
                <a:latin typeface="+mj-lt"/>
                <a:ea typeface="Calibri"/>
                <a:cs typeface="Times New Roman"/>
              </a:rPr>
              <a:t>Guide to Bid Payment and Performance Bonds</a:t>
            </a:r>
          </a:p>
          <a:p>
            <a:pPr marL="1485900" lvl="2" indent="-571500" algn="l">
              <a:lnSpc>
                <a:spcPct val="115000"/>
              </a:lnSpc>
              <a:spcBef>
                <a:spcPts val="0"/>
              </a:spcBef>
              <a:buFont typeface="Wingdings" panose="05000000000000000000" pitchFamily="2" charset="2"/>
              <a:buChar char="§"/>
            </a:pPr>
            <a:r>
              <a:rPr lang="en-US" sz="2500" b="1" dirty="0" smtClean="0">
                <a:solidFill>
                  <a:schemeClr val="tx1"/>
                </a:solidFill>
                <a:latin typeface="+mj-lt"/>
                <a:ea typeface="Calibri"/>
                <a:cs typeface="Times New Roman"/>
              </a:rPr>
              <a:t>RFP Discussions</a:t>
            </a:r>
          </a:p>
          <a:p>
            <a:pPr marL="1485900" lvl="2" indent="-571500" algn="l">
              <a:lnSpc>
                <a:spcPct val="115000"/>
              </a:lnSpc>
              <a:spcBef>
                <a:spcPts val="0"/>
              </a:spcBef>
              <a:buFont typeface="Wingdings" panose="05000000000000000000" pitchFamily="2" charset="2"/>
              <a:buChar char="§"/>
            </a:pPr>
            <a:r>
              <a:rPr lang="en-US" sz="2500" b="1" dirty="0" smtClean="0">
                <a:solidFill>
                  <a:schemeClr val="tx1"/>
                </a:solidFill>
                <a:latin typeface="+mj-lt"/>
                <a:ea typeface="Calibri"/>
                <a:cs typeface="Times New Roman"/>
              </a:rPr>
              <a:t>RFP Handbook 2011</a:t>
            </a:r>
          </a:p>
          <a:p>
            <a:pPr marL="1028700" lvl="1" indent="-571500" algn="l">
              <a:lnSpc>
                <a:spcPct val="115000"/>
              </a:lnSpc>
              <a:spcBef>
                <a:spcPts val="0"/>
              </a:spcBef>
              <a:buFont typeface="Wingdings" panose="05000000000000000000" pitchFamily="2" charset="2"/>
              <a:buChar char="Ø"/>
            </a:pPr>
            <a:r>
              <a:rPr lang="en-US" sz="3300" b="1" dirty="0" smtClean="0">
                <a:solidFill>
                  <a:schemeClr val="tx1"/>
                </a:solidFill>
                <a:latin typeface="+mj-lt"/>
                <a:ea typeface="Calibri"/>
                <a:cs typeface="Times New Roman"/>
              </a:rPr>
              <a:t>The following remain:</a:t>
            </a:r>
          </a:p>
          <a:p>
            <a:pPr marL="1485900" lvl="2" indent="-571500" algn="l">
              <a:lnSpc>
                <a:spcPct val="115000"/>
              </a:lnSpc>
              <a:spcBef>
                <a:spcPts val="0"/>
              </a:spcBef>
              <a:buFont typeface="Wingdings" panose="05000000000000000000" pitchFamily="2" charset="2"/>
              <a:buChar char="§"/>
            </a:pPr>
            <a:r>
              <a:rPr lang="en-US" sz="2600" b="1" dirty="0" smtClean="0">
                <a:solidFill>
                  <a:schemeClr val="tx1"/>
                </a:solidFill>
                <a:latin typeface="+mj-lt"/>
                <a:ea typeface="Calibri"/>
                <a:cs typeface="Times New Roman"/>
              </a:rPr>
              <a:t>Prequalification Handbook</a:t>
            </a:r>
          </a:p>
          <a:p>
            <a:pPr marL="1485900" lvl="2" indent="-571500" algn="l">
              <a:lnSpc>
                <a:spcPct val="115000"/>
              </a:lnSpc>
              <a:spcBef>
                <a:spcPts val="0"/>
              </a:spcBef>
              <a:buFont typeface="Wingdings" panose="05000000000000000000" pitchFamily="2" charset="2"/>
              <a:buChar char="§"/>
            </a:pPr>
            <a:r>
              <a:rPr lang="en-US" sz="2600" b="1" dirty="0" smtClean="0">
                <a:solidFill>
                  <a:schemeClr val="tx1"/>
                </a:solidFill>
                <a:latin typeface="+mj-lt"/>
                <a:ea typeface="Calibri"/>
                <a:cs typeface="Times New Roman"/>
              </a:rPr>
              <a:t>Website Verification for Surety Companies</a:t>
            </a:r>
            <a:endParaRPr lang="en-US" sz="2600" b="1" dirty="0">
              <a:solidFill>
                <a:schemeClr val="tx1"/>
              </a:solidFill>
              <a:latin typeface="+mj-lt"/>
              <a:ea typeface="Calibri"/>
              <a:cs typeface="Times New Roman"/>
            </a:endParaRPr>
          </a:p>
        </p:txBody>
      </p:sp>
    </p:spTree>
    <p:extLst>
      <p:ext uri="{BB962C8B-B14F-4D97-AF65-F5344CB8AC3E}">
        <p14:creationId xmlns:p14="http://schemas.microsoft.com/office/powerpoint/2010/main" val="2688971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53" presetClass="entr" presetSubtype="16"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anim calcmode="lin" valueType="num">
                                      <p:cBhvr>
                                        <p:cTn id="9"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 calcmode="lin" valueType="num">
                                      <p:cBhvr>
                                        <p:cTn id="16"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5">
                                            <p:txEl>
                                              <p:pRg st="1" end="1"/>
                                            </p:txEl>
                                          </p:spTgt>
                                        </p:tgtEl>
                                      </p:cBhvr>
                                    </p:animEffect>
                                  </p:childTnLst>
                                </p:cTn>
                              </p:par>
                              <p:par>
                                <p:cTn id="19" presetID="53" presetClass="entr" presetSubtype="16" fill="hold"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par>
                                <p:cTn id="24" presetID="53" presetClass="entr" presetSubtype="16" fill="hold" nodeType="with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 calcmode="lin" valueType="num">
                                      <p:cBhvr>
                                        <p:cTn id="26"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5">
                                            <p:txEl>
                                              <p:pRg st="3" end="3"/>
                                            </p:txEl>
                                          </p:spTgt>
                                        </p:tgtEl>
                                      </p:cBhvr>
                                    </p:animEffect>
                                  </p:childTnLst>
                                </p:cTn>
                              </p:par>
                              <p:par>
                                <p:cTn id="29" presetID="53" presetClass="entr" presetSubtype="16" fill="hold" nodeType="with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p:cTn id="3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5">
                                            <p:txEl>
                                              <p:pRg st="4" end="4"/>
                                            </p:txEl>
                                          </p:spTgt>
                                        </p:tgtEl>
                                      </p:cBhvr>
                                    </p:animEffect>
                                  </p:childTnLst>
                                </p:cTn>
                              </p:par>
                              <p:par>
                                <p:cTn id="34" presetID="53" presetClass="entr" presetSubtype="16" fill="hold" nodeType="withEffect">
                                  <p:stCondLst>
                                    <p:cond delay="0"/>
                                  </p:stCondLst>
                                  <p:childTnLst>
                                    <p:set>
                                      <p:cBhvr>
                                        <p:cTn id="35" dur="1" fill="hold">
                                          <p:stCondLst>
                                            <p:cond delay="0"/>
                                          </p:stCondLst>
                                        </p:cTn>
                                        <p:tgtEl>
                                          <p:spTgt spid="5">
                                            <p:txEl>
                                              <p:pRg st="5" end="5"/>
                                            </p:txEl>
                                          </p:spTgt>
                                        </p:tgtEl>
                                        <p:attrNameLst>
                                          <p:attrName>style.visibility</p:attrName>
                                        </p:attrNameLst>
                                      </p:cBhvr>
                                      <p:to>
                                        <p:strVal val="visible"/>
                                      </p:to>
                                    </p:set>
                                    <p:anim calcmode="lin" valueType="num">
                                      <p:cBhvr>
                                        <p:cTn id="36"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5">
                                            <p:txEl>
                                              <p:pRg st="5" end="5"/>
                                            </p:txEl>
                                          </p:spTgt>
                                        </p:tgtEl>
                                      </p:cBhvr>
                                    </p:animEffect>
                                  </p:childTnLst>
                                </p:cTn>
                              </p:par>
                              <p:par>
                                <p:cTn id="39" presetID="53" presetClass="entr" presetSubtype="16" fill="hold" nodeType="withEffect">
                                  <p:stCondLst>
                                    <p:cond delay="0"/>
                                  </p:stCondLst>
                                  <p:childTnLst>
                                    <p:set>
                                      <p:cBhvr>
                                        <p:cTn id="40" dur="1" fill="hold">
                                          <p:stCondLst>
                                            <p:cond delay="0"/>
                                          </p:stCondLst>
                                        </p:cTn>
                                        <p:tgtEl>
                                          <p:spTgt spid="5">
                                            <p:txEl>
                                              <p:pRg st="6" end="6"/>
                                            </p:txEl>
                                          </p:spTgt>
                                        </p:tgtEl>
                                        <p:attrNameLst>
                                          <p:attrName>style.visibility</p:attrName>
                                        </p:attrNameLst>
                                      </p:cBhvr>
                                      <p:to>
                                        <p:strVal val="visible"/>
                                      </p:to>
                                    </p:set>
                                    <p:anim calcmode="lin" valueType="num">
                                      <p:cBhvr>
                                        <p:cTn id="41"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2"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3" dur="500"/>
                                        <p:tgtEl>
                                          <p:spTgt spid="5">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nodeType="clickEffect">
                                  <p:stCondLst>
                                    <p:cond delay="0"/>
                                  </p:stCondLst>
                                  <p:childTnLst>
                                    <p:set>
                                      <p:cBhvr>
                                        <p:cTn id="47" dur="1" fill="hold">
                                          <p:stCondLst>
                                            <p:cond delay="0"/>
                                          </p:stCondLst>
                                        </p:cTn>
                                        <p:tgtEl>
                                          <p:spTgt spid="5">
                                            <p:txEl>
                                              <p:pRg st="7" end="7"/>
                                            </p:txEl>
                                          </p:spTgt>
                                        </p:tgtEl>
                                        <p:attrNameLst>
                                          <p:attrName>style.visibility</p:attrName>
                                        </p:attrNameLst>
                                      </p:cBhvr>
                                      <p:to>
                                        <p:strVal val="visible"/>
                                      </p:to>
                                    </p:set>
                                    <p:anim calcmode="lin" valueType="num">
                                      <p:cBhvr>
                                        <p:cTn id="48"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49"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50" dur="500"/>
                                        <p:tgtEl>
                                          <p:spTgt spid="5">
                                            <p:txEl>
                                              <p:pRg st="7" end="7"/>
                                            </p:txEl>
                                          </p:spTgt>
                                        </p:tgtEl>
                                      </p:cBhvr>
                                    </p:animEffect>
                                  </p:childTnLst>
                                </p:cTn>
                              </p:par>
                              <p:par>
                                <p:cTn id="51" presetID="53" presetClass="entr" presetSubtype="16" fill="hold" nodeType="withEffect">
                                  <p:stCondLst>
                                    <p:cond delay="0"/>
                                  </p:stCondLst>
                                  <p:childTnLst>
                                    <p:set>
                                      <p:cBhvr>
                                        <p:cTn id="52" dur="1" fill="hold">
                                          <p:stCondLst>
                                            <p:cond delay="0"/>
                                          </p:stCondLst>
                                        </p:cTn>
                                        <p:tgtEl>
                                          <p:spTgt spid="5">
                                            <p:txEl>
                                              <p:pRg st="8" end="8"/>
                                            </p:txEl>
                                          </p:spTgt>
                                        </p:tgtEl>
                                        <p:attrNameLst>
                                          <p:attrName>style.visibility</p:attrName>
                                        </p:attrNameLst>
                                      </p:cBhvr>
                                      <p:to>
                                        <p:strVal val="visible"/>
                                      </p:to>
                                    </p:set>
                                    <p:anim calcmode="lin" valueType="num">
                                      <p:cBhvr>
                                        <p:cTn id="53" dur="500" fill="hold"/>
                                        <p:tgtEl>
                                          <p:spTgt spid="5">
                                            <p:txEl>
                                              <p:pRg st="8" end="8"/>
                                            </p:txEl>
                                          </p:spTgt>
                                        </p:tgtEl>
                                        <p:attrNameLst>
                                          <p:attrName>ppt_w</p:attrName>
                                        </p:attrNameLst>
                                      </p:cBhvr>
                                      <p:tavLst>
                                        <p:tav tm="0">
                                          <p:val>
                                            <p:fltVal val="0"/>
                                          </p:val>
                                        </p:tav>
                                        <p:tav tm="100000">
                                          <p:val>
                                            <p:strVal val="#ppt_w"/>
                                          </p:val>
                                        </p:tav>
                                      </p:tavLst>
                                    </p:anim>
                                    <p:anim calcmode="lin" valueType="num">
                                      <p:cBhvr>
                                        <p:cTn id="54" dur="500" fill="hold"/>
                                        <p:tgtEl>
                                          <p:spTgt spid="5">
                                            <p:txEl>
                                              <p:pRg st="8" end="8"/>
                                            </p:txEl>
                                          </p:spTgt>
                                        </p:tgtEl>
                                        <p:attrNameLst>
                                          <p:attrName>ppt_h</p:attrName>
                                        </p:attrNameLst>
                                      </p:cBhvr>
                                      <p:tavLst>
                                        <p:tav tm="0">
                                          <p:val>
                                            <p:fltVal val="0"/>
                                          </p:val>
                                        </p:tav>
                                        <p:tav tm="100000">
                                          <p:val>
                                            <p:strVal val="#ppt_h"/>
                                          </p:val>
                                        </p:tav>
                                      </p:tavLst>
                                    </p:anim>
                                    <p:animEffect transition="in" filter="fade">
                                      <p:cBhvr>
                                        <p:cTn id="55" dur="500"/>
                                        <p:tgtEl>
                                          <p:spTgt spid="5">
                                            <p:txEl>
                                              <p:pRg st="8" end="8"/>
                                            </p:txEl>
                                          </p:spTgt>
                                        </p:tgtEl>
                                      </p:cBhvr>
                                    </p:animEffect>
                                  </p:childTnLst>
                                </p:cTn>
                              </p:par>
                              <p:par>
                                <p:cTn id="56" presetID="53" presetClass="entr" presetSubtype="16" fill="hold" nodeType="withEffect">
                                  <p:stCondLst>
                                    <p:cond delay="0"/>
                                  </p:stCondLst>
                                  <p:childTnLst>
                                    <p:set>
                                      <p:cBhvr>
                                        <p:cTn id="57" dur="1" fill="hold">
                                          <p:stCondLst>
                                            <p:cond delay="0"/>
                                          </p:stCondLst>
                                        </p:cTn>
                                        <p:tgtEl>
                                          <p:spTgt spid="5">
                                            <p:txEl>
                                              <p:pRg st="9" end="9"/>
                                            </p:txEl>
                                          </p:spTgt>
                                        </p:tgtEl>
                                        <p:attrNameLst>
                                          <p:attrName>style.visibility</p:attrName>
                                        </p:attrNameLst>
                                      </p:cBhvr>
                                      <p:to>
                                        <p:strVal val="visible"/>
                                      </p:to>
                                    </p:set>
                                    <p:anim calcmode="lin" valueType="num">
                                      <p:cBhvr>
                                        <p:cTn id="58" dur="500" fill="hold"/>
                                        <p:tgtEl>
                                          <p:spTgt spid="5">
                                            <p:txEl>
                                              <p:pRg st="9" end="9"/>
                                            </p:txEl>
                                          </p:spTgt>
                                        </p:tgtEl>
                                        <p:attrNameLst>
                                          <p:attrName>ppt_w</p:attrName>
                                        </p:attrNameLst>
                                      </p:cBhvr>
                                      <p:tavLst>
                                        <p:tav tm="0">
                                          <p:val>
                                            <p:fltVal val="0"/>
                                          </p:val>
                                        </p:tav>
                                        <p:tav tm="100000">
                                          <p:val>
                                            <p:strVal val="#ppt_w"/>
                                          </p:val>
                                        </p:tav>
                                      </p:tavLst>
                                    </p:anim>
                                    <p:anim calcmode="lin" valueType="num">
                                      <p:cBhvr>
                                        <p:cTn id="59" dur="500" fill="hold"/>
                                        <p:tgtEl>
                                          <p:spTgt spid="5">
                                            <p:txEl>
                                              <p:pRg st="9" end="9"/>
                                            </p:txEl>
                                          </p:spTgt>
                                        </p:tgtEl>
                                        <p:attrNameLst>
                                          <p:attrName>ppt_h</p:attrName>
                                        </p:attrNameLst>
                                      </p:cBhvr>
                                      <p:tavLst>
                                        <p:tav tm="0">
                                          <p:val>
                                            <p:fltVal val="0"/>
                                          </p:val>
                                        </p:tav>
                                        <p:tav tm="100000">
                                          <p:val>
                                            <p:strVal val="#ppt_h"/>
                                          </p:val>
                                        </p:tav>
                                      </p:tavLst>
                                    </p:anim>
                                    <p:animEffect transition="in" filter="fade">
                                      <p:cBhvr>
                                        <p:cTn id="60"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828800"/>
            <a:ext cx="8077200" cy="4555093"/>
          </a:xfrm>
          <a:prstGeom prst="rect">
            <a:avLst/>
          </a:prstGeom>
        </p:spPr>
        <p:txBody>
          <a:bodyPr wrap="square">
            <a:spAutoFit/>
          </a:bodyPr>
          <a:lstStyle/>
          <a:p>
            <a:pPr marL="457200" indent="-457200" algn="just">
              <a:buFont typeface="Wingdings" panose="05000000000000000000" pitchFamily="2" charset="2"/>
              <a:buChar char="Ø"/>
            </a:pPr>
            <a:r>
              <a:rPr lang="en-US" sz="2800" b="1" dirty="0">
                <a:solidFill>
                  <a:prstClr val="black"/>
                </a:solidFill>
                <a:latin typeface="Cambria"/>
                <a:ea typeface="+mj-ea"/>
                <a:cs typeface="+mj-cs"/>
              </a:rPr>
              <a:t>No red-lined </a:t>
            </a:r>
            <a:r>
              <a:rPr lang="en-US" sz="2800" b="1" dirty="0" smtClean="0">
                <a:solidFill>
                  <a:prstClr val="black"/>
                </a:solidFill>
                <a:latin typeface="Cambria"/>
                <a:ea typeface="+mj-ea"/>
                <a:cs typeface="+mj-cs"/>
              </a:rPr>
              <a:t>copies of the Manual </a:t>
            </a:r>
            <a:r>
              <a:rPr lang="en-US" sz="2800" b="1" dirty="0">
                <a:solidFill>
                  <a:prstClr val="black"/>
                </a:solidFill>
                <a:latin typeface="Cambria"/>
                <a:ea typeface="+mj-ea"/>
                <a:cs typeface="+mj-cs"/>
              </a:rPr>
              <a:t>will be available due to combining </a:t>
            </a:r>
            <a:r>
              <a:rPr lang="en-US" sz="2800" b="1" dirty="0" smtClean="0">
                <a:solidFill>
                  <a:prstClr val="black"/>
                </a:solidFill>
                <a:latin typeface="Cambria"/>
                <a:ea typeface="+mj-ea"/>
                <a:cs typeface="+mj-cs"/>
              </a:rPr>
              <a:t>chapters, but this </a:t>
            </a:r>
            <a:r>
              <a:rPr lang="en-US" sz="2800" b="1" dirty="0">
                <a:solidFill>
                  <a:prstClr val="black"/>
                </a:solidFill>
                <a:latin typeface="Cambria"/>
                <a:ea typeface="+mj-ea"/>
                <a:cs typeface="+mj-cs"/>
              </a:rPr>
              <a:t>presentation will be published on the OSE </a:t>
            </a:r>
            <a:r>
              <a:rPr lang="en-US" sz="2800" b="1" dirty="0" smtClean="0">
                <a:solidFill>
                  <a:prstClr val="black"/>
                </a:solidFill>
                <a:latin typeface="Cambria"/>
                <a:ea typeface="+mj-ea"/>
                <a:cs typeface="+mj-cs"/>
              </a:rPr>
              <a:t>website.</a:t>
            </a:r>
          </a:p>
          <a:p>
            <a:pPr marL="457200" indent="-457200" algn="just">
              <a:buFont typeface="Wingdings" panose="05000000000000000000" pitchFamily="2" charset="2"/>
              <a:buChar char="Ø"/>
            </a:pPr>
            <a:endParaRPr lang="en-US" sz="2800" b="1" dirty="0" smtClean="0">
              <a:solidFill>
                <a:prstClr val="black"/>
              </a:solidFill>
              <a:latin typeface="Cambria"/>
              <a:ea typeface="+mj-ea"/>
              <a:cs typeface="+mj-cs"/>
            </a:endParaRPr>
          </a:p>
          <a:p>
            <a:pPr marL="457200" indent="-457200" algn="just">
              <a:spcBef>
                <a:spcPts val="1200"/>
              </a:spcBef>
              <a:buFont typeface="Wingdings" panose="05000000000000000000" pitchFamily="2" charset="2"/>
              <a:buChar char="Ø"/>
            </a:pPr>
            <a:r>
              <a:rPr lang="en-US" sz="2800" b="1" dirty="0" smtClean="0">
                <a:solidFill>
                  <a:prstClr val="black"/>
                </a:solidFill>
                <a:latin typeface="Cambria"/>
                <a:ea typeface="+mj-ea"/>
                <a:cs typeface="+mj-cs"/>
              </a:rPr>
              <a:t>Please </a:t>
            </a:r>
            <a:r>
              <a:rPr lang="en-US" sz="2800" b="1" dirty="0">
                <a:solidFill>
                  <a:prstClr val="black"/>
                </a:solidFill>
                <a:latin typeface="Cambria"/>
                <a:ea typeface="+mj-ea"/>
                <a:cs typeface="+mj-cs"/>
              </a:rPr>
              <a:t>review the entire 2018 Manual on the OSE website and make comments as directed.  Any suggestions before November 1, 2017 can be sent directly to Margaret Jordan (mjordan@mmo.sc.gov</a:t>
            </a:r>
            <a:r>
              <a:rPr lang="en-US" sz="2800" b="1" dirty="0" smtClean="0">
                <a:solidFill>
                  <a:prstClr val="black"/>
                </a:solidFill>
                <a:latin typeface="Cambria"/>
                <a:ea typeface="+mj-ea"/>
                <a:cs typeface="+mj-cs"/>
              </a:rPr>
              <a:t>).</a:t>
            </a:r>
            <a:endParaRPr lang="en-US" sz="2800" dirty="0"/>
          </a:p>
        </p:txBody>
      </p:sp>
    </p:spTree>
    <p:extLst>
      <p:ext uri="{BB962C8B-B14F-4D97-AF65-F5344CB8AC3E}">
        <p14:creationId xmlns:p14="http://schemas.microsoft.com/office/powerpoint/2010/main" val="1356034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288" y="6172200"/>
            <a:ext cx="5486400" cy="533400"/>
          </a:xfrm>
        </p:spPr>
        <p:txBody>
          <a:bodyPr>
            <a:noAutofit/>
          </a:bodyPr>
          <a:lstStyle/>
          <a:p>
            <a:pPr algn="ctr"/>
            <a:r>
              <a:rPr lang="en-US" sz="3600" dirty="0" smtClean="0"/>
              <a:t>Happy Halloween!!</a:t>
            </a:r>
            <a:endParaRPr lang="en-US" sz="3600" dirty="0"/>
          </a:p>
        </p:txBody>
      </p:sp>
      <p:sp>
        <p:nvSpPr>
          <p:cNvPr id="7" name="Picture Placeholder 5"/>
          <p:cNvSpPr txBox="1">
            <a:spLocks/>
          </p:cNvSpPr>
          <p:nvPr/>
        </p:nvSpPr>
        <p:spPr>
          <a:xfrm>
            <a:off x="1828800" y="609600"/>
            <a:ext cx="5486400" cy="4114800"/>
          </a:xfrm>
          <a:prstGeom prst="rect">
            <a:avLst/>
          </a:prstGeom>
        </p:spPr>
      </p:sp>
      <p:pic>
        <p:nvPicPr>
          <p:cNvPr id="4098" name="Picture 2"/>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a:stretch>
            <a:fillRect/>
          </a:stretch>
        </p:blipFill>
        <p:spPr bwMode="auto">
          <a:xfrm>
            <a:off x="533400" y="228600"/>
            <a:ext cx="7924800"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5603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1"/>
            <a:ext cx="7772400" cy="914400"/>
          </a:xfrm>
        </p:spPr>
        <p:txBody>
          <a:bodyPr>
            <a:normAutofit/>
          </a:bodyPr>
          <a:lstStyle/>
          <a:p>
            <a:r>
              <a:rPr lang="en-US" sz="4800" b="1" dirty="0" smtClean="0"/>
              <a:t>General Modifications</a:t>
            </a:r>
            <a:endParaRPr lang="en-US" sz="4800" b="1" dirty="0"/>
          </a:p>
        </p:txBody>
      </p:sp>
      <p:sp>
        <p:nvSpPr>
          <p:cNvPr id="3" name="Subtitle 2"/>
          <p:cNvSpPr>
            <a:spLocks noGrp="1"/>
          </p:cNvSpPr>
          <p:nvPr>
            <p:ph type="subTitle" idx="1"/>
          </p:nvPr>
        </p:nvSpPr>
        <p:spPr>
          <a:xfrm>
            <a:off x="685800" y="2895600"/>
            <a:ext cx="7848600" cy="3124200"/>
          </a:xfrm>
        </p:spPr>
        <p:txBody>
          <a:bodyPr>
            <a:noAutofit/>
          </a:bodyPr>
          <a:lstStyle/>
          <a:p>
            <a:pPr marL="457200" indent="-457200" algn="just" defTabSz="91440">
              <a:buFont typeface="Wingdings" panose="05000000000000000000" pitchFamily="2" charset="2"/>
              <a:buChar char="Ø"/>
              <a:tabLst>
                <a:tab pos="91440" algn="l"/>
              </a:tabLst>
            </a:pPr>
            <a:r>
              <a:rPr lang="en-US" sz="2800" b="1" dirty="0" smtClean="0">
                <a:solidFill>
                  <a:schemeClr val="tx1"/>
                </a:solidFill>
              </a:rPr>
              <a:t>Cleaned up the entire manual to eliminate  anything 	that was not considered to be necessary or legally required.</a:t>
            </a:r>
          </a:p>
          <a:p>
            <a:pPr marL="457200" indent="-457200" algn="just" defTabSz="91440">
              <a:spcBef>
                <a:spcPts val="1200"/>
              </a:spcBef>
              <a:buFont typeface="Wingdings" panose="05000000000000000000" pitchFamily="2" charset="2"/>
              <a:buChar char="Ø"/>
              <a:tabLst>
                <a:tab pos="91440" algn="l"/>
              </a:tabLst>
            </a:pPr>
            <a:r>
              <a:rPr lang="en-US" sz="2800" b="1" dirty="0" smtClean="0">
                <a:solidFill>
                  <a:schemeClr val="tx1"/>
                </a:solidFill>
              </a:rPr>
              <a:t>Corrected web links and abbreviations.</a:t>
            </a:r>
          </a:p>
          <a:p>
            <a:pPr marL="457200" indent="-457200" algn="just" defTabSz="91440">
              <a:spcBef>
                <a:spcPts val="1200"/>
              </a:spcBef>
              <a:buFont typeface="Wingdings" panose="05000000000000000000" pitchFamily="2" charset="2"/>
              <a:buChar char="Ø"/>
              <a:tabLst>
                <a:tab pos="91440" algn="l"/>
              </a:tabLst>
            </a:pPr>
            <a:r>
              <a:rPr lang="en-US" sz="2800" b="1" dirty="0" smtClean="0">
                <a:solidFill>
                  <a:schemeClr val="tx1"/>
                </a:solidFill>
              </a:rPr>
              <a:t>Tried to provide consistent terminology.</a:t>
            </a:r>
            <a:endParaRPr lang="en-US" sz="2800" b="1" dirty="0">
              <a:solidFill>
                <a:schemeClr val="tx1"/>
              </a:solidFill>
            </a:endParaRPr>
          </a:p>
        </p:txBody>
      </p:sp>
    </p:spTree>
    <p:extLst>
      <p:ext uri="{BB962C8B-B14F-4D97-AF65-F5344CB8AC3E}">
        <p14:creationId xmlns:p14="http://schemas.microsoft.com/office/powerpoint/2010/main" val="1033915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0"/>
            <a:ext cx="7772400" cy="914399"/>
          </a:xfrm>
        </p:spPr>
        <p:txBody>
          <a:bodyPr>
            <a:normAutofit/>
          </a:bodyPr>
          <a:lstStyle/>
          <a:p>
            <a:r>
              <a:rPr lang="en-US" b="1" dirty="0" smtClean="0"/>
              <a:t>Chapter Revisions</a:t>
            </a:r>
            <a:endParaRPr lang="en-US" b="1" dirty="0"/>
          </a:p>
        </p:txBody>
      </p:sp>
      <p:sp>
        <p:nvSpPr>
          <p:cNvPr id="3" name="Subtitle 2"/>
          <p:cNvSpPr>
            <a:spLocks noGrp="1"/>
          </p:cNvSpPr>
          <p:nvPr>
            <p:ph type="subTitle" idx="1"/>
          </p:nvPr>
        </p:nvSpPr>
        <p:spPr>
          <a:xfrm>
            <a:off x="381000" y="2438400"/>
            <a:ext cx="8458200" cy="4191000"/>
          </a:xfrm>
        </p:spPr>
        <p:txBody>
          <a:bodyPr>
            <a:normAutofit fontScale="70000" lnSpcReduction="20000"/>
          </a:bodyPr>
          <a:lstStyle/>
          <a:p>
            <a:pPr algn="l">
              <a:spcAft>
                <a:spcPts val="600"/>
              </a:spcAft>
            </a:pPr>
            <a:r>
              <a:rPr lang="en-US" sz="5100" b="1" dirty="0" smtClean="0">
                <a:solidFill>
                  <a:schemeClr val="tx1"/>
                </a:solidFill>
              </a:rPr>
              <a:t>Chapter 1</a:t>
            </a:r>
          </a:p>
          <a:p>
            <a:pPr algn="l">
              <a:spcBef>
                <a:spcPts val="1200"/>
              </a:spcBef>
            </a:pPr>
            <a:r>
              <a:rPr lang="en-US" sz="4000" b="1" dirty="0" smtClean="0">
                <a:solidFill>
                  <a:schemeClr val="tx1"/>
                </a:solidFill>
              </a:rPr>
              <a:t>1.7.5	Project Numbering</a:t>
            </a:r>
            <a:endParaRPr lang="en-US" sz="4000" dirty="0" smtClean="0">
              <a:solidFill>
                <a:schemeClr val="tx1"/>
              </a:solidFill>
            </a:endParaRPr>
          </a:p>
          <a:p>
            <a:pPr lvl="0" algn="just"/>
            <a:r>
              <a:rPr lang="en-US" sz="4000" b="1" dirty="0" smtClean="0">
                <a:solidFill>
                  <a:schemeClr val="tx1"/>
                </a:solidFill>
              </a:rPr>
              <a:t>B.</a:t>
            </a:r>
            <a:r>
              <a:rPr lang="en-US" sz="4000" dirty="0" smtClean="0">
                <a:solidFill>
                  <a:schemeClr val="tx1"/>
                </a:solidFill>
              </a:rPr>
              <a:t> </a:t>
            </a:r>
            <a:r>
              <a:rPr lang="en-US" sz="4000" dirty="0" smtClean="0">
                <a:solidFill>
                  <a:schemeClr val="bg1">
                    <a:lumMod val="50000"/>
                  </a:schemeClr>
                </a:solidFill>
              </a:rPr>
              <a:t>OSE uses Project Phases (up to two alphanumeric characters) to identify smaller elements of a large project when an Agency plans to award separate design and/or construction contracts for those smaller elements.  </a:t>
            </a:r>
            <a:r>
              <a:rPr lang="en-US" sz="4000" b="1" u="sng" dirty="0" smtClean="0">
                <a:solidFill>
                  <a:schemeClr val="tx1"/>
                </a:solidFill>
              </a:rPr>
              <a:t>(Note:  If a PIP that exceeds the Agency construction certification is split into smaller projects, each smaller project must be submitted to OSE for review and approval.)</a:t>
            </a:r>
            <a:endParaRPr lang="en-US" sz="4000" b="1" u="sng" dirty="0">
              <a:solidFill>
                <a:schemeClr val="tx1"/>
              </a:solidFill>
            </a:endParaRPr>
          </a:p>
        </p:txBody>
      </p:sp>
    </p:spTree>
    <p:extLst>
      <p:ext uri="{BB962C8B-B14F-4D97-AF65-F5344CB8AC3E}">
        <p14:creationId xmlns:p14="http://schemas.microsoft.com/office/powerpoint/2010/main" val="3319048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arn(inVertical)">
                                      <p:cBhvr>
                                        <p:cTn id="13" dur="500"/>
                                        <p:tgtEl>
                                          <p:spTgt spid="3">
                                            <p:txEl>
                                              <p:pRg st="1" end="1"/>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arn(inVertical)">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2590800"/>
            <a:ext cx="7620000" cy="3733800"/>
          </a:xfrm>
        </p:spPr>
        <p:txBody>
          <a:bodyPr>
            <a:normAutofit/>
          </a:bodyPr>
          <a:lstStyle/>
          <a:p>
            <a:pPr algn="l"/>
            <a:r>
              <a:rPr lang="en-US" sz="3600" b="1" dirty="0">
                <a:solidFill>
                  <a:schemeClr val="tx1"/>
                </a:solidFill>
              </a:rPr>
              <a:t>Chapter </a:t>
            </a:r>
            <a:r>
              <a:rPr lang="en-US" sz="3600" b="1" dirty="0" smtClean="0">
                <a:solidFill>
                  <a:schemeClr val="tx1"/>
                </a:solidFill>
              </a:rPr>
              <a:t>2</a:t>
            </a:r>
          </a:p>
          <a:p>
            <a:pPr marL="457200" indent="-457200" algn="just">
              <a:spcBef>
                <a:spcPts val="1800"/>
              </a:spcBef>
              <a:buFont typeface="Wingdings" panose="05000000000000000000" pitchFamily="2" charset="2"/>
              <a:buChar char="Ø"/>
            </a:pPr>
            <a:r>
              <a:rPr lang="en-US" sz="2800" b="1" dirty="0">
                <a:solidFill>
                  <a:schemeClr val="tx1"/>
                </a:solidFill>
              </a:rPr>
              <a:t>Name Change</a:t>
            </a:r>
            <a:r>
              <a:rPr lang="en-US" sz="2800" b="1" dirty="0" smtClean="0">
                <a:solidFill>
                  <a:schemeClr val="tx1"/>
                </a:solidFill>
              </a:rPr>
              <a:t>:</a:t>
            </a:r>
          </a:p>
          <a:p>
            <a:pPr lvl="1" algn="just">
              <a:spcBef>
                <a:spcPts val="1800"/>
              </a:spcBef>
            </a:pPr>
            <a:r>
              <a:rPr lang="en-US" b="1" dirty="0" smtClean="0">
                <a:solidFill>
                  <a:schemeClr val="tx1"/>
                </a:solidFill>
                <a:latin typeface="+mj-lt"/>
              </a:rPr>
              <a:t>Small </a:t>
            </a:r>
            <a:r>
              <a:rPr lang="en-US" b="1" dirty="0">
                <a:solidFill>
                  <a:schemeClr val="tx1"/>
                </a:solidFill>
                <a:latin typeface="+mj-lt"/>
              </a:rPr>
              <a:t>and Minority Business Assistance Office (SMBAO) has become the </a:t>
            </a:r>
            <a:r>
              <a:rPr lang="en-US" b="1" u="sng" dirty="0">
                <a:solidFill>
                  <a:schemeClr val="tx1"/>
                </a:solidFill>
                <a:latin typeface="+mj-lt"/>
              </a:rPr>
              <a:t>Division of Small and Minority Business Contracting and Certification (SMBCC)</a:t>
            </a:r>
            <a:r>
              <a:rPr lang="en-US" b="1" dirty="0">
                <a:solidFill>
                  <a:schemeClr val="tx1"/>
                </a:solidFill>
                <a:latin typeface="+mj-lt"/>
              </a:rPr>
              <a:t> within the Department of Administration</a:t>
            </a:r>
            <a:r>
              <a:rPr lang="en-US" b="1" dirty="0" smtClean="0">
                <a:solidFill>
                  <a:schemeClr val="tx1"/>
                </a:solidFill>
                <a:latin typeface="+mj-lt"/>
              </a:rPr>
              <a:t>.</a:t>
            </a:r>
            <a:endParaRPr lang="en-US" b="1" dirty="0">
              <a:solidFill>
                <a:schemeClr val="tx1"/>
              </a:solidFill>
              <a:latin typeface="+mj-lt"/>
            </a:endParaRPr>
          </a:p>
          <a:p>
            <a:pPr algn="l"/>
            <a:endParaRPr lang="en-US" dirty="0"/>
          </a:p>
        </p:txBody>
      </p:sp>
      <p:sp>
        <p:nvSpPr>
          <p:cNvPr id="4" name="Title 1"/>
          <p:cNvSpPr>
            <a:spLocks noGrp="1"/>
          </p:cNvSpPr>
          <p:nvPr>
            <p:ph type="ctrTitle"/>
          </p:nvPr>
        </p:nvSpPr>
        <p:spPr>
          <a:xfrm>
            <a:off x="609600" y="1524000"/>
            <a:ext cx="7772400" cy="990599"/>
          </a:xfrm>
        </p:spPr>
        <p:txBody>
          <a:bodyPr>
            <a:normAutofit/>
          </a:bodyPr>
          <a:lstStyle/>
          <a:p>
            <a:r>
              <a:rPr lang="en-US" b="1" dirty="0" smtClean="0"/>
              <a:t>Chapter Revisions</a:t>
            </a:r>
            <a:endParaRPr lang="en-US" b="1" dirty="0"/>
          </a:p>
        </p:txBody>
      </p:sp>
    </p:spTree>
    <p:extLst>
      <p:ext uri="{BB962C8B-B14F-4D97-AF65-F5344CB8AC3E}">
        <p14:creationId xmlns:p14="http://schemas.microsoft.com/office/powerpoint/2010/main" val="1014184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22" presetClass="entr" presetSubtype="4"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animEffect transition="in" filter="wipe(down)">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down)">
                                      <p:cBhvr>
                                        <p:cTn id="14" dur="500"/>
                                        <p:tgtEl>
                                          <p:spTgt spid="3">
                                            <p:txEl>
                                              <p:pRg st="1" end="1"/>
                                            </p:txEl>
                                          </p:spTgt>
                                        </p:tgtEl>
                                      </p:cBhvr>
                                    </p:animEffect>
                                  </p:childTnLst>
                                </p:cTn>
                              </p:par>
                              <p:par>
                                <p:cTn id="15" presetID="2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09600" y="1600200"/>
            <a:ext cx="7772400" cy="990600"/>
          </a:xfrm>
        </p:spPr>
        <p:txBody>
          <a:bodyPr>
            <a:normAutofit/>
          </a:bodyPr>
          <a:lstStyle/>
          <a:p>
            <a:r>
              <a:rPr lang="en-US" b="1" dirty="0" smtClean="0"/>
              <a:t>Chapter Revisions</a:t>
            </a:r>
            <a:endParaRPr lang="en-US" b="1" dirty="0"/>
          </a:p>
        </p:txBody>
      </p:sp>
      <p:sp>
        <p:nvSpPr>
          <p:cNvPr id="5" name="Subtitle 2"/>
          <p:cNvSpPr>
            <a:spLocks noGrp="1"/>
          </p:cNvSpPr>
          <p:nvPr>
            <p:ph type="subTitle" idx="1"/>
          </p:nvPr>
        </p:nvSpPr>
        <p:spPr>
          <a:xfrm>
            <a:off x="685800" y="2819400"/>
            <a:ext cx="7848600" cy="2819400"/>
          </a:xfrm>
        </p:spPr>
        <p:txBody>
          <a:bodyPr>
            <a:normAutofit fontScale="92500" lnSpcReduction="20000"/>
          </a:bodyPr>
          <a:lstStyle/>
          <a:p>
            <a:pPr algn="l"/>
            <a:r>
              <a:rPr lang="en-US" sz="3600" b="1" dirty="0">
                <a:solidFill>
                  <a:schemeClr val="tx1"/>
                </a:solidFill>
              </a:rPr>
              <a:t>Chapter 3</a:t>
            </a:r>
            <a:endParaRPr lang="en-US" sz="3600" b="1" dirty="0" smtClean="0">
              <a:solidFill>
                <a:schemeClr val="tx1"/>
              </a:solidFill>
            </a:endParaRPr>
          </a:p>
          <a:p>
            <a:pPr marL="457200" indent="-457200" algn="just">
              <a:spcBef>
                <a:spcPts val="1800"/>
              </a:spcBef>
              <a:buFont typeface="Wingdings" panose="05000000000000000000" pitchFamily="2" charset="2"/>
              <a:buChar char="Ø"/>
            </a:pPr>
            <a:r>
              <a:rPr lang="en-US" sz="2800" b="1" dirty="0" smtClean="0">
                <a:solidFill>
                  <a:schemeClr val="tx1"/>
                </a:solidFill>
              </a:rPr>
              <a:t>Combined Chapters 3, 3.1, 3.2 &amp; 3.3 into one named:</a:t>
            </a:r>
          </a:p>
          <a:p>
            <a:pPr>
              <a:spcBef>
                <a:spcPts val="1800"/>
              </a:spcBef>
            </a:pPr>
            <a:r>
              <a:rPr lang="en-US" sz="3600" b="1" dirty="0" smtClean="0">
                <a:solidFill>
                  <a:schemeClr val="tx1"/>
                </a:solidFill>
              </a:rPr>
              <a:t>Chapter 3</a:t>
            </a:r>
          </a:p>
          <a:p>
            <a:pPr>
              <a:spcBef>
                <a:spcPts val="1800"/>
              </a:spcBef>
            </a:pPr>
            <a:r>
              <a:rPr lang="en-US" sz="3600" b="1" dirty="0" smtClean="0">
                <a:solidFill>
                  <a:schemeClr val="tx1"/>
                </a:solidFill>
              </a:rPr>
              <a:t> Project Planning</a:t>
            </a:r>
            <a:endParaRPr lang="en-US" sz="3600" dirty="0"/>
          </a:p>
        </p:txBody>
      </p:sp>
    </p:spTree>
    <p:extLst>
      <p:ext uri="{BB962C8B-B14F-4D97-AF65-F5344CB8AC3E}">
        <p14:creationId xmlns:p14="http://schemas.microsoft.com/office/powerpoint/2010/main" val="1495735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31" presetClass="entr"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anim calcmode="lin" valueType="num">
                                      <p:cBhvr>
                                        <p:cTn id="9"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0"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1"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2" dur="1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 calcmode="lin" valueType="num">
                                      <p:cBhvr>
                                        <p:cTn id="17"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8"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9"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20" dur="1000"/>
                                        <p:tgtEl>
                                          <p:spTgt spid="5">
                                            <p:txEl>
                                              <p:pRg st="1" end="1"/>
                                            </p:txEl>
                                          </p:spTgt>
                                        </p:tgtEl>
                                      </p:cBhvr>
                                    </p:animEffect>
                                  </p:childTnLst>
                                </p:cTn>
                              </p:par>
                              <p:par>
                                <p:cTn id="21" presetID="31" presetClass="entr" presetSubtype="0" fill="hold" nodeType="with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p:cTn id="23"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5">
                                            <p:txEl>
                                              <p:pRg st="2" end="2"/>
                                            </p:txEl>
                                          </p:spTgt>
                                        </p:tgtEl>
                                      </p:cBhvr>
                                    </p:animEffect>
                                  </p:childTnLst>
                                </p:cTn>
                              </p:par>
                              <p:par>
                                <p:cTn id="27" presetID="31" presetClass="entr" presetSubtype="0" fill="hold" nodeType="with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 calcmode="lin" valueType="num">
                                      <p:cBhvr>
                                        <p:cTn id="29"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31"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32" dur="1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09600" y="1524001"/>
            <a:ext cx="7772400" cy="914399"/>
          </a:xfrm>
        </p:spPr>
        <p:txBody>
          <a:bodyPr>
            <a:normAutofit/>
          </a:bodyPr>
          <a:lstStyle/>
          <a:p>
            <a:r>
              <a:rPr lang="en-US" b="1" dirty="0" smtClean="0"/>
              <a:t>Chapter Revisions</a:t>
            </a:r>
            <a:endParaRPr lang="en-US" b="1" dirty="0"/>
          </a:p>
        </p:txBody>
      </p:sp>
      <p:sp>
        <p:nvSpPr>
          <p:cNvPr id="5" name="Subtitle 2"/>
          <p:cNvSpPr>
            <a:spLocks noGrp="1"/>
          </p:cNvSpPr>
          <p:nvPr>
            <p:ph type="subTitle" idx="1"/>
          </p:nvPr>
        </p:nvSpPr>
        <p:spPr>
          <a:xfrm>
            <a:off x="457200" y="2514600"/>
            <a:ext cx="8229600" cy="3581400"/>
          </a:xfrm>
        </p:spPr>
        <p:txBody>
          <a:bodyPr>
            <a:normAutofit fontScale="47500" lnSpcReduction="20000"/>
          </a:bodyPr>
          <a:lstStyle/>
          <a:p>
            <a:pPr algn="l"/>
            <a:r>
              <a:rPr lang="en-US" sz="6700" b="1" dirty="0">
                <a:solidFill>
                  <a:schemeClr val="tx1"/>
                </a:solidFill>
              </a:rPr>
              <a:t>Chapter </a:t>
            </a:r>
            <a:r>
              <a:rPr lang="en-US" sz="6700" b="1" dirty="0" smtClean="0">
                <a:solidFill>
                  <a:schemeClr val="tx1"/>
                </a:solidFill>
              </a:rPr>
              <a:t>4</a:t>
            </a:r>
          </a:p>
          <a:p>
            <a:pPr algn="l">
              <a:spcBef>
                <a:spcPts val="1800"/>
              </a:spcBef>
            </a:pPr>
            <a:r>
              <a:rPr lang="en-US" sz="3300" b="1" dirty="0" smtClean="0">
                <a:solidFill>
                  <a:schemeClr val="tx1"/>
                </a:solidFill>
              </a:rPr>
              <a:t>4.3   SMALL PROFESSIONAL SERVICES CONTRACTS (FEES OF $25,000 OR LESS)</a:t>
            </a:r>
            <a:endParaRPr lang="en-US" sz="3300" dirty="0" smtClean="0">
              <a:solidFill>
                <a:schemeClr val="tx1"/>
              </a:solidFill>
            </a:endParaRPr>
          </a:p>
          <a:p>
            <a:pPr algn="just"/>
            <a:r>
              <a:rPr lang="en-US" sz="3300" b="1" dirty="0" smtClean="0">
                <a:solidFill>
                  <a:schemeClr val="tx1"/>
                </a:solidFill>
              </a:rPr>
              <a:t>4.3.7    </a:t>
            </a:r>
            <a:r>
              <a:rPr lang="en-US" sz="3300" dirty="0" smtClean="0">
                <a:solidFill>
                  <a:schemeClr val="tx1"/>
                </a:solidFill>
              </a:rPr>
              <a:t>The </a:t>
            </a:r>
            <a:r>
              <a:rPr lang="en-US" sz="3300" dirty="0">
                <a:solidFill>
                  <a:schemeClr val="tx1"/>
                </a:solidFill>
              </a:rPr>
              <a:t>Agency must use a letter proposal with the South Carolina Small Professional Services Contract Terms and Conditions (SE-240) </a:t>
            </a:r>
            <a:r>
              <a:rPr lang="en-US" sz="3300" b="1" u="sng" dirty="0">
                <a:solidFill>
                  <a:schemeClr val="tx1"/>
                </a:solidFill>
              </a:rPr>
              <a:t>or the Professional Services Incidental Services Contract (SE-235)</a:t>
            </a:r>
            <a:r>
              <a:rPr lang="en-US" sz="3300" dirty="0">
                <a:solidFill>
                  <a:schemeClr val="tx1"/>
                </a:solidFill>
              </a:rPr>
              <a:t> to serve as the contract.  After executing the Professional agreement, the Agency must submit a copy to OSE for information purposes using the Transmittal of Small Professional Service Contract (SE-230).</a:t>
            </a:r>
          </a:p>
          <a:p>
            <a:r>
              <a:rPr lang="en-US" sz="3300" dirty="0">
                <a:solidFill>
                  <a:schemeClr val="tx1"/>
                </a:solidFill>
              </a:rPr>
              <a:t> </a:t>
            </a:r>
          </a:p>
          <a:p>
            <a:pPr algn="l"/>
            <a:r>
              <a:rPr lang="en-US" sz="3300" b="1" dirty="0" smtClean="0">
                <a:solidFill>
                  <a:schemeClr val="tx1"/>
                </a:solidFill>
              </a:rPr>
              <a:t>4.4    LARGE </a:t>
            </a:r>
            <a:r>
              <a:rPr lang="en-US" sz="3300" b="1" dirty="0">
                <a:solidFill>
                  <a:schemeClr val="tx1"/>
                </a:solidFill>
              </a:rPr>
              <a:t>PROFESSIONAL SERVICES CONTRACTS</a:t>
            </a:r>
            <a:endParaRPr lang="en-US" sz="3300" dirty="0">
              <a:solidFill>
                <a:schemeClr val="tx1"/>
              </a:solidFill>
            </a:endParaRPr>
          </a:p>
          <a:p>
            <a:pPr algn="l"/>
            <a:r>
              <a:rPr lang="en-US" sz="3300" b="1" dirty="0" smtClean="0">
                <a:solidFill>
                  <a:schemeClr val="tx1"/>
                </a:solidFill>
              </a:rPr>
              <a:t>4.4.7    Negotiating </a:t>
            </a:r>
            <a:r>
              <a:rPr lang="en-US" sz="3300" b="1" dirty="0">
                <a:solidFill>
                  <a:schemeClr val="tx1"/>
                </a:solidFill>
              </a:rPr>
              <a:t>Professional Services Contracts</a:t>
            </a:r>
            <a:endParaRPr lang="en-US" sz="3300" dirty="0">
              <a:solidFill>
                <a:schemeClr val="tx1"/>
              </a:solidFill>
            </a:endParaRPr>
          </a:p>
          <a:p>
            <a:pPr lvl="0" algn="just"/>
            <a:r>
              <a:rPr lang="en-US" sz="3300" dirty="0">
                <a:solidFill>
                  <a:schemeClr val="tx1"/>
                </a:solidFill>
              </a:rPr>
              <a:t>The Agency should become familiar with the standard professional services contracts, SCOSE versions of the AIA Document B101, B133, B132 and the </a:t>
            </a:r>
            <a:r>
              <a:rPr lang="en-US" sz="3300" b="1" u="sng" dirty="0">
                <a:solidFill>
                  <a:schemeClr val="tx1"/>
                </a:solidFill>
              </a:rPr>
              <a:t>Professional Services Incidental Services Contract (SE-235)</a:t>
            </a:r>
            <a:r>
              <a:rPr lang="en-US" sz="3300" dirty="0">
                <a:solidFill>
                  <a:schemeClr val="tx1"/>
                </a:solidFill>
              </a:rPr>
              <a:t>.  During the review of the standard contract, the Agency should ask and answer any number of questions.  </a:t>
            </a:r>
          </a:p>
        </p:txBody>
      </p:sp>
    </p:spTree>
    <p:extLst>
      <p:ext uri="{BB962C8B-B14F-4D97-AF65-F5344CB8AC3E}">
        <p14:creationId xmlns:p14="http://schemas.microsoft.com/office/powerpoint/2010/main" val="1726442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53" presetClass="entr" presetSubtype="16"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anim calcmode="lin" valueType="num">
                                      <p:cBhvr>
                                        <p:cTn id="9"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 calcmode="lin" valueType="num">
                                      <p:cBhvr>
                                        <p:cTn id="16"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5">
                                            <p:txEl>
                                              <p:pRg st="1" end="1"/>
                                            </p:txEl>
                                          </p:spTgt>
                                        </p:tgtEl>
                                      </p:cBhvr>
                                    </p:animEffect>
                                  </p:childTnLst>
                                </p:cTn>
                              </p:par>
                              <p:par>
                                <p:cTn id="19" presetID="53" presetClass="entr" presetSubtype="16" fill="hold"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par>
                                <p:cTn id="24" presetID="53" presetClass="entr" presetSubtype="16" fill="hold" nodeType="with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 calcmode="lin" valueType="num">
                                      <p:cBhvr>
                                        <p:cTn id="26"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5">
                                            <p:txEl>
                                              <p:pRg st="3" end="3"/>
                                            </p:txEl>
                                          </p:spTgt>
                                        </p:tgtEl>
                                      </p:cBhvr>
                                    </p:animEffect>
                                  </p:childTnLst>
                                </p:cTn>
                              </p:par>
                              <p:par>
                                <p:cTn id="29" presetID="53" presetClass="entr" presetSubtype="16" fill="hold" nodeType="with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p:cTn id="3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5">
                                            <p:txEl>
                                              <p:pRg st="4" end="4"/>
                                            </p:txEl>
                                          </p:spTgt>
                                        </p:tgtEl>
                                      </p:cBhvr>
                                    </p:animEffect>
                                  </p:childTnLst>
                                </p:cTn>
                              </p:par>
                              <p:par>
                                <p:cTn id="34" presetID="53" presetClass="entr" presetSubtype="16" fill="hold" nodeType="withEffect">
                                  <p:stCondLst>
                                    <p:cond delay="0"/>
                                  </p:stCondLst>
                                  <p:childTnLst>
                                    <p:set>
                                      <p:cBhvr>
                                        <p:cTn id="35" dur="1" fill="hold">
                                          <p:stCondLst>
                                            <p:cond delay="0"/>
                                          </p:stCondLst>
                                        </p:cTn>
                                        <p:tgtEl>
                                          <p:spTgt spid="5">
                                            <p:txEl>
                                              <p:pRg st="5" end="5"/>
                                            </p:txEl>
                                          </p:spTgt>
                                        </p:tgtEl>
                                        <p:attrNameLst>
                                          <p:attrName>style.visibility</p:attrName>
                                        </p:attrNameLst>
                                      </p:cBhvr>
                                      <p:to>
                                        <p:strVal val="visible"/>
                                      </p:to>
                                    </p:set>
                                    <p:anim calcmode="lin" valueType="num">
                                      <p:cBhvr>
                                        <p:cTn id="36"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5">
                                            <p:txEl>
                                              <p:pRg st="5" end="5"/>
                                            </p:txEl>
                                          </p:spTgt>
                                        </p:tgtEl>
                                      </p:cBhvr>
                                    </p:animEffect>
                                  </p:childTnLst>
                                </p:cTn>
                              </p:par>
                              <p:par>
                                <p:cTn id="39" presetID="53" presetClass="entr" presetSubtype="16" fill="hold" nodeType="withEffect">
                                  <p:stCondLst>
                                    <p:cond delay="0"/>
                                  </p:stCondLst>
                                  <p:childTnLst>
                                    <p:set>
                                      <p:cBhvr>
                                        <p:cTn id="40" dur="1" fill="hold">
                                          <p:stCondLst>
                                            <p:cond delay="0"/>
                                          </p:stCondLst>
                                        </p:cTn>
                                        <p:tgtEl>
                                          <p:spTgt spid="5">
                                            <p:txEl>
                                              <p:pRg st="6" end="6"/>
                                            </p:txEl>
                                          </p:spTgt>
                                        </p:tgtEl>
                                        <p:attrNameLst>
                                          <p:attrName>style.visibility</p:attrName>
                                        </p:attrNameLst>
                                      </p:cBhvr>
                                      <p:to>
                                        <p:strVal val="visible"/>
                                      </p:to>
                                    </p:set>
                                    <p:anim calcmode="lin" valueType="num">
                                      <p:cBhvr>
                                        <p:cTn id="41"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2"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3"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09600" y="1524001"/>
            <a:ext cx="7772400" cy="685799"/>
          </a:xfrm>
        </p:spPr>
        <p:txBody>
          <a:bodyPr>
            <a:noAutofit/>
          </a:bodyPr>
          <a:lstStyle/>
          <a:p>
            <a:r>
              <a:rPr lang="en-US" b="1" dirty="0" smtClean="0"/>
              <a:t>Chapter Revisions</a:t>
            </a:r>
            <a:endParaRPr lang="en-US" b="1" dirty="0"/>
          </a:p>
        </p:txBody>
      </p:sp>
      <p:sp>
        <p:nvSpPr>
          <p:cNvPr id="5" name="Subtitle 2"/>
          <p:cNvSpPr>
            <a:spLocks noGrp="1"/>
          </p:cNvSpPr>
          <p:nvPr>
            <p:ph type="subTitle" idx="1"/>
          </p:nvPr>
        </p:nvSpPr>
        <p:spPr>
          <a:xfrm>
            <a:off x="457200" y="2133600"/>
            <a:ext cx="8229600" cy="4495800"/>
          </a:xfrm>
        </p:spPr>
        <p:txBody>
          <a:bodyPr>
            <a:normAutofit fontScale="25000" lnSpcReduction="20000"/>
          </a:bodyPr>
          <a:lstStyle/>
          <a:p>
            <a:pPr algn="l">
              <a:lnSpc>
                <a:spcPct val="120000"/>
              </a:lnSpc>
              <a:spcBef>
                <a:spcPts val="600"/>
              </a:spcBef>
            </a:pPr>
            <a:r>
              <a:rPr lang="en-US" sz="9800" b="1" dirty="0">
                <a:solidFill>
                  <a:schemeClr val="tx1"/>
                </a:solidFill>
              </a:rPr>
              <a:t>Chapter </a:t>
            </a:r>
            <a:r>
              <a:rPr lang="en-US" sz="9800" b="1" dirty="0" smtClean="0">
                <a:solidFill>
                  <a:schemeClr val="tx1"/>
                </a:solidFill>
              </a:rPr>
              <a:t>5</a:t>
            </a:r>
            <a:endParaRPr lang="en-US" sz="9800" b="1" dirty="0">
              <a:solidFill>
                <a:schemeClr val="tx1"/>
              </a:solidFill>
            </a:endParaRPr>
          </a:p>
          <a:p>
            <a:pPr marL="571500" indent="-571500" algn="l">
              <a:lnSpc>
                <a:spcPct val="120000"/>
              </a:lnSpc>
              <a:spcBef>
                <a:spcPts val="1200"/>
              </a:spcBef>
              <a:buFont typeface="Wingdings" panose="05000000000000000000" pitchFamily="2" charset="2"/>
              <a:buChar char="Ø"/>
            </a:pPr>
            <a:r>
              <a:rPr lang="en-US" sz="7200" b="1" dirty="0" smtClean="0">
                <a:solidFill>
                  <a:schemeClr val="tx1"/>
                </a:solidFill>
                <a:latin typeface="+mj-lt"/>
                <a:ea typeface="Calibri"/>
                <a:cs typeface="Times New Roman"/>
              </a:rPr>
              <a:t>Combined </a:t>
            </a:r>
            <a:r>
              <a:rPr lang="en-US" sz="7200" b="1" dirty="0">
                <a:solidFill>
                  <a:schemeClr val="tx1"/>
                </a:solidFill>
                <a:latin typeface="+mj-lt"/>
                <a:ea typeface="Calibri"/>
                <a:cs typeface="Times New Roman"/>
              </a:rPr>
              <a:t>Chapters 5, 5.1 &amp; 5.2 into one </a:t>
            </a:r>
            <a:r>
              <a:rPr lang="en-US" sz="7200" b="1" dirty="0" smtClean="0">
                <a:solidFill>
                  <a:schemeClr val="tx1"/>
                </a:solidFill>
                <a:latin typeface="+mj-lt"/>
                <a:ea typeface="Calibri"/>
                <a:cs typeface="Times New Roman"/>
              </a:rPr>
              <a:t>named:</a:t>
            </a:r>
          </a:p>
          <a:p>
            <a:pPr>
              <a:lnSpc>
                <a:spcPct val="120000"/>
              </a:lnSpc>
              <a:spcBef>
                <a:spcPts val="600"/>
              </a:spcBef>
            </a:pPr>
            <a:r>
              <a:rPr lang="en-US" sz="9600" b="1" dirty="0" smtClean="0">
                <a:solidFill>
                  <a:schemeClr val="tx1"/>
                </a:solidFill>
                <a:latin typeface="+mj-lt"/>
                <a:ea typeface="Calibri"/>
                <a:cs typeface="Times New Roman"/>
              </a:rPr>
              <a:t>Chapter </a:t>
            </a:r>
            <a:r>
              <a:rPr lang="en-US" sz="9600" b="1" dirty="0">
                <a:solidFill>
                  <a:schemeClr val="tx1"/>
                </a:solidFill>
                <a:latin typeface="+mj-lt"/>
                <a:ea typeface="Calibri"/>
                <a:cs typeface="Times New Roman"/>
              </a:rPr>
              <a:t>5, Design/Construction Document </a:t>
            </a:r>
            <a:endParaRPr lang="en-US" sz="9600" b="1" dirty="0" smtClean="0">
              <a:solidFill>
                <a:schemeClr val="tx1"/>
              </a:solidFill>
              <a:latin typeface="+mj-lt"/>
              <a:ea typeface="Calibri"/>
              <a:cs typeface="Times New Roman"/>
            </a:endParaRPr>
          </a:p>
          <a:p>
            <a:pPr>
              <a:lnSpc>
                <a:spcPct val="120000"/>
              </a:lnSpc>
              <a:spcBef>
                <a:spcPts val="0"/>
              </a:spcBef>
            </a:pPr>
            <a:r>
              <a:rPr lang="en-US" sz="9600" b="1" dirty="0" smtClean="0">
                <a:solidFill>
                  <a:schemeClr val="tx1"/>
                </a:solidFill>
                <a:latin typeface="+mj-lt"/>
                <a:ea typeface="Calibri"/>
                <a:cs typeface="Times New Roman"/>
              </a:rPr>
              <a:t>&amp; </a:t>
            </a:r>
            <a:r>
              <a:rPr lang="en-US" sz="9600" b="1" dirty="0">
                <a:solidFill>
                  <a:schemeClr val="tx1"/>
                </a:solidFill>
                <a:latin typeface="+mj-lt"/>
                <a:ea typeface="Calibri"/>
                <a:cs typeface="Times New Roman"/>
              </a:rPr>
              <a:t>Construction </a:t>
            </a:r>
            <a:r>
              <a:rPr lang="en-US" sz="9600" b="1" dirty="0" smtClean="0">
                <a:solidFill>
                  <a:schemeClr val="tx1"/>
                </a:solidFill>
                <a:latin typeface="+mj-lt"/>
                <a:ea typeface="Calibri"/>
                <a:cs typeface="Times New Roman"/>
              </a:rPr>
              <a:t>Standards</a:t>
            </a:r>
          </a:p>
          <a:p>
            <a:pPr marL="571500" indent="-571500" algn="l">
              <a:lnSpc>
                <a:spcPct val="120000"/>
              </a:lnSpc>
              <a:spcBef>
                <a:spcPts val="1200"/>
              </a:spcBef>
              <a:buClr>
                <a:schemeClr val="tx1"/>
              </a:buClr>
              <a:buFont typeface="Wingdings" panose="05000000000000000000" pitchFamily="2" charset="2"/>
              <a:buChar char="Ø"/>
            </a:pPr>
            <a:r>
              <a:rPr lang="en-US" sz="7200" b="1" dirty="0" smtClean="0">
                <a:solidFill>
                  <a:schemeClr val="tx1"/>
                </a:solidFill>
                <a:latin typeface="+mj-lt"/>
                <a:ea typeface="Calibri"/>
                <a:cs typeface="Times New Roman"/>
              </a:rPr>
              <a:t>Moved </a:t>
            </a:r>
            <a:r>
              <a:rPr lang="en-US" sz="7200" b="1" dirty="0">
                <a:solidFill>
                  <a:schemeClr val="tx1"/>
                </a:solidFill>
                <a:latin typeface="+mj-lt"/>
                <a:ea typeface="Calibri"/>
                <a:cs typeface="Times New Roman"/>
              </a:rPr>
              <a:t>Code Tables and Permits to Appendix </a:t>
            </a:r>
            <a:r>
              <a:rPr lang="en-US" sz="7200" b="1" dirty="0" smtClean="0">
                <a:solidFill>
                  <a:schemeClr val="tx1"/>
                </a:solidFill>
                <a:latin typeface="+mj-lt"/>
                <a:ea typeface="Calibri"/>
                <a:cs typeface="Times New Roman"/>
              </a:rPr>
              <a:t>H.</a:t>
            </a:r>
          </a:p>
          <a:p>
            <a:pPr marL="571500" indent="-571500" algn="l">
              <a:lnSpc>
                <a:spcPct val="120000"/>
              </a:lnSpc>
              <a:spcBef>
                <a:spcPts val="1200"/>
              </a:spcBef>
              <a:buFont typeface="Wingdings" panose="05000000000000000000" pitchFamily="2" charset="2"/>
              <a:buChar char="Ø"/>
            </a:pPr>
            <a:r>
              <a:rPr lang="en-US" sz="7200" b="1" dirty="0" smtClean="0">
                <a:solidFill>
                  <a:schemeClr val="tx1"/>
                </a:solidFill>
                <a:latin typeface="+mj-lt"/>
                <a:ea typeface="Calibri"/>
                <a:cs typeface="Times New Roman"/>
              </a:rPr>
              <a:t>Deleted the following section:</a:t>
            </a:r>
          </a:p>
          <a:p>
            <a:pPr algn="l">
              <a:lnSpc>
                <a:spcPct val="120000"/>
              </a:lnSpc>
              <a:spcBef>
                <a:spcPts val="1200"/>
              </a:spcBef>
            </a:pPr>
            <a:r>
              <a:rPr lang="en-US" sz="6400" b="1" dirty="0" smtClean="0">
                <a:solidFill>
                  <a:schemeClr val="tx1"/>
                </a:solidFill>
                <a:latin typeface="+mj-lt"/>
                <a:ea typeface="Times New Roman"/>
                <a:cs typeface="Times New Roman"/>
              </a:rPr>
              <a:t>5.8   PROHIBITED </a:t>
            </a:r>
            <a:r>
              <a:rPr lang="en-US" sz="6400" b="1" dirty="0">
                <a:solidFill>
                  <a:schemeClr val="tx1"/>
                </a:solidFill>
                <a:latin typeface="+mj-lt"/>
                <a:ea typeface="Times New Roman"/>
                <a:cs typeface="Times New Roman"/>
              </a:rPr>
              <a:t>BUILDING MATERIALS</a:t>
            </a:r>
            <a:endParaRPr lang="en-US" sz="6400" b="1" dirty="0">
              <a:solidFill>
                <a:schemeClr val="tx1"/>
              </a:solidFill>
              <a:latin typeface="+mj-lt"/>
              <a:ea typeface="Calibri"/>
              <a:cs typeface="Times New Roman"/>
            </a:endParaRPr>
          </a:p>
          <a:p>
            <a:pPr marL="342900" marR="0" lvl="0" indent="-342900" algn="just">
              <a:lnSpc>
                <a:spcPct val="115000"/>
              </a:lnSpc>
              <a:spcBef>
                <a:spcPts val="300"/>
              </a:spcBef>
              <a:spcAft>
                <a:spcPts val="300"/>
              </a:spcAft>
              <a:buFont typeface="+mj-lt"/>
              <a:buAutoNum type="alphaUcPeriod"/>
            </a:pPr>
            <a:r>
              <a:rPr lang="en-US" sz="6400" b="1" strike="sngStrike" dirty="0">
                <a:solidFill>
                  <a:schemeClr val="tx1"/>
                </a:solidFill>
                <a:highlight>
                  <a:srgbClr val="FFFF00"/>
                </a:highlight>
                <a:latin typeface="+mj-lt"/>
                <a:ea typeface="Times New Roman"/>
                <a:cs typeface="Times New Roman"/>
              </a:rPr>
              <a:t>Fire Retardant Treated Wood:   </a:t>
            </a:r>
            <a:endParaRPr lang="en-US" sz="6400" b="1" strike="sngStrike" dirty="0" smtClean="0">
              <a:solidFill>
                <a:schemeClr val="tx1"/>
              </a:solidFill>
              <a:highlight>
                <a:srgbClr val="FFFF00"/>
              </a:highlight>
              <a:latin typeface="+mj-lt"/>
              <a:ea typeface="Times New Roman"/>
              <a:cs typeface="Times New Roman"/>
            </a:endParaRPr>
          </a:p>
          <a:p>
            <a:pPr marR="0" lvl="0" algn="just">
              <a:lnSpc>
                <a:spcPct val="115000"/>
              </a:lnSpc>
              <a:spcBef>
                <a:spcPts val="300"/>
              </a:spcBef>
              <a:spcAft>
                <a:spcPts val="300"/>
              </a:spcAft>
            </a:pPr>
            <a:r>
              <a:rPr lang="en-US" sz="6400" b="1" strike="sngStrike" dirty="0" smtClean="0">
                <a:solidFill>
                  <a:schemeClr val="tx1"/>
                </a:solidFill>
                <a:highlight>
                  <a:srgbClr val="FFFF00"/>
                </a:highlight>
                <a:latin typeface="+mj-lt"/>
                <a:ea typeface="Times New Roman"/>
                <a:cs typeface="Times New Roman"/>
              </a:rPr>
              <a:t>Due </a:t>
            </a:r>
            <a:r>
              <a:rPr lang="en-US" sz="6400" b="1" strike="sngStrike" dirty="0">
                <a:solidFill>
                  <a:schemeClr val="tx1"/>
                </a:solidFill>
                <a:highlight>
                  <a:srgbClr val="FFFF00"/>
                </a:highlight>
                <a:latin typeface="+mj-lt"/>
                <a:ea typeface="Times New Roman"/>
                <a:cs typeface="Times New Roman"/>
              </a:rPr>
              <a:t>to the significant expense the State has incurred removing and replacing failed fire retardant treated wood in structural applications, the Agency may not use fire retardant treated wood, regardless of treatment process, in State buildings.  However, with OSE approval, the Agency may use fire retardant treated wood in low humidity locations for non-structural purposes.</a:t>
            </a:r>
            <a:endParaRPr lang="en-US" sz="6400" b="1" dirty="0">
              <a:solidFill>
                <a:schemeClr val="tx1"/>
              </a:solidFill>
              <a:effectLst/>
              <a:latin typeface="+mj-lt"/>
              <a:ea typeface="Calibri"/>
              <a:cs typeface="Times New Roman"/>
            </a:endParaRPr>
          </a:p>
        </p:txBody>
      </p:sp>
    </p:spTree>
    <p:extLst>
      <p:ext uri="{BB962C8B-B14F-4D97-AF65-F5344CB8AC3E}">
        <p14:creationId xmlns:p14="http://schemas.microsoft.com/office/powerpoint/2010/main" val="2954489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22" presetClass="entr" presetSubtype="4"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animEffect transition="in" filter="wipe(down)">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wipe(down)">
                                      <p:cBhvr>
                                        <p:cTn id="14" dur="500"/>
                                        <p:tgtEl>
                                          <p:spTgt spid="5">
                                            <p:txEl>
                                              <p:pRg st="1" end="1"/>
                                            </p:txEl>
                                          </p:spTgt>
                                        </p:tgtEl>
                                      </p:cBhvr>
                                    </p:animEffect>
                                  </p:childTnLst>
                                </p:cTn>
                              </p:par>
                              <p:par>
                                <p:cTn id="15" presetID="22" presetClass="entr" presetSubtype="4"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wipe(down)">
                                      <p:cBhvr>
                                        <p:cTn id="20" dur="500"/>
                                        <p:tgtEl>
                                          <p:spTgt spid="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wipe(down)">
                                      <p:cBhvr>
                                        <p:cTn id="25" dur="500"/>
                                        <p:tgtEl>
                                          <p:spTgt spid="5">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nodeType="clickEffect">
                                  <p:stCondLst>
                                    <p:cond delay="0"/>
                                  </p:stCondLst>
                                  <p:childTnLst>
                                    <p:set>
                                      <p:cBhvr>
                                        <p:cTn id="29" dur="1" fill="hold">
                                          <p:stCondLst>
                                            <p:cond delay="0"/>
                                          </p:stCondLst>
                                        </p:cTn>
                                        <p:tgtEl>
                                          <p:spTgt spid="5">
                                            <p:txEl>
                                              <p:pRg st="5" end="5"/>
                                            </p:txEl>
                                          </p:spTgt>
                                        </p:tgtEl>
                                        <p:attrNameLst>
                                          <p:attrName>style.visibility</p:attrName>
                                        </p:attrNameLst>
                                      </p:cBhvr>
                                      <p:to>
                                        <p:strVal val="visible"/>
                                      </p:to>
                                    </p:set>
                                    <p:anim calcmode="lin" valueType="num">
                                      <p:cBhvr>
                                        <p:cTn id="30"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1"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2" dur="500"/>
                                        <p:tgtEl>
                                          <p:spTgt spid="5">
                                            <p:txEl>
                                              <p:pRg st="5" end="5"/>
                                            </p:txEl>
                                          </p:spTgt>
                                        </p:tgtEl>
                                      </p:cBhvr>
                                    </p:animEffect>
                                  </p:childTnLst>
                                </p:cTn>
                              </p:par>
                              <p:par>
                                <p:cTn id="33" presetID="53" presetClass="entr" presetSubtype="16" fill="hold" nodeType="with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 calcmode="lin" valueType="num">
                                      <p:cBhvr>
                                        <p:cTn id="35"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5">
                                            <p:txEl>
                                              <p:pRg st="6" end="6"/>
                                            </p:txEl>
                                          </p:spTgt>
                                        </p:tgtEl>
                                      </p:cBhvr>
                                    </p:animEffect>
                                  </p:childTnLst>
                                </p:cTn>
                              </p:par>
                              <p:par>
                                <p:cTn id="38" presetID="53" presetClass="entr" presetSubtype="16" fill="hold" nodeType="withEffect">
                                  <p:stCondLst>
                                    <p:cond delay="0"/>
                                  </p:stCondLst>
                                  <p:childTnLst>
                                    <p:set>
                                      <p:cBhvr>
                                        <p:cTn id="39" dur="1" fill="hold">
                                          <p:stCondLst>
                                            <p:cond delay="0"/>
                                          </p:stCondLst>
                                        </p:cTn>
                                        <p:tgtEl>
                                          <p:spTgt spid="5">
                                            <p:txEl>
                                              <p:pRg st="7" end="7"/>
                                            </p:txEl>
                                          </p:spTgt>
                                        </p:tgtEl>
                                        <p:attrNameLst>
                                          <p:attrName>style.visibility</p:attrName>
                                        </p:attrNameLst>
                                      </p:cBhvr>
                                      <p:to>
                                        <p:strVal val="visible"/>
                                      </p:to>
                                    </p:set>
                                    <p:anim calcmode="lin" valueType="num">
                                      <p:cBhvr>
                                        <p:cTn id="40"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41"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42" dur="500"/>
                                        <p:tgtEl>
                                          <p:spTgt spid="5">
                                            <p:txEl>
                                              <p:pRg st="7" end="7"/>
                                            </p:txEl>
                                          </p:spTgt>
                                        </p:tgtEl>
                                      </p:cBhvr>
                                    </p:animEffect>
                                  </p:childTnLst>
                                </p:cTn>
                              </p:par>
                              <p:par>
                                <p:cTn id="43" presetID="53" presetClass="entr" presetSubtype="16" fill="hold" nodeType="withEffect">
                                  <p:stCondLst>
                                    <p:cond delay="0"/>
                                  </p:stCondLst>
                                  <p:childTnLst>
                                    <p:set>
                                      <p:cBhvr>
                                        <p:cTn id="44" dur="1" fill="hold">
                                          <p:stCondLst>
                                            <p:cond delay="0"/>
                                          </p:stCondLst>
                                        </p:cTn>
                                        <p:tgtEl>
                                          <p:spTgt spid="5">
                                            <p:txEl>
                                              <p:pRg st="8" end="8"/>
                                            </p:txEl>
                                          </p:spTgt>
                                        </p:tgtEl>
                                        <p:attrNameLst>
                                          <p:attrName>style.visibility</p:attrName>
                                        </p:attrNameLst>
                                      </p:cBhvr>
                                      <p:to>
                                        <p:strVal val="visible"/>
                                      </p:to>
                                    </p:set>
                                    <p:anim calcmode="lin" valueType="num">
                                      <p:cBhvr>
                                        <p:cTn id="45" dur="500" fill="hold"/>
                                        <p:tgtEl>
                                          <p:spTgt spid="5">
                                            <p:txEl>
                                              <p:pRg st="8" end="8"/>
                                            </p:txEl>
                                          </p:spTgt>
                                        </p:tgtEl>
                                        <p:attrNameLst>
                                          <p:attrName>ppt_w</p:attrName>
                                        </p:attrNameLst>
                                      </p:cBhvr>
                                      <p:tavLst>
                                        <p:tav tm="0">
                                          <p:val>
                                            <p:fltVal val="0"/>
                                          </p:val>
                                        </p:tav>
                                        <p:tav tm="100000">
                                          <p:val>
                                            <p:strVal val="#ppt_w"/>
                                          </p:val>
                                        </p:tav>
                                      </p:tavLst>
                                    </p:anim>
                                    <p:anim calcmode="lin" valueType="num">
                                      <p:cBhvr>
                                        <p:cTn id="46" dur="500" fill="hold"/>
                                        <p:tgtEl>
                                          <p:spTgt spid="5">
                                            <p:txEl>
                                              <p:pRg st="8" end="8"/>
                                            </p:txEl>
                                          </p:spTgt>
                                        </p:tgtEl>
                                        <p:attrNameLst>
                                          <p:attrName>ppt_h</p:attrName>
                                        </p:attrNameLst>
                                      </p:cBhvr>
                                      <p:tavLst>
                                        <p:tav tm="0">
                                          <p:val>
                                            <p:fltVal val="0"/>
                                          </p:val>
                                        </p:tav>
                                        <p:tav tm="100000">
                                          <p:val>
                                            <p:strVal val="#ppt_h"/>
                                          </p:val>
                                        </p:tav>
                                      </p:tavLst>
                                    </p:anim>
                                    <p:animEffect transition="in" filter="fade">
                                      <p:cBhvr>
                                        <p:cTn id="4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09600" y="1524001"/>
            <a:ext cx="7772400" cy="685799"/>
          </a:xfrm>
        </p:spPr>
        <p:txBody>
          <a:bodyPr>
            <a:noAutofit/>
          </a:bodyPr>
          <a:lstStyle/>
          <a:p>
            <a:r>
              <a:rPr lang="en-US" b="1" dirty="0" smtClean="0"/>
              <a:t>Chapter Revisions</a:t>
            </a:r>
            <a:endParaRPr lang="en-US" b="1" dirty="0"/>
          </a:p>
        </p:txBody>
      </p:sp>
      <p:sp>
        <p:nvSpPr>
          <p:cNvPr id="5" name="Subtitle 2"/>
          <p:cNvSpPr>
            <a:spLocks noGrp="1"/>
          </p:cNvSpPr>
          <p:nvPr>
            <p:ph type="subTitle" idx="1"/>
          </p:nvPr>
        </p:nvSpPr>
        <p:spPr>
          <a:xfrm>
            <a:off x="685800" y="2286000"/>
            <a:ext cx="7391400" cy="4267200"/>
          </a:xfrm>
        </p:spPr>
        <p:txBody>
          <a:bodyPr>
            <a:normAutofit/>
          </a:bodyPr>
          <a:lstStyle/>
          <a:p>
            <a:pPr algn="just">
              <a:lnSpc>
                <a:spcPct val="120000"/>
              </a:lnSpc>
              <a:spcBef>
                <a:spcPts val="600"/>
              </a:spcBef>
            </a:pPr>
            <a:r>
              <a:rPr lang="en-US" sz="4000" b="1" dirty="0">
                <a:solidFill>
                  <a:schemeClr val="tx1"/>
                </a:solidFill>
              </a:rPr>
              <a:t>Chapter 6</a:t>
            </a:r>
          </a:p>
          <a:p>
            <a:pPr marL="457200" indent="-457200" algn="just">
              <a:lnSpc>
                <a:spcPct val="120000"/>
              </a:lnSpc>
              <a:spcBef>
                <a:spcPts val="1200"/>
              </a:spcBef>
              <a:buFont typeface="Wingdings" panose="05000000000000000000" pitchFamily="2" charset="2"/>
              <a:buChar char="Ø"/>
            </a:pPr>
            <a:r>
              <a:rPr lang="en-US" b="1" dirty="0" smtClean="0">
                <a:solidFill>
                  <a:schemeClr val="tx1"/>
                </a:solidFill>
                <a:latin typeface="+mj-lt"/>
                <a:ea typeface="Calibri"/>
                <a:cs typeface="Times New Roman"/>
              </a:rPr>
              <a:t>Moved PRE-BID CONFERENCE DISCUSSION ITEMS from the back of this chapter to Appendix B.</a:t>
            </a:r>
            <a:endParaRPr lang="en-US" dirty="0">
              <a:solidFill>
                <a:schemeClr val="tx1"/>
              </a:solidFill>
              <a:effectLst/>
              <a:latin typeface="+mj-lt"/>
              <a:ea typeface="Calibri"/>
              <a:cs typeface="Times New Roman"/>
            </a:endParaRPr>
          </a:p>
        </p:txBody>
      </p:sp>
    </p:spTree>
    <p:extLst>
      <p:ext uri="{BB962C8B-B14F-4D97-AF65-F5344CB8AC3E}">
        <p14:creationId xmlns:p14="http://schemas.microsoft.com/office/powerpoint/2010/main" val="927529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2" presetClass="entr" presetSubtype="4"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anim calcmode="lin" valueType="num">
                                      <p:cBhvr additive="base">
                                        <p:cTn id="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additive="base">
                                        <p:cTn id="15"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864</TotalTime>
  <Words>856</Words>
  <Application>Microsoft Office PowerPoint</Application>
  <PresentationFormat>On-screen Show (4:3)</PresentationFormat>
  <Paragraphs>118</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2018 Manual for  Planning and Execution of State Permanent Improvements – Part II</vt:lpstr>
      <vt:lpstr>2018 OSE MANUAL  REVISIONS</vt:lpstr>
      <vt:lpstr>General Modifications</vt:lpstr>
      <vt:lpstr>Chapter Revisions</vt:lpstr>
      <vt:lpstr>Chapter Revisions</vt:lpstr>
      <vt:lpstr>Chapter Revisions</vt:lpstr>
      <vt:lpstr>Chapter Revisions</vt:lpstr>
      <vt:lpstr>Chapter Revisions</vt:lpstr>
      <vt:lpstr>Chapter Revisions</vt:lpstr>
      <vt:lpstr>Chapter Revisions</vt:lpstr>
      <vt:lpstr>Chapter Revisions</vt:lpstr>
      <vt:lpstr>Chapter Revisions</vt:lpstr>
      <vt:lpstr>Chapter Revisions</vt:lpstr>
      <vt:lpstr>Chapter Revisions</vt:lpstr>
      <vt:lpstr>Appendix Revisions</vt:lpstr>
      <vt:lpstr>Appendix Revisions</vt:lpstr>
      <vt:lpstr>Appendix Revisions</vt:lpstr>
      <vt:lpstr>Appendix Revisions</vt:lpstr>
      <vt:lpstr>Appendix Revisions</vt:lpstr>
      <vt:lpstr>Appendix Revisions</vt:lpstr>
      <vt:lpstr>Appendix Revisions</vt:lpstr>
      <vt:lpstr>Appendix Revisions</vt:lpstr>
      <vt:lpstr>Appendix Revisions</vt:lpstr>
      <vt:lpstr>PowerPoint Presentation</vt:lpstr>
      <vt:lpstr>Happy Halloween!!</vt:lpstr>
    </vt:vector>
  </TitlesOfParts>
  <Company>SC Budget and Control Board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Manual for  Planning and Execution of State Permanent Improvements – Part II</dc:title>
  <dc:creator>Jordan, Margaret</dc:creator>
  <cp:lastModifiedBy>Jordan, Margaret</cp:lastModifiedBy>
  <cp:revision>24</cp:revision>
  <cp:lastPrinted>2017-10-17T21:41:21Z</cp:lastPrinted>
  <dcterms:created xsi:type="dcterms:W3CDTF">2017-10-11T16:10:03Z</dcterms:created>
  <dcterms:modified xsi:type="dcterms:W3CDTF">2017-10-17T21:46:02Z</dcterms:modified>
</cp:coreProperties>
</file>