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60" r:id="rId3"/>
    <p:sldId id="261" r:id="rId4"/>
    <p:sldId id="262" r:id="rId5"/>
    <p:sldId id="263" r:id="rId6"/>
    <p:sldId id="289" r:id="rId7"/>
    <p:sldId id="290" r:id="rId8"/>
    <p:sldId id="291" r:id="rId9"/>
    <p:sldId id="292" r:id="rId10"/>
    <p:sldId id="273" r:id="rId11"/>
    <p:sldId id="293" r:id="rId12"/>
    <p:sldId id="294" r:id="rId13"/>
    <p:sldId id="278" r:id="rId14"/>
    <p:sldId id="295" r:id="rId15"/>
    <p:sldId id="296" r:id="rId16"/>
    <p:sldId id="298"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7E9960-8626-4967-AF07-C5FBB216DB8F}" v="5" dt="2025-10-13T16:01:11.1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p:cViewPr varScale="1">
        <p:scale>
          <a:sx n="111" d="100"/>
          <a:sy n="111" d="100"/>
        </p:scale>
        <p:origin x="159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6E3B9E-B71A-4417-B7F5-3D8CD7FFEEED}" type="datetimeFigureOut">
              <a:rPr lang="en-US" smtClean="0"/>
              <a:t>10/14/2025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690AF5-9850-45D7-8D7E-2EF5EADE0FC5}" type="slidenum">
              <a:rPr lang="en-US" smtClean="0"/>
              <a:t>‹#›</a:t>
            </a:fld>
            <a:endParaRPr lang="en-US"/>
          </a:p>
        </p:txBody>
      </p:sp>
    </p:spTree>
    <p:extLst>
      <p:ext uri="{BB962C8B-B14F-4D97-AF65-F5344CB8AC3E}">
        <p14:creationId xmlns:p14="http://schemas.microsoft.com/office/powerpoint/2010/main" val="1009644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‘Public funds’ means any money or property owned by the 14 State or a political subdivision thereof, regardless of form and 15 whether in specie or otherwise</a:t>
            </a:r>
          </a:p>
        </p:txBody>
      </p:sp>
      <p:sp>
        <p:nvSpPr>
          <p:cNvPr id="4" name="Slide Number Placeholder 3"/>
          <p:cNvSpPr>
            <a:spLocks noGrp="1"/>
          </p:cNvSpPr>
          <p:nvPr>
            <p:ph type="sldNum" sz="quarter" idx="5"/>
          </p:nvPr>
        </p:nvSpPr>
        <p:spPr/>
        <p:txBody>
          <a:bodyPr/>
          <a:lstStyle/>
          <a:p>
            <a:fld id="{07690AF5-9850-45D7-8D7E-2EF5EADE0FC5}" type="slidenum">
              <a:rPr lang="en-US" smtClean="0"/>
              <a:t>2</a:t>
            </a:fld>
            <a:endParaRPr lang="en-US"/>
          </a:p>
        </p:txBody>
      </p:sp>
    </p:spTree>
    <p:extLst>
      <p:ext uri="{BB962C8B-B14F-4D97-AF65-F5344CB8AC3E}">
        <p14:creationId xmlns:p14="http://schemas.microsoft.com/office/powerpoint/2010/main" val="2902900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to handle open and unopened bids/proposals – Dispose of unopened bids</a:t>
            </a:r>
          </a:p>
          <a:p>
            <a:endParaRPr lang="en-US" dirty="0"/>
          </a:p>
        </p:txBody>
      </p:sp>
      <p:sp>
        <p:nvSpPr>
          <p:cNvPr id="4" name="Slide Number Placeholder 3"/>
          <p:cNvSpPr>
            <a:spLocks noGrp="1"/>
          </p:cNvSpPr>
          <p:nvPr>
            <p:ph type="sldNum" sz="quarter" idx="5"/>
          </p:nvPr>
        </p:nvSpPr>
        <p:spPr/>
        <p:txBody>
          <a:bodyPr/>
          <a:lstStyle/>
          <a:p>
            <a:fld id="{07690AF5-9850-45D7-8D7E-2EF5EADE0FC5}" type="slidenum">
              <a:rPr lang="en-US" smtClean="0"/>
              <a:t>3</a:t>
            </a:fld>
            <a:endParaRPr lang="en-US"/>
          </a:p>
        </p:txBody>
      </p:sp>
    </p:spTree>
    <p:extLst>
      <p:ext uri="{BB962C8B-B14F-4D97-AF65-F5344CB8AC3E}">
        <p14:creationId xmlns:p14="http://schemas.microsoft.com/office/powerpoint/2010/main" val="3544626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B707AAEB-DA85-4818-960B-FBD7BFD67089}" type="datetimeFigureOut">
              <a:rPr lang="en-US"/>
              <a:pPr>
                <a:defRPr/>
              </a:pPr>
              <a:t>10/14/2025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F197CF-0FC0-4B4D-B007-B9D4395F4A6D}" type="slidenum">
              <a:rPr lang="en-US"/>
              <a:pPr>
                <a:defRPr/>
              </a:pPr>
              <a:t>‹#›</a:t>
            </a:fld>
            <a:endParaRPr lang="en-US"/>
          </a:p>
        </p:txBody>
      </p:sp>
    </p:spTree>
    <p:extLst>
      <p:ext uri="{BB962C8B-B14F-4D97-AF65-F5344CB8AC3E}">
        <p14:creationId xmlns:p14="http://schemas.microsoft.com/office/powerpoint/2010/main" val="4028802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60EE16F-698C-40C0-8D9D-0A025037E907}" type="datetimeFigureOut">
              <a:rPr lang="en-US"/>
              <a:pPr>
                <a:defRPr/>
              </a:pPr>
              <a:t>10/14/2025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DDEF01-5A29-4BEA-B5DB-1914DD2BFF8B}" type="slidenum">
              <a:rPr lang="en-US"/>
              <a:pPr>
                <a:defRPr/>
              </a:pPr>
              <a:t>‹#›</a:t>
            </a:fld>
            <a:endParaRPr lang="en-US"/>
          </a:p>
        </p:txBody>
      </p:sp>
    </p:spTree>
    <p:extLst>
      <p:ext uri="{BB962C8B-B14F-4D97-AF65-F5344CB8AC3E}">
        <p14:creationId xmlns:p14="http://schemas.microsoft.com/office/powerpoint/2010/main" val="471308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1135AB9-E638-4D9C-B515-9867734CBD5B}" type="datetimeFigureOut">
              <a:rPr lang="en-US"/>
              <a:pPr>
                <a:defRPr/>
              </a:pPr>
              <a:t>10/14/2025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072044-B977-4D82-9F48-5D621D5525E4}" type="slidenum">
              <a:rPr lang="en-US"/>
              <a:pPr>
                <a:defRPr/>
              </a:pPr>
              <a:t>‹#›</a:t>
            </a:fld>
            <a:endParaRPr lang="en-US"/>
          </a:p>
        </p:txBody>
      </p:sp>
    </p:spTree>
    <p:extLst>
      <p:ext uri="{BB962C8B-B14F-4D97-AF65-F5344CB8AC3E}">
        <p14:creationId xmlns:p14="http://schemas.microsoft.com/office/powerpoint/2010/main" val="3270450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0250A0E-3017-4582-8E99-73507D18BA5C}" type="datetimeFigureOut">
              <a:rPr lang="en-US"/>
              <a:pPr>
                <a:defRPr/>
              </a:pPr>
              <a:t>10/14/2025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3671BA-1F99-44D2-82F5-C1C3FD8A86D5}" type="slidenum">
              <a:rPr lang="en-US"/>
              <a:pPr>
                <a:defRPr/>
              </a:pPr>
              <a:t>‹#›</a:t>
            </a:fld>
            <a:endParaRPr lang="en-US"/>
          </a:p>
        </p:txBody>
      </p:sp>
    </p:spTree>
    <p:extLst>
      <p:ext uri="{BB962C8B-B14F-4D97-AF65-F5344CB8AC3E}">
        <p14:creationId xmlns:p14="http://schemas.microsoft.com/office/powerpoint/2010/main" val="275136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60C03FA1-1233-4921-A8F1-545BFC36891E}" type="datetimeFigureOut">
              <a:rPr lang="en-US"/>
              <a:pPr>
                <a:defRPr/>
              </a:pPr>
              <a:t>10/14/2025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2B9928-F0BC-468E-9CEB-25667C0F1308}" type="slidenum">
              <a:rPr lang="en-US"/>
              <a:pPr>
                <a:defRPr/>
              </a:pPr>
              <a:t>‹#›</a:t>
            </a:fld>
            <a:endParaRPr lang="en-US"/>
          </a:p>
        </p:txBody>
      </p:sp>
    </p:spTree>
    <p:extLst>
      <p:ext uri="{BB962C8B-B14F-4D97-AF65-F5344CB8AC3E}">
        <p14:creationId xmlns:p14="http://schemas.microsoft.com/office/powerpoint/2010/main" val="1396284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7DF3BE5-2942-4AC8-87E1-FB5A682735F0}" type="datetimeFigureOut">
              <a:rPr lang="en-US"/>
              <a:pPr>
                <a:defRPr/>
              </a:pPr>
              <a:t>10/14/2025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4133087-A886-4906-9A5D-19438732EBA7}" type="slidenum">
              <a:rPr lang="en-US"/>
              <a:pPr>
                <a:defRPr/>
              </a:pPr>
              <a:t>‹#›</a:t>
            </a:fld>
            <a:endParaRPr lang="en-US"/>
          </a:p>
        </p:txBody>
      </p:sp>
    </p:spTree>
    <p:extLst>
      <p:ext uri="{BB962C8B-B14F-4D97-AF65-F5344CB8AC3E}">
        <p14:creationId xmlns:p14="http://schemas.microsoft.com/office/powerpoint/2010/main" val="3393952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826015B-D744-48DD-9411-E7745B204324}" type="datetimeFigureOut">
              <a:rPr lang="en-US"/>
              <a:pPr>
                <a:defRPr/>
              </a:pPr>
              <a:t>10/14/2025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58229A2-96E3-4B63-B347-4C88CF99621F}" type="slidenum">
              <a:rPr lang="en-US"/>
              <a:pPr>
                <a:defRPr/>
              </a:pPr>
              <a:t>‹#›</a:t>
            </a:fld>
            <a:endParaRPr lang="en-US"/>
          </a:p>
        </p:txBody>
      </p:sp>
    </p:spTree>
    <p:extLst>
      <p:ext uri="{BB962C8B-B14F-4D97-AF65-F5344CB8AC3E}">
        <p14:creationId xmlns:p14="http://schemas.microsoft.com/office/powerpoint/2010/main" val="2551195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E5C80B73-D295-4A56-BBE8-3F5711D4BD01}" type="datetimeFigureOut">
              <a:rPr lang="en-US"/>
              <a:pPr>
                <a:defRPr/>
              </a:pPr>
              <a:t>10/14/2025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0E4FB9B-10DD-4C17-87F4-1D0EDB225CDC}" type="slidenum">
              <a:rPr lang="en-US"/>
              <a:pPr>
                <a:defRPr/>
              </a:pPr>
              <a:t>‹#›</a:t>
            </a:fld>
            <a:endParaRPr lang="en-US"/>
          </a:p>
        </p:txBody>
      </p:sp>
    </p:spTree>
    <p:extLst>
      <p:ext uri="{BB962C8B-B14F-4D97-AF65-F5344CB8AC3E}">
        <p14:creationId xmlns:p14="http://schemas.microsoft.com/office/powerpoint/2010/main" val="2092623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ECF58EC-D6A1-4A8B-96DC-08E57C851F6C}" type="datetimeFigureOut">
              <a:rPr lang="en-US"/>
              <a:pPr>
                <a:defRPr/>
              </a:pPr>
              <a:t>10/14/2025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387DF3A-1ADC-4FA6-89BB-9B614B007BAD}" type="slidenum">
              <a:rPr lang="en-US"/>
              <a:pPr>
                <a:defRPr/>
              </a:pPr>
              <a:t>‹#›</a:t>
            </a:fld>
            <a:endParaRPr lang="en-US"/>
          </a:p>
        </p:txBody>
      </p:sp>
    </p:spTree>
    <p:extLst>
      <p:ext uri="{BB962C8B-B14F-4D97-AF65-F5344CB8AC3E}">
        <p14:creationId xmlns:p14="http://schemas.microsoft.com/office/powerpoint/2010/main" val="3687616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62945A96-ACFE-4EBE-815A-C7DA78423D33}" type="datetimeFigureOut">
              <a:rPr lang="en-US"/>
              <a:pPr>
                <a:defRPr/>
              </a:pPr>
              <a:t>10/14/2025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9B68DC8-BF1B-4CCB-99A5-44F240916546}" type="slidenum">
              <a:rPr lang="en-US"/>
              <a:pPr>
                <a:defRPr/>
              </a:pPr>
              <a:t>‹#›</a:t>
            </a:fld>
            <a:endParaRPr lang="en-US"/>
          </a:p>
        </p:txBody>
      </p:sp>
    </p:spTree>
    <p:extLst>
      <p:ext uri="{BB962C8B-B14F-4D97-AF65-F5344CB8AC3E}">
        <p14:creationId xmlns:p14="http://schemas.microsoft.com/office/powerpoint/2010/main" val="3930535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4B29F420-89DC-42B6-801E-814FD0343476}" type="datetimeFigureOut">
              <a:rPr lang="en-US"/>
              <a:pPr>
                <a:defRPr/>
              </a:pPr>
              <a:t>10/14/2025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947A5D7-9087-466A-8F71-047772C82C1E}" type="slidenum">
              <a:rPr lang="en-US"/>
              <a:pPr>
                <a:defRPr/>
              </a:pPr>
              <a:t>‹#›</a:t>
            </a:fld>
            <a:endParaRPr lang="en-US"/>
          </a:p>
        </p:txBody>
      </p:sp>
    </p:spTree>
    <p:extLst>
      <p:ext uri="{BB962C8B-B14F-4D97-AF65-F5344CB8AC3E}">
        <p14:creationId xmlns:p14="http://schemas.microsoft.com/office/powerpoint/2010/main" val="3159370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en-US"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ACF6220-07A9-4698-90D7-035D41DE57A5}" type="datetimeFigureOut">
              <a:rPr lang="en-US"/>
              <a:pPr>
                <a:defRPr/>
              </a:pPr>
              <a:t>10/14/2025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9E5539E5-E3D2-483F-A4AD-45BCE45892E7}" type="slidenum">
              <a:rPr lang="en-US"/>
              <a:pPr>
                <a:defRPr/>
              </a:pPr>
              <a:t>‹#›</a:t>
            </a:fld>
            <a:endParaRPr lang="en-US"/>
          </a:p>
        </p:txBody>
      </p:sp>
      <p:pic>
        <p:nvPicPr>
          <p:cNvPr id="1031" name="Picture 2" descr="C:\Users\dbsalley\AppData\Local\Microsoft\Windows\Temporary Internet Files\Content.Outlook\2GRG58NI\PPBanner.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5929313"/>
            <a:ext cx="91440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a:solidFill>
                  <a:schemeClr val="tx2"/>
                </a:solidFill>
              </a:rPr>
              <a:t>PROTEST</a:t>
            </a:r>
          </a:p>
        </p:txBody>
      </p:sp>
      <p:sp>
        <p:nvSpPr>
          <p:cNvPr id="3" name="Subtitle 2"/>
          <p:cNvSpPr>
            <a:spLocks noGrp="1"/>
          </p:cNvSpPr>
          <p:nvPr>
            <p:ph type="subTitle" idx="1"/>
          </p:nvPr>
        </p:nvSpPr>
        <p:spPr>
          <a:xfrm>
            <a:off x="1524000" y="3810000"/>
            <a:ext cx="6400800" cy="1295400"/>
          </a:xfrm>
        </p:spPr>
        <p:txBody>
          <a:bodyPr rtlCol="0">
            <a:normAutofit fontScale="85000" lnSpcReduction="10000"/>
          </a:bodyPr>
          <a:lstStyle/>
          <a:p>
            <a:pPr fontAlgn="auto">
              <a:spcAft>
                <a:spcPts val="0"/>
              </a:spcAft>
              <a:buFont typeface="Arial" panose="020B0604020202020204" pitchFamily="34" charset="0"/>
              <a:buNone/>
              <a:defRPr/>
            </a:pPr>
            <a:r>
              <a:rPr lang="en-US" sz="4400" dirty="0">
                <a:solidFill>
                  <a:schemeClr val="tx2"/>
                </a:solidFill>
              </a:rPr>
              <a:t>John St. C. White, PE</a:t>
            </a:r>
          </a:p>
          <a:p>
            <a:pPr fontAlgn="auto">
              <a:spcAft>
                <a:spcPts val="0"/>
              </a:spcAft>
              <a:buFont typeface="Arial" panose="020B0604020202020204" pitchFamily="34" charset="0"/>
              <a:buNone/>
              <a:defRPr/>
            </a:pPr>
            <a:r>
              <a:rPr lang="en-US" sz="4400" dirty="0">
                <a:solidFill>
                  <a:schemeClr val="tx2"/>
                </a:solidFill>
              </a:rPr>
              <a:t>Materials Management Officer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sz="2800" b="1" dirty="0"/>
              <a:t>Regulation 19-445.2070. Rejection of Individual Bids.</a:t>
            </a:r>
            <a:br>
              <a:rPr lang="en-US" sz="2800" b="1" dirty="0"/>
            </a:br>
            <a:r>
              <a:rPr lang="en-US" sz="2800" dirty="0"/>
              <a:t>G. Exceptions to Rejection Procedures.</a:t>
            </a:r>
            <a:br>
              <a:rPr lang="en-US" sz="2800" dirty="0"/>
            </a:br>
            <a:r>
              <a:rPr lang="en-US" sz="2800" dirty="0"/>
              <a:t>Any bid received after the procurement officer of the governmental body or his designee</a:t>
            </a:r>
            <a:br>
              <a:rPr lang="en-US" sz="2800" dirty="0"/>
            </a:br>
            <a:r>
              <a:rPr lang="en-US" sz="2800" dirty="0"/>
              <a:t>has declared that the time set for bid opening has arrived, shall be rejected </a:t>
            </a:r>
            <a:r>
              <a:rPr lang="en-US" sz="2800" b="1" dirty="0"/>
              <a:t>unless the bid</a:t>
            </a:r>
            <a:br>
              <a:rPr lang="en-US" sz="2800" b="1" dirty="0"/>
            </a:br>
            <a:r>
              <a:rPr lang="en-US" sz="2800" b="1" dirty="0"/>
              <a:t>had been delivered to the location specified in the solicitation or the governmental</a:t>
            </a:r>
            <a:br>
              <a:rPr lang="en-US" sz="2800" b="1" dirty="0"/>
            </a:br>
            <a:r>
              <a:rPr lang="en-US" sz="2800" b="1" dirty="0"/>
              <a:t>bodies’ </a:t>
            </a:r>
            <a:r>
              <a:rPr lang="en-US" sz="2800" dirty="0"/>
              <a:t>[sic] </a:t>
            </a:r>
            <a:r>
              <a:rPr lang="en-US" sz="2800" b="1" dirty="0"/>
              <a:t>mail room which services that location prior to the bid opening</a:t>
            </a:r>
            <a:r>
              <a:rPr lang="en-US" sz="2800" dirty="0"/>
              <a:t>.</a:t>
            </a:r>
            <a:br>
              <a:rPr lang="en-US" sz="2800" dirty="0"/>
            </a:br>
            <a:r>
              <a:rPr lang="en-US" sz="2800" dirty="0"/>
              <a:t>[emphasis supplied]</a:t>
            </a:r>
            <a:endParaRPr lang="en-US" sz="2800" dirty="0">
              <a:solidFill>
                <a:schemeClr val="tx2"/>
              </a:solidFill>
            </a:endParaRPr>
          </a:p>
        </p:txBody>
      </p:sp>
    </p:spTree>
    <p:extLst>
      <p:ext uri="{BB962C8B-B14F-4D97-AF65-F5344CB8AC3E}">
        <p14:creationId xmlns:p14="http://schemas.microsoft.com/office/powerpoint/2010/main" val="1814130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1016E-2B8E-BF08-2F87-34AAEA5E975F}"/>
              </a:ext>
            </a:extLst>
          </p:cNvPr>
          <p:cNvSpPr>
            <a:spLocks noGrp="1"/>
          </p:cNvSpPr>
          <p:nvPr>
            <p:ph type="title"/>
          </p:nvPr>
        </p:nvSpPr>
        <p:spPr/>
        <p:txBody>
          <a:bodyPr/>
          <a:lstStyle/>
          <a:p>
            <a:r>
              <a:rPr lang="en-US" dirty="0"/>
              <a:t>See File 2024-147 Protest of Farmer’s Mulch &amp; Rock</a:t>
            </a:r>
          </a:p>
        </p:txBody>
      </p:sp>
      <p:sp>
        <p:nvSpPr>
          <p:cNvPr id="3" name="Content Placeholder 2">
            <a:extLst>
              <a:ext uri="{FF2B5EF4-FFF2-40B4-BE49-F238E27FC236}">
                <a16:creationId xmlns:a16="http://schemas.microsoft.com/office/drawing/2014/main" id="{8F03F251-C6AA-5DA1-4F61-17CC43D3914E}"/>
              </a:ext>
            </a:extLst>
          </p:cNvPr>
          <p:cNvSpPr>
            <a:spLocks noGrp="1"/>
          </p:cNvSpPr>
          <p:nvPr>
            <p:ph idx="1"/>
          </p:nvPr>
        </p:nvSpPr>
        <p:spPr/>
        <p:txBody>
          <a:bodyPr/>
          <a:lstStyle/>
          <a:p>
            <a:pPr marL="0" indent="0">
              <a:buNone/>
            </a:pPr>
            <a:r>
              <a:rPr lang="en-US" sz="2400" dirty="0"/>
              <a:t>Where bids are received at one place by the government (i.e. a post office box or caller number location) for delivery by it to another place for bid opening, the agency has a duty to establish procedures to ensure that the physical transmission of bids is accomplished within a reasonable time of their receipt. Thus, mishandling may be charged to the government where the delay in transmission of a bid is due to the agency’s failure to use a transmittal procedure that would have permitted the bid to be delivered to the contracting officer within a reasonable time before bid opening. </a:t>
            </a:r>
            <a:r>
              <a:rPr lang="nl-NL" sz="2400" dirty="0"/>
              <a:t>Microflect, B-225118 (Comp. Gen. 1987). </a:t>
            </a:r>
            <a:endParaRPr lang="en-US" sz="2400" dirty="0"/>
          </a:p>
        </p:txBody>
      </p:sp>
    </p:spTree>
    <p:extLst>
      <p:ext uri="{BB962C8B-B14F-4D97-AF65-F5344CB8AC3E}">
        <p14:creationId xmlns:p14="http://schemas.microsoft.com/office/powerpoint/2010/main" val="3457594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DCF1B-29B5-9006-6806-B91C9CBBB735}"/>
              </a:ext>
            </a:extLst>
          </p:cNvPr>
          <p:cNvSpPr>
            <a:spLocks noGrp="1"/>
          </p:cNvSpPr>
          <p:nvPr>
            <p:ph type="title"/>
          </p:nvPr>
        </p:nvSpPr>
        <p:spPr/>
        <p:txBody>
          <a:bodyPr/>
          <a:lstStyle/>
          <a:p>
            <a:r>
              <a:rPr lang="en-US" dirty="0"/>
              <a:t>Non-Regulated &amp; Regulated Work</a:t>
            </a:r>
            <a:br>
              <a:rPr lang="en-US" dirty="0"/>
            </a:br>
            <a:r>
              <a:rPr lang="en-US" dirty="0"/>
              <a:t>License Requirement</a:t>
            </a:r>
          </a:p>
        </p:txBody>
      </p:sp>
      <p:sp>
        <p:nvSpPr>
          <p:cNvPr id="3" name="Content Placeholder 2">
            <a:extLst>
              <a:ext uri="{FF2B5EF4-FFF2-40B4-BE49-F238E27FC236}">
                <a16:creationId xmlns:a16="http://schemas.microsoft.com/office/drawing/2014/main" id="{E083A1B7-F739-02B4-E40F-3664AEF8CBC5}"/>
              </a:ext>
            </a:extLst>
          </p:cNvPr>
          <p:cNvSpPr>
            <a:spLocks noGrp="1"/>
          </p:cNvSpPr>
          <p:nvPr>
            <p:ph idx="1"/>
          </p:nvPr>
        </p:nvSpPr>
        <p:spPr/>
        <p:txBody>
          <a:bodyPr/>
          <a:lstStyle/>
          <a:p>
            <a:r>
              <a:rPr lang="en-US" dirty="0"/>
              <a:t>File 2025-001 Protest of Construction </a:t>
            </a:r>
            <a:r>
              <a:rPr lang="en-US" dirty="0" err="1"/>
              <a:t>Svcs</a:t>
            </a:r>
            <a:r>
              <a:rPr lang="en-US" dirty="0"/>
              <a:t>. Group</a:t>
            </a:r>
          </a:p>
          <a:p>
            <a:pPr lvl="1"/>
            <a:r>
              <a:rPr lang="en-US" dirty="0"/>
              <a:t>95% non-regulated elevator modernization</a:t>
            </a:r>
          </a:p>
          <a:p>
            <a:r>
              <a:rPr lang="en-US" dirty="0"/>
              <a:t>File 2026-106 Protest of MAR Construction</a:t>
            </a:r>
          </a:p>
          <a:p>
            <a:pPr lvl="1"/>
            <a:r>
              <a:rPr lang="en-US" dirty="0"/>
              <a:t>35% non-regulated carpeting</a:t>
            </a:r>
          </a:p>
          <a:p>
            <a:pPr lvl="1"/>
            <a:r>
              <a:rPr lang="en-US" dirty="0"/>
              <a:t>65% regulated (NR) vinyl tile</a:t>
            </a:r>
          </a:p>
          <a:p>
            <a:pPr lvl="1"/>
            <a:endParaRPr lang="en-US" dirty="0"/>
          </a:p>
        </p:txBody>
      </p:sp>
    </p:spTree>
    <p:extLst>
      <p:ext uri="{BB962C8B-B14F-4D97-AF65-F5344CB8AC3E}">
        <p14:creationId xmlns:p14="http://schemas.microsoft.com/office/powerpoint/2010/main" val="3909113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dirty="0">
                <a:solidFill>
                  <a:schemeClr val="tx2"/>
                </a:solidFill>
              </a:rPr>
              <a:t>Contractors Licensing Board</a:t>
            </a:r>
            <a:endParaRPr lang="en-US" dirty="0"/>
          </a:p>
        </p:txBody>
      </p:sp>
      <p:sp>
        <p:nvSpPr>
          <p:cNvPr id="2" name="Content Placeholder 1">
            <a:extLst>
              <a:ext uri="{FF2B5EF4-FFF2-40B4-BE49-F238E27FC236}">
                <a16:creationId xmlns:a16="http://schemas.microsoft.com/office/drawing/2014/main" id="{B440968C-EB8F-DF1D-8F90-C88B5B49A09C}"/>
              </a:ext>
            </a:extLst>
          </p:cNvPr>
          <p:cNvSpPr>
            <a:spLocks noGrp="1"/>
          </p:cNvSpPr>
          <p:nvPr>
            <p:ph idx="1"/>
          </p:nvPr>
        </p:nvSpPr>
        <p:spPr/>
        <p:txBody>
          <a:bodyPr/>
          <a:lstStyle/>
          <a:p>
            <a:pPr marL="0" indent="0">
              <a:buNone/>
            </a:pPr>
            <a:r>
              <a:rPr lang="en-US" dirty="0"/>
              <a:t>“Although no specific license is required to perform the work listed below, portions of the work that are regulated by this board may require a general or mechanical contractor license with the appropriate classification(s) pursuant to S.C. Code Ann.§ 40-11-410 when the total cost of construction for the regulated work is greater than $10,000.”</a:t>
            </a:r>
          </a:p>
        </p:txBody>
      </p:sp>
    </p:spTree>
    <p:extLst>
      <p:ext uri="{BB962C8B-B14F-4D97-AF65-F5344CB8AC3E}">
        <p14:creationId xmlns:p14="http://schemas.microsoft.com/office/powerpoint/2010/main" val="4011000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2BC3C-00F4-32F2-5CEA-28A9D7908BE7}"/>
              </a:ext>
            </a:extLst>
          </p:cNvPr>
          <p:cNvSpPr>
            <a:spLocks noGrp="1"/>
          </p:cNvSpPr>
          <p:nvPr>
            <p:ph type="title"/>
          </p:nvPr>
        </p:nvSpPr>
        <p:spPr/>
        <p:txBody>
          <a:bodyPr/>
          <a:lstStyle/>
          <a:p>
            <a:r>
              <a:rPr lang="en-US" dirty="0"/>
              <a:t>Special Standards of Responsibility</a:t>
            </a:r>
            <a:br>
              <a:rPr lang="en-US" dirty="0"/>
            </a:br>
            <a:r>
              <a:rPr lang="en-US" dirty="0"/>
              <a:t>Reg 19-445.2125(F)</a:t>
            </a:r>
          </a:p>
        </p:txBody>
      </p:sp>
      <p:sp>
        <p:nvSpPr>
          <p:cNvPr id="3" name="Content Placeholder 2">
            <a:extLst>
              <a:ext uri="{FF2B5EF4-FFF2-40B4-BE49-F238E27FC236}">
                <a16:creationId xmlns:a16="http://schemas.microsoft.com/office/drawing/2014/main" id="{9AB85AD1-53DE-41AD-94B2-F02129D309B1}"/>
              </a:ext>
            </a:extLst>
          </p:cNvPr>
          <p:cNvSpPr>
            <a:spLocks noGrp="1"/>
          </p:cNvSpPr>
          <p:nvPr>
            <p:ph idx="1"/>
          </p:nvPr>
        </p:nvSpPr>
        <p:spPr/>
        <p:txBody>
          <a:bodyPr/>
          <a:lstStyle/>
          <a:p>
            <a:pPr marL="0" indent="0">
              <a:buNone/>
            </a:pPr>
            <a:r>
              <a:rPr lang="en-US" dirty="0"/>
              <a:t>Special standard </a:t>
            </a:r>
            <a:r>
              <a:rPr lang="en-US"/>
              <a:t>of responsibility must </a:t>
            </a:r>
            <a:r>
              <a:rPr lang="en-US" dirty="0"/>
              <a:t>be specific, objective, and mandatory</a:t>
            </a:r>
          </a:p>
          <a:p>
            <a:r>
              <a:rPr lang="en-US" dirty="0"/>
              <a:t>File 2025-003 Protest of Delaware Elevator, Inc.</a:t>
            </a:r>
          </a:p>
          <a:p>
            <a:pPr marL="0" indent="0">
              <a:buNone/>
            </a:pPr>
            <a:r>
              <a:rPr lang="en-US" sz="2400" dirty="0"/>
              <a:t>5. Question: The Specification requires the awarded contractor specialize in the business of Manufacturing, Installing and Servicing for 10 years prior, Will proof of this need to be submitted with the bid?</a:t>
            </a:r>
          </a:p>
          <a:p>
            <a:pPr marL="0" indent="0">
              <a:buNone/>
            </a:pPr>
            <a:r>
              <a:rPr lang="en-US" sz="2400" dirty="0"/>
              <a:t>Response: Yes.</a:t>
            </a:r>
          </a:p>
        </p:txBody>
      </p:sp>
    </p:spTree>
    <p:extLst>
      <p:ext uri="{BB962C8B-B14F-4D97-AF65-F5344CB8AC3E}">
        <p14:creationId xmlns:p14="http://schemas.microsoft.com/office/powerpoint/2010/main" val="1114490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BCFC9-0059-990E-AB29-E1679F8882D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FF682DB-7547-1B43-CA6D-BEDE2ADD87AD}"/>
              </a:ext>
            </a:extLst>
          </p:cNvPr>
          <p:cNvSpPr>
            <a:spLocks noGrp="1"/>
          </p:cNvSpPr>
          <p:nvPr>
            <p:ph idx="1"/>
          </p:nvPr>
        </p:nvSpPr>
        <p:spPr/>
        <p:txBody>
          <a:bodyPr/>
          <a:lstStyle/>
          <a:p>
            <a:r>
              <a:rPr lang="en-US" dirty="0"/>
              <a:t>File 2025-012 Protest of H&amp;H Group, Inc.</a:t>
            </a:r>
          </a:p>
          <a:p>
            <a:pPr marL="0" indent="0">
              <a:buNone/>
            </a:pPr>
            <a:r>
              <a:rPr lang="en-US" sz="2400" dirty="0"/>
              <a:t>1.05 QUALITY ASSURANCE</a:t>
            </a:r>
          </a:p>
          <a:p>
            <a:pPr marL="0" indent="0" algn="ctr">
              <a:buNone/>
            </a:pPr>
            <a:r>
              <a:rPr lang="en-US" sz="2400" dirty="0"/>
              <a:t>***</a:t>
            </a:r>
          </a:p>
          <a:p>
            <a:pPr marL="0" indent="0">
              <a:buNone/>
            </a:pPr>
            <a:r>
              <a:rPr lang="en-US" sz="2400" dirty="0"/>
              <a:t>B. Qualifications of Workers:</a:t>
            </a:r>
          </a:p>
          <a:p>
            <a:pPr marL="0" indent="0">
              <a:buNone/>
            </a:pPr>
            <a:r>
              <a:rPr lang="en-US" sz="2400" b="1" dirty="0"/>
              <a:t>The Contractor </a:t>
            </a:r>
            <a:r>
              <a:rPr lang="en-US" sz="2400" dirty="0"/>
              <a:t>for this portion of the work </a:t>
            </a:r>
            <a:r>
              <a:rPr lang="en-US" sz="2400" b="1" dirty="0"/>
              <a:t>shall have been successfully engaged in the respective trade for at least five (5) years immediately prior to commencement </a:t>
            </a:r>
            <a:r>
              <a:rPr lang="en-US" sz="2400" dirty="0"/>
              <a:t>of this work, and shall demonstrate to the approval of the Owner's representative that his record of workmanship is satisfactory.</a:t>
            </a:r>
          </a:p>
          <a:p>
            <a:pPr marL="0" indent="0">
              <a:buNone/>
            </a:pPr>
            <a:r>
              <a:rPr lang="en-US" sz="2400" dirty="0"/>
              <a:t>[emphasis supplied]</a:t>
            </a:r>
          </a:p>
        </p:txBody>
      </p:sp>
    </p:spTree>
    <p:extLst>
      <p:ext uri="{BB962C8B-B14F-4D97-AF65-F5344CB8AC3E}">
        <p14:creationId xmlns:p14="http://schemas.microsoft.com/office/powerpoint/2010/main" val="1680651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8C4449-BA9B-45C1-BB7C-227C3CFFD4A4}"/>
              </a:ext>
            </a:extLst>
          </p:cNvPr>
          <p:cNvSpPr>
            <a:spLocks noGrp="1"/>
          </p:cNvSpPr>
          <p:nvPr>
            <p:ph type="ctrTitle"/>
          </p:nvPr>
        </p:nvSpPr>
        <p:spPr/>
        <p:txBody>
          <a:bodyPr/>
          <a:lstStyle/>
          <a:p>
            <a:r>
              <a:rPr lang="en-US" sz="40000" dirty="0">
                <a:solidFill>
                  <a:srgbClr val="FF0000"/>
                </a:solidFill>
              </a:rPr>
              <a:t>?</a:t>
            </a:r>
          </a:p>
        </p:txBody>
      </p:sp>
    </p:spTree>
    <p:extLst>
      <p:ext uri="{BB962C8B-B14F-4D97-AF65-F5344CB8AC3E}">
        <p14:creationId xmlns:p14="http://schemas.microsoft.com/office/powerpoint/2010/main" val="2788037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a:solidFill>
                  <a:schemeClr val="tx2"/>
                </a:solidFill>
              </a:rPr>
              <a:t>STATISTICS</a:t>
            </a:r>
          </a:p>
        </p:txBody>
      </p:sp>
      <p:sp>
        <p:nvSpPr>
          <p:cNvPr id="3" name="Content Placeholder 2"/>
          <p:cNvSpPr>
            <a:spLocks noGrp="1"/>
          </p:cNvSpPr>
          <p:nvPr>
            <p:ph idx="1"/>
          </p:nvPr>
        </p:nvSpPr>
        <p:spPr>
          <a:xfrm>
            <a:off x="457200" y="914400"/>
            <a:ext cx="8229600" cy="5211763"/>
          </a:xfrm>
        </p:spPr>
        <p:txBody>
          <a:bodyPr/>
          <a:lstStyle/>
          <a:p>
            <a:r>
              <a:rPr lang="en-US" dirty="0">
                <a:solidFill>
                  <a:schemeClr val="tx2"/>
                </a:solidFill>
              </a:rPr>
              <a:t>2023-2024</a:t>
            </a:r>
          </a:p>
          <a:p>
            <a:pPr lvl="1"/>
            <a:r>
              <a:rPr lang="en-US" dirty="0">
                <a:solidFill>
                  <a:schemeClr val="tx2"/>
                </a:solidFill>
              </a:rPr>
              <a:t>6 Protests</a:t>
            </a:r>
          </a:p>
          <a:p>
            <a:pPr lvl="2"/>
            <a:r>
              <a:rPr lang="en-US" dirty="0">
                <a:solidFill>
                  <a:schemeClr val="tx2"/>
                </a:solidFill>
              </a:rPr>
              <a:t>1 Withdrawn</a:t>
            </a:r>
          </a:p>
          <a:p>
            <a:pPr lvl="2"/>
            <a:r>
              <a:rPr lang="en-US" dirty="0">
                <a:solidFill>
                  <a:schemeClr val="tx2"/>
                </a:solidFill>
              </a:rPr>
              <a:t>3 Denied</a:t>
            </a:r>
          </a:p>
          <a:p>
            <a:pPr lvl="2"/>
            <a:r>
              <a:rPr lang="en-US" dirty="0">
                <a:solidFill>
                  <a:schemeClr val="tx2"/>
                </a:solidFill>
              </a:rPr>
              <a:t>1 Dismissed</a:t>
            </a:r>
          </a:p>
          <a:p>
            <a:pPr lvl="2"/>
            <a:r>
              <a:rPr lang="en-US" dirty="0">
                <a:solidFill>
                  <a:schemeClr val="tx2"/>
                </a:solidFill>
              </a:rPr>
              <a:t>1 Granted </a:t>
            </a:r>
          </a:p>
          <a:p>
            <a:pPr lvl="2"/>
            <a:r>
              <a:rPr lang="en-US" dirty="0">
                <a:solidFill>
                  <a:schemeClr val="tx2"/>
                </a:solidFill>
              </a:rPr>
              <a:t>Average processing time 33</a:t>
            </a:r>
          </a:p>
          <a:p>
            <a:pPr lvl="1"/>
            <a:r>
              <a:rPr lang="en-US" dirty="0">
                <a:solidFill>
                  <a:schemeClr val="tx2"/>
                </a:solidFill>
              </a:rPr>
              <a:t> Reg 19-445-2085A and/or C</a:t>
            </a:r>
          </a:p>
          <a:p>
            <a:pPr lvl="2"/>
            <a:r>
              <a:rPr lang="en-US" dirty="0">
                <a:solidFill>
                  <a:schemeClr val="tx2"/>
                </a:solidFill>
              </a:rPr>
              <a:t>2 Withdrawals due to mistake granted</a:t>
            </a:r>
          </a:p>
          <a:p>
            <a:pPr lvl="2"/>
            <a:r>
              <a:rPr lang="en-US" dirty="0">
                <a:solidFill>
                  <a:schemeClr val="tx2"/>
                </a:solidFill>
              </a:rPr>
              <a:t>2 Cancellations granted</a:t>
            </a:r>
          </a:p>
          <a:p>
            <a:pPr lvl="2"/>
            <a:r>
              <a:rPr lang="en-US" dirty="0">
                <a:solidFill>
                  <a:schemeClr val="tx2"/>
                </a:solidFill>
              </a:rPr>
              <a:t>1 Cancellation withdrawn</a:t>
            </a:r>
          </a:p>
        </p:txBody>
      </p:sp>
    </p:spTree>
    <p:extLst>
      <p:ext uri="{BB962C8B-B14F-4D97-AF65-F5344CB8AC3E}">
        <p14:creationId xmlns:p14="http://schemas.microsoft.com/office/powerpoint/2010/main" val="1195812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lstStyle/>
          <a:p>
            <a:r>
              <a:rPr lang="en-US" dirty="0">
                <a:solidFill>
                  <a:schemeClr val="tx2"/>
                </a:solidFill>
              </a:rPr>
              <a:t>STATISTICS</a:t>
            </a:r>
            <a:br>
              <a:rPr lang="en-US" dirty="0">
                <a:solidFill>
                  <a:schemeClr val="tx2"/>
                </a:solidFill>
              </a:rPr>
            </a:br>
            <a:endParaRPr lang="en-US" dirty="0">
              <a:solidFill>
                <a:schemeClr val="tx2"/>
              </a:solidFill>
            </a:endParaRPr>
          </a:p>
        </p:txBody>
      </p:sp>
      <p:sp>
        <p:nvSpPr>
          <p:cNvPr id="3" name="Content Placeholder 2"/>
          <p:cNvSpPr>
            <a:spLocks noGrp="1"/>
          </p:cNvSpPr>
          <p:nvPr>
            <p:ph idx="1"/>
          </p:nvPr>
        </p:nvSpPr>
        <p:spPr>
          <a:xfrm>
            <a:off x="457200" y="1143000"/>
            <a:ext cx="8229600" cy="4983163"/>
          </a:xfrm>
        </p:spPr>
        <p:txBody>
          <a:bodyPr/>
          <a:lstStyle/>
          <a:p>
            <a:r>
              <a:rPr lang="en-US" dirty="0">
                <a:solidFill>
                  <a:schemeClr val="tx2"/>
                </a:solidFill>
              </a:rPr>
              <a:t>2024-2025</a:t>
            </a:r>
          </a:p>
          <a:p>
            <a:pPr lvl="1"/>
            <a:r>
              <a:rPr lang="en-US" dirty="0">
                <a:solidFill>
                  <a:schemeClr val="tx2"/>
                </a:solidFill>
              </a:rPr>
              <a:t>12 Protests</a:t>
            </a:r>
          </a:p>
          <a:p>
            <a:pPr lvl="2"/>
            <a:r>
              <a:rPr lang="en-US" dirty="0">
                <a:solidFill>
                  <a:schemeClr val="tx2"/>
                </a:solidFill>
              </a:rPr>
              <a:t>1 Withdrawn</a:t>
            </a:r>
          </a:p>
          <a:p>
            <a:pPr lvl="2"/>
            <a:r>
              <a:rPr lang="en-US" dirty="0">
                <a:solidFill>
                  <a:schemeClr val="tx2"/>
                </a:solidFill>
              </a:rPr>
              <a:t>6 Denied</a:t>
            </a:r>
          </a:p>
          <a:p>
            <a:pPr lvl="2"/>
            <a:r>
              <a:rPr lang="en-US" dirty="0">
                <a:solidFill>
                  <a:schemeClr val="tx2"/>
                </a:solidFill>
              </a:rPr>
              <a:t>1 Dismissed</a:t>
            </a:r>
          </a:p>
          <a:p>
            <a:pPr lvl="2"/>
            <a:r>
              <a:rPr lang="en-US" dirty="0">
                <a:solidFill>
                  <a:schemeClr val="tx2"/>
                </a:solidFill>
              </a:rPr>
              <a:t>4 Granted</a:t>
            </a:r>
          </a:p>
          <a:p>
            <a:pPr lvl="2"/>
            <a:r>
              <a:rPr lang="en-US" dirty="0">
                <a:solidFill>
                  <a:schemeClr val="tx2"/>
                </a:solidFill>
              </a:rPr>
              <a:t>Average processing time 12 days</a:t>
            </a:r>
          </a:p>
          <a:p>
            <a:pPr lvl="1"/>
            <a:r>
              <a:rPr lang="en-US" dirty="0">
                <a:solidFill>
                  <a:schemeClr val="tx2"/>
                </a:solidFill>
              </a:rPr>
              <a:t>1 Intent to protest not perfected</a:t>
            </a:r>
          </a:p>
          <a:p>
            <a:pPr lvl="1"/>
            <a:endParaRPr lang="en-US" dirty="0">
              <a:solidFill>
                <a:schemeClr val="tx2"/>
              </a:solidFill>
            </a:endParaRPr>
          </a:p>
        </p:txBody>
      </p:sp>
    </p:spTree>
    <p:extLst>
      <p:ext uri="{BB962C8B-B14F-4D97-AF65-F5344CB8AC3E}">
        <p14:creationId xmlns:p14="http://schemas.microsoft.com/office/powerpoint/2010/main" val="15650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STATISTICS</a:t>
            </a:r>
          </a:p>
        </p:txBody>
      </p:sp>
      <p:sp>
        <p:nvSpPr>
          <p:cNvPr id="3" name="Content Placeholder 2"/>
          <p:cNvSpPr>
            <a:spLocks noGrp="1"/>
          </p:cNvSpPr>
          <p:nvPr>
            <p:ph idx="1"/>
          </p:nvPr>
        </p:nvSpPr>
        <p:spPr/>
        <p:txBody>
          <a:bodyPr/>
          <a:lstStyle/>
          <a:p>
            <a:r>
              <a:rPr lang="en-US" dirty="0">
                <a:solidFill>
                  <a:schemeClr val="tx2"/>
                </a:solidFill>
              </a:rPr>
              <a:t>2024-2025</a:t>
            </a:r>
          </a:p>
          <a:p>
            <a:pPr lvl="1"/>
            <a:r>
              <a:rPr lang="en-US" dirty="0">
                <a:solidFill>
                  <a:schemeClr val="tx2"/>
                </a:solidFill>
              </a:rPr>
              <a:t>Contract Controversies </a:t>
            </a:r>
          </a:p>
          <a:p>
            <a:pPr lvl="2"/>
            <a:r>
              <a:rPr lang="en-US" dirty="0">
                <a:solidFill>
                  <a:schemeClr val="tx2"/>
                </a:solidFill>
              </a:rPr>
              <a:t>2 Active</a:t>
            </a:r>
          </a:p>
          <a:p>
            <a:r>
              <a:rPr lang="en-US" dirty="0">
                <a:solidFill>
                  <a:schemeClr val="tx2"/>
                </a:solidFill>
              </a:rPr>
              <a:t>Reg 19-445-2085A and/or C</a:t>
            </a:r>
          </a:p>
          <a:p>
            <a:pPr lvl="1"/>
            <a:r>
              <a:rPr lang="en-US" dirty="0">
                <a:solidFill>
                  <a:schemeClr val="tx2"/>
                </a:solidFill>
              </a:rPr>
              <a:t>5 Withdrawals due to mistake granted</a:t>
            </a:r>
          </a:p>
          <a:p>
            <a:pPr lvl="2"/>
            <a:r>
              <a:rPr lang="en-US" dirty="0">
                <a:solidFill>
                  <a:schemeClr val="tx2"/>
                </a:solidFill>
              </a:rPr>
              <a:t>4 Granted</a:t>
            </a:r>
          </a:p>
          <a:p>
            <a:pPr lvl="2"/>
            <a:r>
              <a:rPr lang="en-US" dirty="0">
                <a:solidFill>
                  <a:schemeClr val="tx2"/>
                </a:solidFill>
              </a:rPr>
              <a:t>1 Bidder Nonresponsible</a:t>
            </a:r>
          </a:p>
          <a:p>
            <a:pPr lvl="1"/>
            <a:r>
              <a:rPr lang="en-US" dirty="0">
                <a:solidFill>
                  <a:schemeClr val="tx2"/>
                </a:solidFill>
              </a:rPr>
              <a:t>1 Cancellations granted</a:t>
            </a:r>
          </a:p>
          <a:p>
            <a:pPr lvl="1"/>
            <a:endParaRPr lang="en-US" dirty="0">
              <a:solidFill>
                <a:schemeClr val="tx2"/>
              </a:solidFill>
            </a:endParaRPr>
          </a:p>
          <a:p>
            <a:endParaRPr lang="en-US" dirty="0">
              <a:solidFill>
                <a:schemeClr val="tx2"/>
              </a:solidFill>
            </a:endParaRPr>
          </a:p>
        </p:txBody>
      </p:sp>
    </p:spTree>
    <p:extLst>
      <p:ext uri="{BB962C8B-B14F-4D97-AF65-F5344CB8AC3E}">
        <p14:creationId xmlns:p14="http://schemas.microsoft.com/office/powerpoint/2010/main" val="663779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schemeClr val="tx2"/>
                </a:solidFill>
              </a:rPr>
              <a:t>STATISTICS</a:t>
            </a:r>
          </a:p>
        </p:txBody>
      </p:sp>
      <p:sp>
        <p:nvSpPr>
          <p:cNvPr id="3" name="Content Placeholder 2"/>
          <p:cNvSpPr>
            <a:spLocks noGrp="1"/>
          </p:cNvSpPr>
          <p:nvPr>
            <p:ph idx="1"/>
          </p:nvPr>
        </p:nvSpPr>
        <p:spPr>
          <a:xfrm>
            <a:off x="457200" y="1219200"/>
            <a:ext cx="8229600" cy="4906963"/>
          </a:xfrm>
        </p:spPr>
        <p:txBody>
          <a:bodyPr/>
          <a:lstStyle/>
          <a:p>
            <a:r>
              <a:rPr lang="en-US" dirty="0">
                <a:solidFill>
                  <a:schemeClr val="tx2"/>
                </a:solidFill>
              </a:rPr>
              <a:t>2025-2026</a:t>
            </a:r>
          </a:p>
          <a:p>
            <a:pPr lvl="1"/>
            <a:r>
              <a:rPr lang="en-US" dirty="0">
                <a:solidFill>
                  <a:schemeClr val="tx2"/>
                </a:solidFill>
              </a:rPr>
              <a:t>No Protests</a:t>
            </a:r>
          </a:p>
          <a:p>
            <a:pPr lvl="1"/>
            <a:r>
              <a:rPr lang="en-US" dirty="0">
                <a:solidFill>
                  <a:schemeClr val="tx2"/>
                </a:solidFill>
              </a:rPr>
              <a:t>One 2085A Granted </a:t>
            </a:r>
          </a:p>
        </p:txBody>
      </p:sp>
    </p:spTree>
    <p:extLst>
      <p:ext uri="{BB962C8B-B14F-4D97-AF65-F5344CB8AC3E}">
        <p14:creationId xmlns:p14="http://schemas.microsoft.com/office/powerpoint/2010/main" val="2042300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C104E8-7957-43E3-82D6-5217F0A92820}"/>
              </a:ext>
            </a:extLst>
          </p:cNvPr>
          <p:cNvSpPr>
            <a:spLocks noGrp="1"/>
          </p:cNvSpPr>
          <p:nvPr>
            <p:ph type="title"/>
          </p:nvPr>
        </p:nvSpPr>
        <p:spPr>
          <a:xfrm>
            <a:off x="457200" y="274638"/>
            <a:ext cx="8229600" cy="1477962"/>
          </a:xfrm>
        </p:spPr>
        <p:txBody>
          <a:bodyPr/>
          <a:lstStyle/>
          <a:p>
            <a:r>
              <a:rPr lang="en-US" dirty="0">
                <a:solidFill>
                  <a:srgbClr val="1F497D"/>
                </a:solidFill>
              </a:rPr>
              <a:t>Does a Subcontractor Have a Right to Protest an Intended Award?</a:t>
            </a:r>
            <a:br>
              <a:rPr lang="en-US" dirty="0">
                <a:solidFill>
                  <a:srgbClr val="1F497D"/>
                </a:solidFill>
              </a:rPr>
            </a:br>
            <a:r>
              <a:rPr lang="en-US" sz="2800" dirty="0">
                <a:solidFill>
                  <a:srgbClr val="1F497D"/>
                </a:solidFill>
              </a:rPr>
              <a:t>File 2024-002 Protest of Trane Technologies</a:t>
            </a:r>
            <a:endParaRPr lang="en-US" dirty="0"/>
          </a:p>
        </p:txBody>
      </p:sp>
      <p:sp>
        <p:nvSpPr>
          <p:cNvPr id="5" name="Subtitle 4">
            <a:extLst>
              <a:ext uri="{FF2B5EF4-FFF2-40B4-BE49-F238E27FC236}">
                <a16:creationId xmlns:a16="http://schemas.microsoft.com/office/drawing/2014/main" id="{D3E06FB1-4C89-477D-A53E-863116889914}"/>
              </a:ext>
            </a:extLst>
          </p:cNvPr>
          <p:cNvSpPr>
            <a:spLocks noGrp="1"/>
          </p:cNvSpPr>
          <p:nvPr>
            <p:ph idx="1"/>
          </p:nvPr>
        </p:nvSpPr>
        <p:spPr>
          <a:xfrm>
            <a:off x="457200" y="2286000"/>
            <a:ext cx="8229600" cy="3840163"/>
          </a:xfrm>
        </p:spPr>
        <p:txBody>
          <a:bodyPr/>
          <a:lstStyle/>
          <a:p>
            <a:r>
              <a:rPr lang="en-US" dirty="0">
                <a:solidFill>
                  <a:schemeClr val="tx2"/>
                </a:solidFill>
              </a:rPr>
              <a:t>Solicitation for Chiller replacement required listing of only the intended electrical subcontractor </a:t>
            </a:r>
          </a:p>
          <a:p>
            <a:r>
              <a:rPr lang="en-US" dirty="0">
                <a:solidFill>
                  <a:schemeClr val="tx2"/>
                </a:solidFill>
              </a:rPr>
              <a:t>Trane protested intended award</a:t>
            </a:r>
          </a:p>
          <a:p>
            <a:r>
              <a:rPr lang="en-US" dirty="0">
                <a:solidFill>
                  <a:schemeClr val="tx2"/>
                </a:solidFill>
              </a:rPr>
              <a:t>See Section 11-35-4210(1)(b) and definitions in Section 11-35-310</a:t>
            </a:r>
          </a:p>
        </p:txBody>
      </p:sp>
    </p:spTree>
    <p:extLst>
      <p:ext uri="{BB962C8B-B14F-4D97-AF65-F5344CB8AC3E}">
        <p14:creationId xmlns:p14="http://schemas.microsoft.com/office/powerpoint/2010/main" val="1408578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735CF-A61F-5D74-1789-F2789DA8F02B}"/>
              </a:ext>
            </a:extLst>
          </p:cNvPr>
          <p:cNvSpPr>
            <a:spLocks noGrp="1"/>
          </p:cNvSpPr>
          <p:nvPr>
            <p:ph type="title"/>
          </p:nvPr>
        </p:nvSpPr>
        <p:spPr>
          <a:xfrm>
            <a:off x="457200" y="731836"/>
            <a:ext cx="8229600" cy="685801"/>
          </a:xfrm>
        </p:spPr>
        <p:txBody>
          <a:bodyPr/>
          <a:lstStyle/>
          <a:p>
            <a:r>
              <a:rPr lang="en-US" dirty="0"/>
              <a:t>In Re: Appeal by Palmetto Traffic Group, LLC, Panel Case No. 2014-3(II).</a:t>
            </a:r>
          </a:p>
        </p:txBody>
      </p:sp>
      <p:sp>
        <p:nvSpPr>
          <p:cNvPr id="3" name="Content Placeholder 2">
            <a:extLst>
              <a:ext uri="{FF2B5EF4-FFF2-40B4-BE49-F238E27FC236}">
                <a16:creationId xmlns:a16="http://schemas.microsoft.com/office/drawing/2014/main" id="{05D26D4C-A68D-D716-1016-135847B3C1DD}"/>
              </a:ext>
            </a:extLst>
          </p:cNvPr>
          <p:cNvSpPr>
            <a:spLocks noGrp="1"/>
          </p:cNvSpPr>
          <p:nvPr>
            <p:ph idx="1"/>
          </p:nvPr>
        </p:nvSpPr>
        <p:spPr>
          <a:xfrm>
            <a:off x="457200" y="2819400"/>
            <a:ext cx="8229600" cy="3306763"/>
          </a:xfrm>
        </p:spPr>
        <p:txBody>
          <a:bodyPr/>
          <a:lstStyle/>
          <a:p>
            <a:pPr marL="0" indent="0">
              <a:buNone/>
            </a:pPr>
            <a:r>
              <a:rPr lang="en-US" dirty="0"/>
              <a:t>Held - An actual subcontractor is a person identified as a subcontractor in an actual bid or</a:t>
            </a:r>
          </a:p>
          <a:p>
            <a:pPr marL="0" indent="0">
              <a:buNone/>
            </a:pPr>
            <a:r>
              <a:rPr lang="en-US" dirty="0"/>
              <a:t>Offer.</a:t>
            </a:r>
          </a:p>
          <a:p>
            <a:pPr marL="0" indent="0">
              <a:buNone/>
            </a:pPr>
            <a:endParaRPr lang="en-US" dirty="0"/>
          </a:p>
          <a:p>
            <a:pPr marL="0" indent="0">
              <a:buNone/>
            </a:pPr>
            <a:r>
              <a:rPr lang="en-US" dirty="0"/>
              <a:t>Trane was not a listed subcontractor</a:t>
            </a:r>
          </a:p>
        </p:txBody>
      </p:sp>
    </p:spTree>
    <p:extLst>
      <p:ext uri="{BB962C8B-B14F-4D97-AF65-F5344CB8AC3E}">
        <p14:creationId xmlns:p14="http://schemas.microsoft.com/office/powerpoint/2010/main" val="1984505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B4945-29BD-C543-7CF4-BA9379654260}"/>
              </a:ext>
            </a:extLst>
          </p:cNvPr>
          <p:cNvSpPr>
            <a:spLocks noGrp="1"/>
          </p:cNvSpPr>
          <p:nvPr>
            <p:ph type="title"/>
          </p:nvPr>
        </p:nvSpPr>
        <p:spPr/>
        <p:txBody>
          <a:bodyPr/>
          <a:lstStyle/>
          <a:p>
            <a:r>
              <a:rPr lang="en-US" dirty="0"/>
              <a:t>File 2024-003 Protest of Safeway Signaling</a:t>
            </a:r>
          </a:p>
        </p:txBody>
      </p:sp>
      <p:sp>
        <p:nvSpPr>
          <p:cNvPr id="3" name="Content Placeholder 2">
            <a:extLst>
              <a:ext uri="{FF2B5EF4-FFF2-40B4-BE49-F238E27FC236}">
                <a16:creationId xmlns:a16="http://schemas.microsoft.com/office/drawing/2014/main" id="{B5B6FFC6-8FCA-76E1-FFBB-11C4B1FBD8A5}"/>
              </a:ext>
            </a:extLst>
          </p:cNvPr>
          <p:cNvSpPr>
            <a:spLocks noGrp="1"/>
          </p:cNvSpPr>
          <p:nvPr>
            <p:ph idx="1"/>
          </p:nvPr>
        </p:nvSpPr>
        <p:spPr>
          <a:xfrm>
            <a:off x="457200" y="1905000"/>
            <a:ext cx="8229600" cy="4221163"/>
          </a:xfrm>
        </p:spPr>
        <p:txBody>
          <a:bodyPr/>
          <a:lstStyle/>
          <a:p>
            <a:pPr marL="0" indent="0">
              <a:buNone/>
            </a:pPr>
            <a:r>
              <a:rPr lang="en-US" dirty="0"/>
              <a:t>Using a sole source determination/award where a brand name only justification more appropriate</a:t>
            </a:r>
          </a:p>
        </p:txBody>
      </p:sp>
    </p:spTree>
    <p:extLst>
      <p:ext uri="{BB962C8B-B14F-4D97-AF65-F5344CB8AC3E}">
        <p14:creationId xmlns:p14="http://schemas.microsoft.com/office/powerpoint/2010/main" val="3266659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959E6-7C99-629B-1764-54BD36DF4C81}"/>
              </a:ext>
            </a:extLst>
          </p:cNvPr>
          <p:cNvSpPr>
            <a:spLocks noGrp="1"/>
          </p:cNvSpPr>
          <p:nvPr>
            <p:ph type="title"/>
          </p:nvPr>
        </p:nvSpPr>
        <p:spPr/>
        <p:txBody>
          <a:bodyPr/>
          <a:lstStyle/>
          <a:p>
            <a:r>
              <a:rPr lang="en-US" dirty="0"/>
              <a:t>File 2024-007 Protest of RPI</a:t>
            </a:r>
          </a:p>
        </p:txBody>
      </p:sp>
      <p:sp>
        <p:nvSpPr>
          <p:cNvPr id="3" name="Content Placeholder 2">
            <a:extLst>
              <a:ext uri="{FF2B5EF4-FFF2-40B4-BE49-F238E27FC236}">
                <a16:creationId xmlns:a16="http://schemas.microsoft.com/office/drawing/2014/main" id="{14BD7C63-9717-0778-1D60-20C582DD02C2}"/>
              </a:ext>
            </a:extLst>
          </p:cNvPr>
          <p:cNvSpPr>
            <a:spLocks noGrp="1"/>
          </p:cNvSpPr>
          <p:nvPr>
            <p:ph idx="1"/>
          </p:nvPr>
        </p:nvSpPr>
        <p:spPr/>
        <p:txBody>
          <a:bodyPr/>
          <a:lstStyle/>
          <a:p>
            <a:r>
              <a:rPr lang="en-US" dirty="0"/>
              <a:t>Protest opening two bids the day after bid opening</a:t>
            </a:r>
          </a:p>
          <a:p>
            <a:r>
              <a:rPr lang="en-US" dirty="0"/>
              <a:t>Bids received via FedEx by the deadline but not present at bid opening</a:t>
            </a:r>
          </a:p>
          <a:p>
            <a:endParaRPr lang="en-US" dirty="0"/>
          </a:p>
        </p:txBody>
      </p:sp>
    </p:spTree>
    <p:extLst>
      <p:ext uri="{BB962C8B-B14F-4D97-AF65-F5344CB8AC3E}">
        <p14:creationId xmlns:p14="http://schemas.microsoft.com/office/powerpoint/2010/main" val="2211961232"/>
      </p:ext>
    </p:extLst>
  </p:cSld>
  <p:clrMapOvr>
    <a:masterClrMapping/>
  </p:clrMapOvr>
</p:sld>
</file>

<file path=ppt/theme/theme1.xml><?xml version="1.0" encoding="utf-8"?>
<a:theme xmlns:a="http://schemas.openxmlformats.org/drawingml/2006/main" name="DPS PP template 01051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DPS PP Template 010517</Template>
  <TotalTime>835</TotalTime>
  <Words>759</Words>
  <Application>Microsoft Office PowerPoint</Application>
  <PresentationFormat>On-screen Show (4:3)</PresentationFormat>
  <Paragraphs>78</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DPS PP template 010517</vt:lpstr>
      <vt:lpstr>PROTEST</vt:lpstr>
      <vt:lpstr>STATISTICS</vt:lpstr>
      <vt:lpstr>STATISTICS </vt:lpstr>
      <vt:lpstr>STATISTICS</vt:lpstr>
      <vt:lpstr>STATISTICS</vt:lpstr>
      <vt:lpstr>Does a Subcontractor Have a Right to Protest an Intended Award? File 2024-002 Protest of Trane Technologies</vt:lpstr>
      <vt:lpstr>In Re: Appeal by Palmetto Traffic Group, LLC, Panel Case No. 2014-3(II).</vt:lpstr>
      <vt:lpstr>File 2024-003 Protest of Safeway Signaling</vt:lpstr>
      <vt:lpstr>File 2024-007 Protest of RPI</vt:lpstr>
      <vt:lpstr>Regulation 19-445.2070. Rejection of Individual Bids. G. Exceptions to Rejection Procedures. Any bid received after the procurement officer of the governmental body or his designee has declared that the time set for bid opening has arrived, shall be rejected unless the bid had been delivered to the location specified in the solicitation or the governmental bodies’ [sic] mail room which services that location prior to the bid opening. [emphasis supplied]</vt:lpstr>
      <vt:lpstr>See File 2024-147 Protest of Farmer’s Mulch &amp; Rock</vt:lpstr>
      <vt:lpstr>Non-Regulated &amp; Regulated Work License Requirement</vt:lpstr>
      <vt:lpstr>Contractors Licensing Board</vt:lpstr>
      <vt:lpstr>Special Standards of Responsibility Reg 19-445.2125(F)</vt:lpstr>
      <vt:lpstr>PowerPoint Presentation</vt:lpstr>
      <vt:lpstr>?</vt:lpstr>
    </vt:vector>
  </TitlesOfParts>
  <Company>SC Budget and Control Board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White, John</dc:creator>
  <cp:lastModifiedBy>Cooper, Michael</cp:lastModifiedBy>
  <cp:revision>34</cp:revision>
  <dcterms:created xsi:type="dcterms:W3CDTF">2019-04-26T19:46:36Z</dcterms:created>
  <dcterms:modified xsi:type="dcterms:W3CDTF">2025-10-14T13:35:50Z</dcterms:modified>
</cp:coreProperties>
</file>