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0" r:id="rId33"/>
    <p:sldId id="289" r:id="rId34"/>
    <p:sldId id="291" r:id="rId35"/>
    <p:sldId id="292" r:id="rId36"/>
    <p:sldId id="293" r:id="rId37"/>
    <p:sldId id="294" r:id="rId38"/>
    <p:sldId id="295" r:id="rId39"/>
    <p:sldId id="296" r:id="rId40"/>
    <p:sldId id="297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7" y="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A5B5C-361F-4A8F-BCAA-A5840D16A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3AD1B-8966-4AE2-851E-416E469E8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8F6D4-216A-4B0A-BF71-BA3872E33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4E547-BC39-4B3C-857F-B3266926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7D99A-F1F7-479C-927F-28A0103EF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286BA-B0C9-4F21-B22E-47E4F7881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25A79-47BD-4488-BB80-035893649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46515-B07E-4384-BB32-77A96F82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6DE4B-FECC-48C1-92A4-CDEEF78C9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5E067-5BC8-45D8-9CD9-4CD3F3C0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96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D99EB2-D3F4-46ED-B2FC-8999E710A9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147A6-69C9-4172-BA7C-EAB0E2727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9518F-D435-4596-9B39-FC2256B74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E7B2B-A3B6-4734-B872-1ED7F2A1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B90DC-4F54-4344-B3F1-4B19670E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9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F18E0-A239-43A4-9A5D-AA9C0C6D8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E6AE0-9242-4875-87B8-CA4891AE3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4ADEB-E99A-4DE6-935F-415EFEE4B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F0B50-B94E-407E-A742-58EC6E9C4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4A187-CBCA-4456-8519-338E4AF0A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1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CB502-B221-496E-B8D3-D714DF0B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58E22-581C-4609-B2F7-E2B48B9EA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25D04-EF22-49BA-9DDB-126D8365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13343-22AC-4E28-8883-C065BA95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56563-E3C9-4A96-A8C6-468B305C8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0FE45-8D82-46E1-A8CB-38CB98C1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8A97B-50B2-4580-9793-92D78238E0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DC65DE-3444-4044-80AC-F977A9EB5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9213A-AFD7-4EBF-8A06-3B44AACD1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2CA96-B767-4267-AA7A-43715B09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71218-474D-433A-8B63-50BD6C4AF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9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E36C7-220B-4AE8-9601-7E3262C0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F106A-26D6-4390-9E56-F515CDA52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002F0-DA5C-499A-B6AA-E24AE5A6D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A1BEA5-5917-48ED-A650-D7B1B300A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C4DFF-44D1-4ED2-A3CD-CD0ED7600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A63C2B-CB5D-4CDB-8DDB-A4C750DC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2B5F-9870-4E2E-8337-EB9D07C7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5D16D0-40C8-4496-B64F-53A98562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EB17-D334-445C-8FB8-155204CF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24EA0-EE96-4FFB-8457-6CE2567E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A3B83-0B5D-4028-9FE1-004A3E75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3D7B9A-8611-413E-9692-F685891B9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0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B03989-D0F4-4DCD-ADAE-1BDF03FC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EF99F0-CB4C-4A08-A3C4-232E1919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BEC30-E050-4B76-BB3A-F22AEC6B1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4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BB3D3-7E4B-4941-8BE5-C13CAE66A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78893-614A-4281-A86A-8687DD73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F92E8-EEC6-4B25-A640-0C0AF3F5E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6AFEA-5CFB-4376-B6E7-0AFD8398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03FD5-C193-4DAC-8FB7-612916C5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234D1-CD9D-4C3D-8AF6-7FFE094D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2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80F97-AA41-42E5-B96A-9AAEBC687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51F80-9470-47AD-A1AA-43D74F00A5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00D09-DAD1-4193-9BA5-4A6C83721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5563F4-3E08-451F-A7AB-57AFA253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138AD-7836-4E3B-88C6-95E70394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90BF6-02D0-4BA0-9ABF-8EF1099CC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505EFE-1134-49DA-94E4-1685C7084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5157D-035B-4A9E-B6D3-B0112D784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041C8-1359-4D04-9EEB-CA1A18062F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6C260-67BA-4B68-8308-DFA46AE35B0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06F08-CF87-49B1-B1F3-6C7EC3430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DE5B7-777C-4545-9BF6-A6D949C24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990F6-2D35-476E-AE35-DBD75221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1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B0733-27B8-4064-BF91-E428E9DB4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7890" y="1634091"/>
            <a:ext cx="9144000" cy="3052313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</a:pPr>
            <a:r>
              <a:rPr lang="en-US" dirty="0">
                <a:latin typeface="Bahnschrift SemiBold" panose="020B0502040204020203" pitchFamily="34" charset="0"/>
              </a:rPr>
              <a:t>GUARANTEED  ENERGY,  WATER  &amp;  WASTEWATER  SAVINGS  PROJECT </a:t>
            </a:r>
            <a:br>
              <a:rPr lang="en-US" dirty="0">
                <a:latin typeface="Bahnschrift SemiBold" panose="020B0502040204020203" pitchFamily="34" charset="0"/>
              </a:rPr>
            </a:br>
            <a:br>
              <a:rPr lang="en-US" dirty="0">
                <a:latin typeface="Bahnschrift SemiBold" panose="020B0502040204020203" pitchFamily="34" charset="0"/>
              </a:rPr>
            </a:br>
            <a:r>
              <a:rPr lang="en-US" dirty="0">
                <a:latin typeface="Bahnschrift SemiBold" panose="020B0502040204020203" pitchFamily="34" charset="0"/>
              </a:rPr>
              <a:t> </a:t>
            </a:r>
            <a:r>
              <a:rPr lang="en-US" sz="4400" dirty="0">
                <a:latin typeface="Bahnschrift SemiBold" panose="020B0502040204020203" pitchFamily="34" charset="0"/>
              </a:rPr>
              <a:t>FROM PLAN &gt;&gt;&gt; FULL CONTRACT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98A33-EAC6-4FC6-934D-9FA8D92480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7890" y="4686404"/>
            <a:ext cx="9144000" cy="183394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gency FB" panose="020B0503020202020204" pitchFamily="34" charset="0"/>
              </a:rPr>
              <a:t> </a:t>
            </a:r>
          </a:p>
          <a:p>
            <a:pPr algn="l"/>
            <a:r>
              <a:rPr lang="en-US" sz="3200" dirty="0">
                <a:latin typeface="Agency FB" panose="020B0503020202020204" pitchFamily="34" charset="0"/>
              </a:rPr>
              <a:t>Fred Walker, </a:t>
            </a:r>
          </a:p>
          <a:p>
            <a:pPr algn="l"/>
            <a:r>
              <a:rPr lang="en-US" sz="3200" dirty="0">
                <a:latin typeface="Agency FB" panose="020B0503020202020204" pitchFamily="34" charset="0"/>
              </a:rPr>
              <a:t>Project Mgr., Office of State Engineer			Oct. 18, 2019</a:t>
            </a:r>
          </a:p>
        </p:txBody>
      </p:sp>
    </p:spTree>
    <p:extLst>
      <p:ext uri="{BB962C8B-B14F-4D97-AF65-F5344CB8AC3E}">
        <p14:creationId xmlns:p14="http://schemas.microsoft.com/office/powerpoint/2010/main" val="2786126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rgbClr val="FF0000"/>
                </a:solidFill>
              </a:rPr>
              <a:t>Savings Measure (SM)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A proposed modification that when implemented 	will save the Owner money by reducing energy or other 	expenses, or increasing revenues. 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The total Energy Savings Project is composed of all the 	accepted SMs.</a:t>
            </a:r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729398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dirty="0"/>
              <a:t>Important Definition</a:t>
            </a:r>
          </a:p>
          <a:p>
            <a:pPr marL="0" indent="0">
              <a:buNone/>
            </a:pPr>
            <a:r>
              <a:rPr lang="en-US" sz="3500" dirty="0"/>
              <a:t>	</a:t>
            </a:r>
            <a:r>
              <a:rPr lang="en-US" sz="3500" dirty="0">
                <a:solidFill>
                  <a:srgbClr val="FF0000"/>
                </a:solidFill>
              </a:rPr>
              <a:t>Life Cycle Cost –</a:t>
            </a:r>
          </a:p>
          <a:p>
            <a:pPr marL="0" indent="0">
              <a:buNone/>
            </a:pPr>
            <a:r>
              <a:rPr lang="en-US" sz="3500" dirty="0">
                <a:solidFill>
                  <a:srgbClr val="FF0000"/>
                </a:solidFill>
              </a:rPr>
              <a:t>	The </a:t>
            </a:r>
            <a:r>
              <a:rPr lang="en-US" sz="3500" u="sng" dirty="0">
                <a:solidFill>
                  <a:srgbClr val="FF0000"/>
                </a:solidFill>
              </a:rPr>
              <a:t>net cost </a:t>
            </a:r>
            <a:r>
              <a:rPr lang="en-US" sz="3500" dirty="0">
                <a:solidFill>
                  <a:srgbClr val="FF0000"/>
                </a:solidFill>
              </a:rPr>
              <a:t>of an asset </a:t>
            </a:r>
            <a:r>
              <a:rPr lang="en-US" sz="3500" u="sng" dirty="0">
                <a:solidFill>
                  <a:srgbClr val="FF0000"/>
                </a:solidFill>
              </a:rPr>
              <a:t>from installation</a:t>
            </a:r>
            <a:r>
              <a:rPr lang="en-US" sz="3500" dirty="0">
                <a:solidFill>
                  <a:srgbClr val="FF0000"/>
                </a:solidFill>
              </a:rPr>
              <a:t> until its </a:t>
            </a:r>
            <a:r>
              <a:rPr lang="en-US" sz="3500" u="sng" dirty="0">
                <a:solidFill>
                  <a:srgbClr val="FF0000"/>
                </a:solidFill>
              </a:rPr>
              <a:t>demise</a:t>
            </a:r>
            <a:r>
              <a:rPr lang="en-US" sz="3500" dirty="0">
                <a:solidFill>
                  <a:srgbClr val="FF0000"/>
                </a:solidFill>
              </a:rPr>
              <a:t> 	including operation and maintenance costs.</a:t>
            </a:r>
          </a:p>
          <a:p>
            <a:pPr marL="0" indent="0">
              <a:buNone/>
            </a:pPr>
            <a:endParaRPr lang="en-US" sz="35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500" dirty="0">
                <a:solidFill>
                  <a:srgbClr val="FF0000"/>
                </a:solidFill>
              </a:rPr>
              <a:t>When the LCC of the proposed savings measure is compared with the LCC of the existing system, the </a:t>
            </a:r>
            <a:r>
              <a:rPr lang="en-US" sz="3500" u="sng" dirty="0">
                <a:solidFill>
                  <a:srgbClr val="FF0000"/>
                </a:solidFill>
              </a:rPr>
              <a:t>difference is how much money the SM will save</a:t>
            </a:r>
            <a:r>
              <a:rPr lang="en-US" sz="3500" dirty="0">
                <a:solidFill>
                  <a:srgbClr val="FF0000"/>
                </a:solidFill>
              </a:rPr>
              <a:t> over it’s life through lower costs.</a:t>
            </a:r>
          </a:p>
          <a:p>
            <a:pPr marL="0" indent="0">
              <a:buNone/>
            </a:pPr>
            <a:r>
              <a:rPr lang="en-US" dirty="0"/>
              <a:t>			picture balance scales</a:t>
            </a:r>
          </a:p>
        </p:txBody>
      </p:sp>
    </p:spTree>
    <p:extLst>
      <p:ext uri="{BB962C8B-B14F-4D97-AF65-F5344CB8AC3E}">
        <p14:creationId xmlns:p14="http://schemas.microsoft.com/office/powerpoint/2010/main" val="4052282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rgbClr val="FF0000"/>
                </a:solidFill>
              </a:rPr>
              <a:t>Annual savings of an SM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The </a:t>
            </a:r>
            <a:r>
              <a:rPr lang="en-US" sz="3200" u="sng" dirty="0">
                <a:solidFill>
                  <a:srgbClr val="FF0000"/>
                </a:solidFill>
              </a:rPr>
              <a:t>total savings</a:t>
            </a:r>
            <a:r>
              <a:rPr lang="en-US" sz="3200" dirty="0">
                <a:solidFill>
                  <a:srgbClr val="FF0000"/>
                </a:solidFill>
              </a:rPr>
              <a:t> divided by the number of </a:t>
            </a:r>
            <a:r>
              <a:rPr lang="en-US" sz="3200" u="sng" dirty="0">
                <a:solidFill>
                  <a:srgbClr val="FF0000"/>
                </a:solidFill>
              </a:rPr>
              <a:t>years of </a:t>
            </a:r>
            <a:r>
              <a:rPr lang="en-US" sz="3200" dirty="0">
                <a:solidFill>
                  <a:srgbClr val="FF0000"/>
                </a:solidFill>
              </a:rPr>
              <a:t>	</a:t>
            </a:r>
            <a:r>
              <a:rPr lang="en-US" sz="3200" u="sng" dirty="0">
                <a:solidFill>
                  <a:srgbClr val="FF0000"/>
                </a:solidFill>
              </a:rPr>
              <a:t>expected life</a:t>
            </a:r>
            <a:r>
              <a:rPr lang="en-US" sz="3200" dirty="0">
                <a:solidFill>
                  <a:srgbClr val="FF0000"/>
                </a:solidFill>
              </a:rPr>
              <a:t> of an SM.</a:t>
            </a:r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35991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473" y="23465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Payback of an SM (years) = </a:t>
            </a:r>
            <a:r>
              <a:rPr lang="en-US" sz="3200" dirty="0"/>
              <a:t>	</a:t>
            </a:r>
            <a:r>
              <a:rPr lang="en-US" sz="3200" u="sng" dirty="0">
                <a:solidFill>
                  <a:srgbClr val="FF0000"/>
                </a:solidFill>
              </a:rPr>
              <a:t>Installed Cost + Operational Costs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						Annual Savings</a:t>
            </a:r>
            <a:r>
              <a:rPr lang="en-US" dirty="0">
                <a:solidFill>
                  <a:srgbClr val="FF0000"/>
                </a:solidFill>
              </a:rPr>
              <a:t>				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364764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Stipend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Payment of money to unsuccessful proposers who have 	met the requirements of the proposal, but were not 	selected to receive the contract. 		</a:t>
            </a:r>
            <a:endParaRPr lang="en-US" sz="3200" dirty="0"/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837103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Shortlisting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A method to initially </a:t>
            </a:r>
            <a:r>
              <a:rPr lang="en-US" sz="3200" u="sng" dirty="0">
                <a:solidFill>
                  <a:srgbClr val="FF0000"/>
                </a:solidFill>
              </a:rPr>
              <a:t>evaluate the qualifications</a:t>
            </a:r>
            <a:r>
              <a:rPr lang="en-US" sz="3200" dirty="0">
                <a:solidFill>
                  <a:srgbClr val="FF0000"/>
                </a:solidFill>
              </a:rPr>
              <a:t> of 	submitters to determine the candidates who are </a:t>
            </a:r>
            <a:r>
              <a:rPr lang="en-US" sz="3200" u="sng" dirty="0">
                <a:solidFill>
                  <a:srgbClr val="FF0000"/>
                </a:solidFill>
              </a:rPr>
              <a:t>most </a:t>
            </a:r>
            <a:r>
              <a:rPr lang="en-US" sz="3200" dirty="0">
                <a:solidFill>
                  <a:srgbClr val="FF0000"/>
                </a:solidFill>
              </a:rPr>
              <a:t>	</a:t>
            </a:r>
            <a:r>
              <a:rPr lang="en-US" sz="3200" u="sng" dirty="0">
                <a:solidFill>
                  <a:srgbClr val="FF0000"/>
                </a:solidFill>
              </a:rPr>
              <a:t>likely for success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The Request for Qualifications (RFQ) solicitation process is the most common method of shortlisting.</a:t>
            </a:r>
            <a:r>
              <a:rPr lang="en-US" dirty="0">
                <a:solidFill>
                  <a:srgbClr val="FF0000"/>
                </a:solidFill>
              </a:rPr>
              <a:t>		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110898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Term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The time length of the construction loan. 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It is important because a longer term can make higher 	capital cost SMs economically justifiable.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49607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13164"/>
            <a:ext cx="10614891" cy="507971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100" dirty="0"/>
              <a:t>Important Definition</a:t>
            </a:r>
          </a:p>
          <a:p>
            <a:pPr marL="0" indent="0">
              <a:buNone/>
            </a:pPr>
            <a:endParaRPr lang="en-US" sz="4100" dirty="0"/>
          </a:p>
          <a:p>
            <a:pPr marL="0" indent="0">
              <a:buNone/>
            </a:pPr>
            <a:r>
              <a:rPr lang="en-US" sz="4600" dirty="0">
                <a:solidFill>
                  <a:srgbClr val="FF0000"/>
                </a:solidFill>
              </a:rPr>
              <a:t>JBRC &amp; SFAA –</a:t>
            </a:r>
          </a:p>
          <a:p>
            <a:pPr marL="0" indent="0">
              <a:buNone/>
            </a:pPr>
            <a:r>
              <a:rPr lang="en-US" sz="4600" dirty="0">
                <a:solidFill>
                  <a:srgbClr val="FF0000"/>
                </a:solidFill>
              </a:rPr>
              <a:t>Two very important committees, the first appointed by the State Legislature, the second by the Governor, to review all potential construction projects with costs above certain minimums. </a:t>
            </a:r>
          </a:p>
          <a:p>
            <a:pPr marL="0" indent="0">
              <a:buNone/>
            </a:pPr>
            <a:r>
              <a:rPr lang="en-US" sz="4600" dirty="0">
                <a:solidFill>
                  <a:srgbClr val="FF0000"/>
                </a:solidFill>
              </a:rPr>
              <a:t>When approved, the requesting Agency is authorized to commit funds by purchases or contracts toward implementing the project.</a:t>
            </a:r>
          </a:p>
          <a:p>
            <a:pPr marL="0" indent="0">
              <a:buNone/>
            </a:pPr>
            <a:endParaRPr lang="en-US" sz="4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600" u="sng" dirty="0">
                <a:solidFill>
                  <a:srgbClr val="FF0000"/>
                </a:solidFill>
              </a:rPr>
              <a:t>No funds may be committed to the project until this authorization is received</a:t>
            </a:r>
            <a:r>
              <a:rPr lang="en-US" sz="4600" dirty="0">
                <a:solidFill>
                  <a:srgbClr val="FF0000"/>
                </a:solidFill>
              </a:rPr>
              <a:t>.</a:t>
            </a:r>
            <a:r>
              <a:rPr lang="en-US" sz="4600" dirty="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6B8C03-ACD0-451A-87FA-58A45F8B260C}"/>
              </a:ext>
            </a:extLst>
          </p:cNvPr>
          <p:cNvSpPr/>
          <p:nvPr/>
        </p:nvSpPr>
        <p:spPr>
          <a:xfrm>
            <a:off x="838199" y="2687782"/>
            <a:ext cx="10116128" cy="1838036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2015D7-A0B6-4A40-BB7E-18EA100EF5C4}"/>
              </a:ext>
            </a:extLst>
          </p:cNvPr>
          <p:cNvSpPr/>
          <p:nvPr/>
        </p:nvSpPr>
        <p:spPr>
          <a:xfrm>
            <a:off x="11946835" y="6492875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9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174"/>
            <a:ext cx="10515600" cy="47681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SE-801, Selection Plan</a:t>
            </a:r>
          </a:p>
          <a:p>
            <a:pPr marL="0" indent="0">
              <a:buNone/>
            </a:pPr>
            <a:r>
              <a:rPr lang="en-US" sz="3200" dirty="0"/>
              <a:t>•	Broadly worded, allows insertion of some common 	variables typically in a GESP. </a:t>
            </a:r>
          </a:p>
          <a:p>
            <a:pPr marL="0" indent="0">
              <a:buNone/>
            </a:pPr>
            <a:r>
              <a:rPr lang="en-US" sz="3200" dirty="0"/>
              <a:t>•	Pre-qualification*, </a:t>
            </a:r>
          </a:p>
          <a:p>
            <a:pPr marL="0" indent="0">
              <a:buNone/>
            </a:pPr>
            <a:r>
              <a:rPr lang="en-US" sz="3200" dirty="0"/>
              <a:t>•	Facilities to be included, </a:t>
            </a:r>
          </a:p>
          <a:p>
            <a:pPr marL="0" indent="0">
              <a:buNone/>
            </a:pPr>
            <a:r>
              <a:rPr lang="en-US" sz="3200" dirty="0"/>
              <a:t>•	Committee Member names, </a:t>
            </a:r>
          </a:p>
          <a:p>
            <a:pPr marL="0" indent="0">
              <a:buNone/>
            </a:pPr>
            <a:r>
              <a:rPr lang="en-US" sz="3200" dirty="0"/>
              <a:t>•	Evaluation criteria with weighting, </a:t>
            </a:r>
          </a:p>
          <a:p>
            <a:pPr marL="0" indent="0">
              <a:buNone/>
            </a:pPr>
            <a:r>
              <a:rPr lang="en-US" sz="3200" dirty="0"/>
              <a:t>•	Options for interviews and stipend*, and </a:t>
            </a:r>
          </a:p>
          <a:p>
            <a:pPr marL="0" indent="0">
              <a:buNone/>
            </a:pPr>
            <a:r>
              <a:rPr lang="en-US" sz="3200" dirty="0"/>
              <a:t>•	Projected timetable of milestone events. </a:t>
            </a:r>
          </a:p>
        </p:txBody>
      </p:sp>
    </p:spTree>
    <p:extLst>
      <p:ext uri="{BB962C8B-B14F-4D97-AF65-F5344CB8AC3E}">
        <p14:creationId xmlns:p14="http://schemas.microsoft.com/office/powerpoint/2010/main" val="2545040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7"/>
            <a:ext cx="10515600" cy="47681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SE-801, Selection Plan, continued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* A </a:t>
            </a:r>
            <a:r>
              <a:rPr lang="en-US" sz="3200" u="sng" dirty="0"/>
              <a:t>determination</a:t>
            </a:r>
            <a:r>
              <a:rPr lang="en-US" sz="3200" dirty="0"/>
              <a:t> signed by the Head of Agency </a:t>
            </a:r>
            <a:r>
              <a:rPr lang="en-US" sz="3200" u="sng" dirty="0"/>
              <a:t>is required</a:t>
            </a:r>
            <a:r>
              <a:rPr lang="en-US" sz="3200" dirty="0"/>
              <a:t> 	for use of </a:t>
            </a:r>
            <a:r>
              <a:rPr lang="en-US" sz="3200" u="sng" dirty="0"/>
              <a:t>Pre-qualification</a:t>
            </a:r>
            <a:r>
              <a:rPr lang="en-US" sz="3200" dirty="0"/>
              <a:t> or </a:t>
            </a:r>
            <a:r>
              <a:rPr lang="en-US" sz="3200" u="sng" dirty="0"/>
              <a:t>Stipend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 Plan is </a:t>
            </a:r>
            <a:r>
              <a:rPr lang="en-US" sz="3200" u="sng" dirty="0"/>
              <a:t>a guide</a:t>
            </a:r>
            <a:r>
              <a:rPr lang="en-US" sz="3200" dirty="0"/>
              <a:t> for the Committee describing key events 	and responsibilities.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It is reviewed and approved by the Agency Head and by the 	OSE Project Manager.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How are they different from other types of projects???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1	</a:t>
            </a:r>
            <a:r>
              <a:rPr lang="en-US" sz="3200" b="1" dirty="0"/>
              <a:t>Goal</a:t>
            </a:r>
            <a:r>
              <a:rPr lang="en-US" sz="3200" dirty="0"/>
              <a:t> – </a:t>
            </a:r>
            <a:r>
              <a:rPr lang="en-US" sz="3200" b="1" dirty="0"/>
              <a:t>Save money </a:t>
            </a:r>
            <a:r>
              <a:rPr lang="en-US" sz="3200" dirty="0"/>
              <a:t>or </a:t>
            </a:r>
            <a:r>
              <a:rPr lang="en-US" sz="3200" b="1" dirty="0"/>
              <a:t>Make money </a:t>
            </a:r>
            <a:r>
              <a:rPr lang="en-US" sz="3200" dirty="0"/>
              <a:t>by modifying 	existing facilities for energy savings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89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7"/>
            <a:ext cx="10515600" cy="4768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SE-801, Selection Plan, continued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With approval, the Agency, with the help of the OSE 	Project Manager is ready to advertise the desired 	solicitation, RFQ or RFP.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 Plan is </a:t>
            </a:r>
            <a:r>
              <a:rPr lang="en-US" sz="3200" u="sng" dirty="0"/>
              <a:t>NEVER included</a:t>
            </a:r>
            <a:r>
              <a:rPr lang="en-US" sz="3200" dirty="0"/>
              <a:t> in a solicitation or shown to 	submitters.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28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462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RFQ Solicitation –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 SE-810, “Invitation for GESP Services” is designed for 	use as </a:t>
            </a:r>
            <a:r>
              <a:rPr lang="en-US" sz="3200" b="1" dirty="0"/>
              <a:t>either</a:t>
            </a:r>
            <a:r>
              <a:rPr lang="en-US" sz="3200" dirty="0"/>
              <a:t> an invitation for </a:t>
            </a:r>
            <a:r>
              <a:rPr lang="en-US" sz="3200" b="1" dirty="0"/>
              <a:t>Qualifications </a:t>
            </a:r>
            <a:r>
              <a:rPr lang="en-US" sz="3200" dirty="0"/>
              <a:t>or 	</a:t>
            </a:r>
            <a:r>
              <a:rPr lang="en-US" sz="3200" b="1" dirty="0"/>
              <a:t>Proposals.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It states how the RFQ Package may be obtained, if a pre-	submittal meeting, the deadline and where to send the 	submittals.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51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692"/>
            <a:ext cx="10515600" cy="50587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RFQ Package – </a:t>
            </a:r>
          </a:p>
          <a:p>
            <a:pPr marL="0" indent="0">
              <a:buNone/>
            </a:pPr>
            <a:r>
              <a:rPr lang="en-US" sz="3200" dirty="0"/>
              <a:t>•	SE-820: Request for Qualifications, describes Project, Pre-	qualification, Stipend, Protest procedure &amp; Submittal 	Instructions.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5 Areas of Qualifications are probed: Organization, 	Guarantee, 	Project Approach, Training, Equipment Systems 	and Materials.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RFQ Package may also contain the </a:t>
            </a:r>
            <a:r>
              <a:rPr lang="en-US" sz="3200" b="1" dirty="0"/>
              <a:t>Form of the Contract, SE-	860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213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4626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dirty="0"/>
              <a:t>Receipt of Qualifications &amp; Submittal Opening – 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•	Subject to FOIA regulations. Open submittals in a pre-	announced public meeting.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•	If any member of the public is present, most of the 	meeting will be conducted in silence. Explain that the 	information to be recorded is confidential </a:t>
            </a:r>
            <a:r>
              <a:rPr lang="en-US" sz="3500" u="sng" dirty="0"/>
              <a:t>until the </a:t>
            </a:r>
            <a:r>
              <a:rPr lang="en-US" sz="3500" dirty="0"/>
              <a:t>	</a:t>
            </a:r>
            <a:r>
              <a:rPr lang="en-US" sz="3500" u="sng" dirty="0"/>
              <a:t>selection process is completed</a:t>
            </a:r>
            <a:r>
              <a:rPr lang="en-US" sz="3500" dirty="0"/>
              <a:t>. Open and record each 	submittal in silence. Thank everyone for their interest 	and adjourn the meeting.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32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063"/>
            <a:ext cx="10515600" cy="5013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Communications After Opening, but Before Ranking – </a:t>
            </a:r>
          </a:p>
          <a:p>
            <a:pPr marL="0" indent="0">
              <a:buNone/>
            </a:pPr>
            <a:r>
              <a:rPr lang="en-US" sz="3500" dirty="0"/>
              <a:t>•	Agency PM reviews submittal for compliance with the 	requirements of the RFQ or RFP. </a:t>
            </a:r>
            <a:r>
              <a:rPr lang="en-US" sz="3500" b="1" dirty="0"/>
              <a:t>May request in 	writing any clarifications.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•	If references are required, the APM will contact all 	references and record questions, answers.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•	Copy all notes for the Committee members use in 	evaluating the submittals.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21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131"/>
            <a:ext cx="10515600" cy="5118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Shortlisting – </a:t>
            </a:r>
          </a:p>
          <a:p>
            <a:pPr marL="0" indent="0">
              <a:buNone/>
            </a:pPr>
            <a:r>
              <a:rPr lang="en-US" sz="3200" dirty="0"/>
              <a:t>•	The Committee ranks respondents.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They decide how many top ranked Qualification 	submissions to invite for proposals, (maximum stated in 	Plan and RFQ, minimum 3).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 APM tallies results and sends a Request for 	Proposal (RFP) to each shortlisted ESCO.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71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684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RFP Package – </a:t>
            </a:r>
          </a:p>
          <a:p>
            <a:pPr marL="0" indent="0">
              <a:buNone/>
            </a:pPr>
            <a:r>
              <a:rPr lang="en-US" sz="3200" dirty="0"/>
              <a:t>•	It will require an Energy Audit. The requirements will 	vary in </a:t>
            </a:r>
            <a:r>
              <a:rPr lang="en-US" sz="3200" dirty="0" err="1">
                <a:latin typeface="Algerian" panose="04020705040A02060702" pitchFamily="82" charset="0"/>
              </a:rPr>
              <a:t>IntENsITY</a:t>
            </a:r>
            <a:r>
              <a:rPr lang="en-US" sz="3200" dirty="0"/>
              <a:t> and </a:t>
            </a:r>
            <a:r>
              <a:rPr lang="en-US" sz="3200" dirty="0">
                <a:latin typeface="Algerian" panose="04020705040A02060702" pitchFamily="82" charset="0"/>
              </a:rPr>
              <a:t>SCOPE.</a:t>
            </a:r>
          </a:p>
          <a:p>
            <a:pPr marL="0" indent="0">
              <a:buNone/>
            </a:pPr>
            <a:endParaRPr lang="en-US" sz="3200" dirty="0">
              <a:latin typeface="Algerian" panose="04020705040A02060702" pitchFamily="82" charset="0"/>
            </a:endParaRPr>
          </a:p>
          <a:p>
            <a:pPr marL="0" indent="0">
              <a:buNone/>
            </a:pPr>
            <a:r>
              <a:rPr lang="en-US" sz="3200" dirty="0">
                <a:latin typeface="Algerian" panose="04020705040A02060702" pitchFamily="82" charset="0"/>
              </a:rPr>
              <a:t>•	</a:t>
            </a:r>
            <a:r>
              <a:rPr lang="en-US" sz="3200" dirty="0"/>
              <a:t>Require proposals of specific, recommended energy 	savings measures (SMs).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May require recommendations for Measurement and 	Verification, Support Services and Implementation Plans.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641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6840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RFP Package – </a:t>
            </a:r>
          </a:p>
          <a:p>
            <a:pPr marL="0" indent="0">
              <a:buNone/>
            </a:pPr>
            <a:r>
              <a:rPr lang="en-US" sz="3200" dirty="0"/>
              <a:t>•	Evidence of Financial and Legal stability, experience of 	personnel, and examples of similar projects will/may be 	required.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latin typeface="Algerian" panose="04020705040A02060702" pitchFamily="82" charset="0"/>
              </a:rPr>
              <a:t>•	</a:t>
            </a:r>
            <a:r>
              <a:rPr lang="en-US" sz="3200" dirty="0"/>
              <a:t>It will, if not previously provided, contain the Form of the 	Contract, SE-860.</a:t>
            </a:r>
            <a:endParaRPr lang="en-US" sz="3200" dirty="0">
              <a:latin typeface="Algerian" panose="04020705040A02060702" pitchFamily="82" charset="0"/>
            </a:endParaRPr>
          </a:p>
          <a:p>
            <a:pPr marL="0" indent="0">
              <a:buNone/>
            </a:pPr>
            <a:endParaRPr lang="en-US" sz="3200" dirty="0">
              <a:latin typeface="Algerian" panose="04020705040A02060702" pitchFamily="82" charset="0"/>
            </a:endParaRPr>
          </a:p>
          <a:p>
            <a:pPr marL="0" indent="0">
              <a:buNone/>
            </a:pPr>
            <a:r>
              <a:rPr lang="en-US" sz="3200" dirty="0"/>
              <a:t>•	The ESCOs may be asked to present the details of their 	energy audit and proposals in an </a:t>
            </a:r>
            <a:r>
              <a:rPr lang="en-US" sz="3200" b="1" dirty="0"/>
              <a:t>interview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339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684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Selection Committee Ranks the Proposals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Members individually evaluate each proposal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Members meet to discuss/combine their evaluations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Top Proposals are ranked for recommendation to 	negotiate.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610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846"/>
            <a:ext cx="10515600" cy="46840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Selection Committee Reports Results to the Head of Agency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Recommends  negotiation with 1 or by ranked order 2 or 	3 proposers.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Members and Committee Chair sign the Report with its 	recommendations.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</a:t>
            </a:r>
            <a:r>
              <a:rPr lang="en-US" sz="3200" u="sng" dirty="0"/>
              <a:t>Selection Committee work is </a:t>
            </a:r>
            <a:r>
              <a:rPr lang="en-US" sz="3200" b="1" u="sng" dirty="0"/>
              <a:t>completed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98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540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How are they different from other types of projects???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2	Agency </a:t>
            </a:r>
            <a:r>
              <a:rPr lang="en-US" sz="3200" b="1" dirty="0"/>
              <a:t>may not KNOW the work scope </a:t>
            </a:r>
            <a:r>
              <a:rPr lang="en-US" sz="3200" dirty="0"/>
              <a:t>when they 	advertise for ESCO services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3	Agency </a:t>
            </a:r>
            <a:r>
              <a:rPr lang="en-US" sz="3200" b="1" dirty="0"/>
              <a:t>may not KNOW enough about project </a:t>
            </a:r>
            <a:r>
              <a:rPr lang="en-US" sz="3200" dirty="0"/>
              <a:t>to get 	</a:t>
            </a:r>
            <a:r>
              <a:rPr lang="en-US" sz="3200" b="1" dirty="0"/>
              <a:t>approval for a PIP</a:t>
            </a:r>
            <a:r>
              <a:rPr lang="en-US" sz="3200" dirty="0"/>
              <a:t> when advertising for ESCO 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58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4883"/>
            <a:ext cx="10515600" cy="4998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Committee Report – </a:t>
            </a:r>
          </a:p>
          <a:p>
            <a:pPr marL="0" indent="0">
              <a:buNone/>
            </a:pPr>
            <a:r>
              <a:rPr lang="en-US" sz="3200" dirty="0"/>
              <a:t>•	Generally the recommendation of the committee is 	</a:t>
            </a:r>
            <a:r>
              <a:rPr lang="en-US" sz="3200" b="1" dirty="0"/>
              <a:t>accepted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Written determination is required </a:t>
            </a:r>
            <a:r>
              <a:rPr lang="en-US" sz="3200" b="1" dirty="0"/>
              <a:t>to overturn </a:t>
            </a:r>
            <a:r>
              <a:rPr lang="en-US" sz="3200" dirty="0"/>
              <a:t>the 	Committees decision – it’s arbitrary, capricious, no rational 	basis, etc.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Head of Agency may </a:t>
            </a:r>
            <a:r>
              <a:rPr lang="en-US" sz="3200" b="1" dirty="0"/>
              <a:t>reject</a:t>
            </a:r>
            <a:r>
              <a:rPr lang="en-US" sz="3200" dirty="0"/>
              <a:t> the decision and </a:t>
            </a:r>
            <a:r>
              <a:rPr lang="en-US" sz="3200" b="1" dirty="0"/>
              <a:t>cancel the 	solicitation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The Head of Agency appoints the Negotiation Team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772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992"/>
            <a:ext cx="10515600" cy="46840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Negotiation Team – </a:t>
            </a:r>
          </a:p>
          <a:p>
            <a:pPr marL="0" indent="0">
              <a:buNone/>
            </a:pPr>
            <a:r>
              <a:rPr lang="en-US" sz="3200" dirty="0"/>
              <a:t>•	Could be different persons than Selection Committee 	members.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Negotiation will begin with the highest ranked proposer; </a:t>
            </a:r>
            <a:r>
              <a:rPr lang="en-US" sz="3200" u="sng" dirty="0"/>
              <a:t>if at </a:t>
            </a:r>
            <a:r>
              <a:rPr lang="en-US" sz="3200" dirty="0"/>
              <a:t>	</a:t>
            </a:r>
            <a:r>
              <a:rPr lang="en-US" sz="3200" u="sng" dirty="0"/>
              <a:t>any point it stagnates</a:t>
            </a:r>
            <a:r>
              <a:rPr lang="en-US" sz="3200" dirty="0"/>
              <a:t> or sours…Go to number 2….ditto 	number 3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FIRST, and FOREMOST </a:t>
            </a:r>
            <a:r>
              <a:rPr lang="en-US" sz="3200" b="1" dirty="0"/>
              <a:t>get the</a:t>
            </a:r>
            <a:r>
              <a:rPr lang="en-US" sz="3200" dirty="0"/>
              <a:t> 2 MOST IMPORTANT 	</a:t>
            </a:r>
            <a:r>
              <a:rPr lang="en-US" sz="3200" b="1" dirty="0"/>
              <a:t>NUMBERS</a:t>
            </a:r>
            <a:r>
              <a:rPr lang="en-US" sz="3200" dirty="0"/>
              <a:t>:</a:t>
            </a:r>
          </a:p>
          <a:p>
            <a:pPr marL="0" indent="0">
              <a:buNone/>
            </a:pPr>
            <a:r>
              <a:rPr lang="en-US" sz="3200" dirty="0"/>
              <a:t>		</a:t>
            </a:r>
            <a:r>
              <a:rPr lang="en-US" sz="3200" u="sng" dirty="0"/>
              <a:t>Phase 1 Cost</a:t>
            </a:r>
            <a:r>
              <a:rPr lang="en-US" sz="3200" dirty="0"/>
              <a:t>		</a:t>
            </a:r>
            <a:r>
              <a:rPr lang="en-US" sz="3200" u="sng" dirty="0"/>
              <a:t>Phase 2 Guestimate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21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37"/>
            <a:ext cx="10515600" cy="46840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dirty="0"/>
              <a:t>Negotiations</a:t>
            </a:r>
          </a:p>
          <a:p>
            <a:pPr marL="0" indent="0">
              <a:buNone/>
            </a:pPr>
            <a:r>
              <a:rPr lang="en-US" sz="3500" dirty="0"/>
              <a:t>•	</a:t>
            </a:r>
            <a:r>
              <a:rPr lang="en-US" sz="3500" u="sng" dirty="0"/>
              <a:t>TAILOR the SMs </a:t>
            </a:r>
            <a:r>
              <a:rPr lang="en-US" sz="3500" dirty="0"/>
              <a:t>to fit Agency’s Goals, </a:t>
            </a:r>
          </a:p>
          <a:p>
            <a:pPr marL="0" indent="0">
              <a:buNone/>
            </a:pPr>
            <a:r>
              <a:rPr lang="en-US" sz="3500" dirty="0"/>
              <a:t>		Decide on the specific Savings Measures (SMs) that 		are best for each facility in the project scope. 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•	</a:t>
            </a:r>
            <a:r>
              <a:rPr lang="en-US" sz="3500" u="sng" dirty="0"/>
              <a:t>PHASE 1 Cost</a:t>
            </a:r>
            <a:r>
              <a:rPr lang="en-US" sz="3500" dirty="0"/>
              <a:t> – What’s the price to do this work: </a:t>
            </a:r>
          </a:p>
          <a:p>
            <a:pPr marL="0" indent="0">
              <a:buNone/>
            </a:pPr>
            <a:r>
              <a:rPr lang="en-US" sz="3500" dirty="0"/>
              <a:t>		Transform the Proposal Audit into an </a:t>
            </a:r>
            <a:r>
              <a:rPr lang="en-US" sz="3500" b="1" dirty="0"/>
              <a:t>Investment 			Grade Audit </a:t>
            </a:r>
            <a:r>
              <a:rPr lang="en-US" sz="3500" dirty="0"/>
              <a:t>of the </a:t>
            </a:r>
            <a:r>
              <a:rPr lang="en-US" sz="3500" u="sng" dirty="0"/>
              <a:t>Entire Project</a:t>
            </a:r>
            <a:r>
              <a:rPr lang="en-US" sz="3500" dirty="0"/>
              <a:t>?</a:t>
            </a:r>
          </a:p>
          <a:p>
            <a:pPr marL="0" indent="0">
              <a:buNone/>
            </a:pPr>
            <a:r>
              <a:rPr lang="en-US" sz="3500" dirty="0"/>
              <a:t>		To develop Accepted SMs into </a:t>
            </a:r>
            <a:r>
              <a:rPr lang="en-US" sz="3500" b="1" dirty="0"/>
              <a:t>Schematic Designs</a:t>
            </a:r>
            <a:r>
              <a:rPr lang="en-US" sz="3500" dirty="0"/>
              <a:t> 		with major equipment selections? and </a:t>
            </a:r>
            <a:r>
              <a:rPr lang="en-US" sz="3500" b="1" dirty="0"/>
              <a:t>Estimate</a:t>
            </a:r>
            <a:r>
              <a:rPr lang="en-US" sz="3500" dirty="0"/>
              <a:t> 			</a:t>
            </a:r>
            <a:r>
              <a:rPr lang="en-US" sz="3500" b="1" dirty="0"/>
              <a:t>the total project cost</a:t>
            </a:r>
            <a:r>
              <a:rPr lang="en-US" sz="3500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701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809"/>
            <a:ext cx="10515600" cy="46840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dirty="0"/>
              <a:t>Negotiations</a:t>
            </a:r>
          </a:p>
          <a:p>
            <a:pPr marL="0" indent="0">
              <a:buNone/>
            </a:pPr>
            <a:r>
              <a:rPr lang="en-US" sz="4100" dirty="0"/>
              <a:t>•	When these 2 numbers are known, Agency now knows 	enough to get an A-1! PIP Team 	can finish the 	submission.</a:t>
            </a:r>
          </a:p>
          <a:p>
            <a:pPr marL="0" indent="0">
              <a:buNone/>
            </a:pPr>
            <a:endParaRPr lang="en-US" sz="4100" dirty="0"/>
          </a:p>
          <a:p>
            <a:pPr marL="0" indent="0">
              <a:buNone/>
            </a:pPr>
            <a:r>
              <a:rPr lang="en-US" sz="4100" dirty="0"/>
              <a:t>•	SECOND, and </a:t>
            </a:r>
            <a:r>
              <a:rPr lang="en-US" sz="4100" u="sng" dirty="0"/>
              <a:t>NOW</a:t>
            </a:r>
            <a:r>
              <a:rPr lang="en-US" sz="4100" dirty="0"/>
              <a:t> FOREMOST – Iron out Contract 	differences. The ESCO lawyers have studied the SE-860. 	They are eager to present their EXCEPTIONS!</a:t>
            </a:r>
          </a:p>
          <a:p>
            <a:pPr marL="0" indent="0">
              <a:buNone/>
            </a:pPr>
            <a:endParaRPr lang="en-US" sz="4100" dirty="0"/>
          </a:p>
          <a:p>
            <a:pPr marL="0" indent="0">
              <a:buNone/>
            </a:pPr>
            <a:r>
              <a:rPr lang="en-US" sz="4100" dirty="0"/>
              <a:t>•	A few Exceptions may </a:t>
            </a:r>
            <a:r>
              <a:rPr lang="en-US" sz="4100" b="1" dirty="0"/>
              <a:t>contradict State Law</a:t>
            </a:r>
            <a:r>
              <a:rPr lang="en-US" sz="4100" dirty="0"/>
              <a:t>, NO, NO, NO!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44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282"/>
            <a:ext cx="10515600" cy="5192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Negotiations - Exceptions</a:t>
            </a:r>
          </a:p>
          <a:p>
            <a:pPr marL="0" indent="0">
              <a:buNone/>
            </a:pPr>
            <a:r>
              <a:rPr lang="en-US" sz="3200" dirty="0"/>
              <a:t>•	Many Exceptions may propose wording revisions that 	would </a:t>
            </a:r>
            <a:r>
              <a:rPr lang="en-US" sz="3200" b="1" dirty="0"/>
              <a:t>strengthen the ESCO’s position</a:t>
            </a:r>
            <a:r>
              <a:rPr lang="en-US" sz="3200" dirty="0"/>
              <a:t> and </a:t>
            </a:r>
            <a:r>
              <a:rPr lang="en-US" sz="3200" b="1" dirty="0"/>
              <a:t>weaken the 	Agency’s</a:t>
            </a:r>
            <a:r>
              <a:rPr lang="en-US" sz="3200" dirty="0"/>
              <a:t>. BEWARE of these!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Some Exceptions just </a:t>
            </a:r>
            <a:r>
              <a:rPr lang="en-US" sz="3200" b="1" dirty="0"/>
              <a:t>“Clutter” </a:t>
            </a:r>
            <a:r>
              <a:rPr lang="en-US" sz="3200" dirty="0"/>
              <a:t>the document by 	revisiting points that are already covered!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3200" b="1" dirty="0"/>
              <a:t>THEREFORE, GET LEGAL COUNSEL TO HELP NEGOTIATE and to keep the Contract as legally clean as possible.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260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173"/>
            <a:ext cx="10725727" cy="490570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dirty="0"/>
              <a:t>WHEN NEGOTIATIONS ARE COMPLETED AND PH1 A-1 IS APPROVED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Agency posts notice of intent, SE-870 after SE-865 Request for 	Concurrency is given.</a:t>
            </a:r>
          </a:p>
          <a:p>
            <a:pPr marL="0" indent="0">
              <a:buNone/>
            </a:pPr>
            <a:r>
              <a:rPr lang="en-US" sz="3200" dirty="0"/>
              <a:t>•	NOW, The Agency is </a:t>
            </a:r>
            <a:r>
              <a:rPr lang="en-US" sz="3200" u="sng" dirty="0"/>
              <a:t>ready to sign Phase 1 of the Contract</a:t>
            </a:r>
            <a:r>
              <a:rPr lang="en-US" sz="3200" dirty="0"/>
              <a:t> in 	accordance with Agency requirements.</a:t>
            </a:r>
          </a:p>
          <a:p>
            <a:pPr marL="0" indent="0">
              <a:buNone/>
            </a:pPr>
            <a:r>
              <a:rPr lang="en-US" sz="3200" dirty="0"/>
              <a:t>•	Phase 1 work includes:</a:t>
            </a:r>
          </a:p>
          <a:p>
            <a:pPr marL="0" indent="0">
              <a:buNone/>
            </a:pPr>
            <a:r>
              <a:rPr lang="en-US" sz="3200" dirty="0"/>
              <a:t>	Finish the Energy Audit		Produce Schematic Designs</a:t>
            </a:r>
          </a:p>
          <a:p>
            <a:pPr marL="0" indent="0">
              <a:buNone/>
            </a:pPr>
            <a:r>
              <a:rPr lang="en-US" sz="3200" dirty="0"/>
              <a:t>	Produce a Cost Estimate	Develop/Negotiate Schedules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5152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8846"/>
            <a:ext cx="10725727" cy="46840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SCHEDULES TO THE CONTRACT, SE-860: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 – Project Description</a:t>
            </a:r>
          </a:p>
          <a:p>
            <a:pPr marL="0" indent="0">
              <a:buNone/>
            </a:pPr>
            <a:r>
              <a:rPr lang="en-US" sz="3200" dirty="0"/>
              <a:t>B – Performance Guarantee</a:t>
            </a:r>
          </a:p>
          <a:p>
            <a:pPr marL="0" indent="0">
              <a:buNone/>
            </a:pPr>
            <a:r>
              <a:rPr lang="en-US" sz="3200" dirty="0"/>
              <a:t>C – Methodology and Baseline</a:t>
            </a:r>
          </a:p>
          <a:p>
            <a:pPr marL="0" indent="0">
              <a:buNone/>
            </a:pPr>
            <a:r>
              <a:rPr lang="en-US" sz="3200" dirty="0"/>
              <a:t>D – Performance Tracking System</a:t>
            </a:r>
          </a:p>
          <a:p>
            <a:pPr marL="0" indent="0">
              <a:buNone/>
            </a:pPr>
            <a:r>
              <a:rPr lang="en-US" sz="3200" dirty="0"/>
              <a:t>E – Payment Schedule</a:t>
            </a:r>
          </a:p>
          <a:p>
            <a:pPr marL="0" indent="0">
              <a:buNone/>
            </a:pPr>
            <a:r>
              <a:rPr lang="en-US" sz="3200" dirty="0"/>
              <a:t>F – Project Specific Owner Responsibilities</a:t>
            </a:r>
          </a:p>
          <a:p>
            <a:pPr marL="0" indent="0">
              <a:buNone/>
            </a:pPr>
            <a:r>
              <a:rPr lang="en-US" sz="3200" dirty="0"/>
              <a:t>G – Required Maintenance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6467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991"/>
            <a:ext cx="10725727" cy="49518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As soon as </a:t>
            </a:r>
            <a:r>
              <a:rPr lang="en-US" sz="3200" u="sng" dirty="0"/>
              <a:t>Total Project Cost</a:t>
            </a:r>
            <a:r>
              <a:rPr lang="en-US" sz="3200" dirty="0"/>
              <a:t> has been determined (Phase 1 work is ending) PIP Team can begin </a:t>
            </a:r>
            <a:r>
              <a:rPr lang="en-US" sz="3200" u="sng" dirty="0"/>
              <a:t>Phase 2 PIP Submittal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•	</a:t>
            </a:r>
            <a:r>
              <a:rPr lang="en-US" sz="3200" u="sng" dirty="0"/>
              <a:t>If either party wants to discontinue</a:t>
            </a:r>
            <a:r>
              <a:rPr lang="en-US" sz="3200" dirty="0"/>
              <a:t> the Contract, they 	may when 	Phase 1 ends. </a:t>
            </a:r>
          </a:p>
          <a:p>
            <a:pPr marL="0" indent="0">
              <a:buNone/>
            </a:pPr>
            <a:r>
              <a:rPr lang="en-US" sz="3200" dirty="0"/>
              <a:t>•	Or If they agree on Phase 1 work, they may continue into 	Phase 2 after </a:t>
            </a:r>
            <a:r>
              <a:rPr lang="en-US" sz="3200" u="sng" dirty="0"/>
              <a:t>receipt of the A-1</a:t>
            </a:r>
            <a:r>
              <a:rPr lang="en-US" sz="3200" dirty="0"/>
              <a:t> and </a:t>
            </a:r>
            <a:r>
              <a:rPr lang="en-US" sz="3200" u="sng" dirty="0"/>
              <a:t>with OSE </a:t>
            </a:r>
            <a:r>
              <a:rPr lang="en-US" sz="3200" dirty="0"/>
              <a:t>	</a:t>
            </a:r>
            <a:r>
              <a:rPr lang="en-US" sz="3200" u="sng" dirty="0"/>
              <a:t>concurrence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	Phase 2 portion of the Contract is written as Contract 	Modification and ratified by both parties.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49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8846"/>
            <a:ext cx="10725727" cy="4684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Believe it or not, we’re almost FINISHED!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• But wait, What about the </a:t>
            </a:r>
            <a:r>
              <a:rPr lang="en-US" sz="3200"/>
              <a:t>$Money?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• The completed Phase 2 Contract with cost estimate is 	used by the State Treasurers Office to secure the loan.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• </a:t>
            </a:r>
            <a:r>
              <a:rPr lang="en-US" sz="3200" dirty="0">
                <a:latin typeface="Algerian" panose="04020705040A02060702" pitchFamily="82" charset="0"/>
              </a:rPr>
              <a:t>And they all lived happily ever after.</a:t>
            </a:r>
            <a:r>
              <a:rPr lang="en-US" sz="3200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277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8846"/>
            <a:ext cx="10725727" cy="4684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/>
              <a:t>Quiz Time</a:t>
            </a:r>
          </a:p>
          <a:p>
            <a:pPr marL="0" indent="0" algn="ctr">
              <a:buNone/>
            </a:pPr>
            <a:r>
              <a:rPr lang="en-US" sz="4400" dirty="0"/>
              <a:t> Name 1 of the 6 ways that GESP Solicitation/Selection processes are different from other construction project methods?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9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How are they different from other types of projects???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4	Variation – </a:t>
            </a:r>
            <a:r>
              <a:rPr lang="en-US" sz="3200" b="1" dirty="0"/>
              <a:t>Options ABOUND</a:t>
            </a:r>
            <a:r>
              <a:rPr lang="en-US" sz="3200" dirty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football option play…on steroids!</a:t>
            </a:r>
          </a:p>
        </p:txBody>
      </p:sp>
    </p:spTree>
    <p:extLst>
      <p:ext uri="{BB962C8B-B14F-4D97-AF65-F5344CB8AC3E}">
        <p14:creationId xmlns:p14="http://schemas.microsoft.com/office/powerpoint/2010/main" val="31417029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8846"/>
            <a:ext cx="10725727" cy="4684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>
                <a:latin typeface="Algerian" panose="04020705040A02060702" pitchFamily="82" charset="0"/>
              </a:rPr>
              <a:t>The  end.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8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How are they different from other types of projects???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5	</a:t>
            </a:r>
            <a:r>
              <a:rPr lang="en-US" sz="3200" b="1" dirty="0"/>
              <a:t>Technical proposal</a:t>
            </a:r>
            <a:r>
              <a:rPr lang="en-US" sz="3200" dirty="0"/>
              <a:t> and </a:t>
            </a:r>
            <a:r>
              <a:rPr lang="en-US" sz="3200" b="1" dirty="0"/>
              <a:t>cost </a:t>
            </a:r>
            <a:r>
              <a:rPr lang="en-US" sz="3200" dirty="0"/>
              <a:t>are </a:t>
            </a:r>
            <a:r>
              <a:rPr lang="en-US" sz="3200" b="1" dirty="0"/>
              <a:t>interwoven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impossible to separate  -  Siamese twins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How are they different from other types of projects???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6			Only type of construction project </a:t>
            </a:r>
          </a:p>
          <a:p>
            <a:pPr marL="0" indent="0" algn="ctr">
              <a:buNone/>
            </a:pPr>
            <a:r>
              <a:rPr lang="en-US" sz="3200" dirty="0"/>
              <a:t>     required by State Law     </a:t>
            </a:r>
          </a:p>
          <a:p>
            <a:pPr marL="0" indent="0" algn="ctr">
              <a:buNone/>
            </a:pPr>
            <a:r>
              <a:rPr lang="en-US" sz="3200" dirty="0"/>
              <a:t>     </a:t>
            </a:r>
            <a:r>
              <a:rPr lang="en-US" sz="3200" b="1" dirty="0"/>
              <a:t>NOT </a:t>
            </a:r>
            <a:r>
              <a:rPr lang="en-US" sz="3200" dirty="0"/>
              <a:t>to be solicited</a:t>
            </a:r>
            <a:r>
              <a:rPr lang="en-US" sz="3200" b="1" dirty="0"/>
              <a:t> </a:t>
            </a:r>
            <a:r>
              <a:rPr lang="en-US" sz="3200" dirty="0"/>
              <a:t>by</a:t>
            </a:r>
            <a:r>
              <a:rPr lang="en-US" sz="3200" b="1" dirty="0"/>
              <a:t> </a:t>
            </a:r>
          </a:p>
          <a:p>
            <a:pPr marL="0" indent="0" algn="ctr">
              <a:buNone/>
            </a:pPr>
            <a:r>
              <a:rPr lang="en-US" sz="3200" b="1" dirty="0"/>
              <a:t>      competitive sealed bids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7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lain" startAt="6"/>
            </a:pPr>
            <a:r>
              <a:rPr lang="en-US" sz="3200" dirty="0"/>
              <a:t>SC Code Of Law 48-52-660 (B) –</a:t>
            </a:r>
          </a:p>
          <a:p>
            <a:pPr marL="0" indent="0">
              <a:buNone/>
            </a:pPr>
            <a:r>
              <a:rPr lang="en-US" sz="3200" dirty="0"/>
              <a:t>	For GESPs authorizes “</a:t>
            </a:r>
            <a:r>
              <a:rPr lang="en-US" sz="3200" u="sng" dirty="0"/>
              <a:t>Competitive Sealed Proposals</a:t>
            </a:r>
            <a:r>
              <a:rPr lang="en-US" sz="3200" dirty="0"/>
              <a:t> 	</a:t>
            </a:r>
          </a:p>
          <a:p>
            <a:pPr marL="0" indent="0">
              <a:buNone/>
            </a:pPr>
            <a:r>
              <a:rPr lang="en-US" sz="3200" dirty="0"/>
              <a:t>	using life cycle cost criteria as a stated evaluation factor”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  R 19-445.2345 B.(3) states that </a:t>
            </a:r>
            <a:r>
              <a:rPr lang="en-US" sz="3200" u="sng" dirty="0"/>
              <a:t>competitive sealed</a:t>
            </a:r>
            <a:r>
              <a:rPr lang="en-US" sz="3200" dirty="0"/>
              <a:t> 	</a:t>
            </a:r>
            <a:r>
              <a:rPr lang="en-US" sz="3200" u="sng" dirty="0"/>
              <a:t>bidding is not appropriate for procurement of GESPs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597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rgbClr val="FF0000"/>
                </a:solidFill>
              </a:rPr>
              <a:t>ESCO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 company that provides energy solutions including 	design and implementation of energy savings projects</a:t>
            </a:r>
            <a:r>
              <a:rPr lang="en-US" sz="3200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6545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4C79-8837-442D-8543-E969B7A7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hnschrift Light Condensed" panose="020B0502040204020203" pitchFamily="34" charset="0"/>
              </a:rPr>
              <a:t>GUARANTEED ENERGY SAVINGS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7EAA-ECC2-44D9-A085-CB949B88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63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Important Definition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rgbClr val="FF0000"/>
                </a:solidFill>
              </a:rPr>
              <a:t>GESP –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	the ESCO guarantees the Owner’s </a:t>
            </a:r>
            <a:r>
              <a:rPr lang="en-US" sz="3200" u="sng" dirty="0">
                <a:solidFill>
                  <a:srgbClr val="FF0000"/>
                </a:solidFill>
              </a:rPr>
              <a:t>energy consumption </a:t>
            </a:r>
            <a:r>
              <a:rPr lang="en-US" sz="3200" dirty="0">
                <a:solidFill>
                  <a:srgbClr val="FF0000"/>
                </a:solidFill>
              </a:rPr>
              <a:t>	</a:t>
            </a:r>
            <a:r>
              <a:rPr lang="en-US" sz="3200" u="sng" dirty="0">
                <a:solidFill>
                  <a:srgbClr val="FF0000"/>
                </a:solidFill>
              </a:rPr>
              <a:t>(costs) will be reduced</a:t>
            </a:r>
            <a:r>
              <a:rPr lang="en-US" sz="3200" dirty="0">
                <a:solidFill>
                  <a:srgbClr val="FF0000"/>
                </a:solidFill>
              </a:rPr>
              <a:t> and/or </a:t>
            </a:r>
            <a:r>
              <a:rPr lang="en-US" sz="3200" u="sng" dirty="0">
                <a:solidFill>
                  <a:srgbClr val="FF0000"/>
                </a:solidFill>
              </a:rPr>
              <a:t>revenues will be increased</a:t>
            </a:r>
            <a:r>
              <a:rPr lang="en-US" sz="3200" dirty="0">
                <a:solidFill>
                  <a:srgbClr val="FF0000"/>
                </a:solidFill>
              </a:rPr>
              <a:t> 	over the term of the contract by a yearly amount that 	will </a:t>
            </a:r>
            <a:r>
              <a:rPr lang="en-US" sz="3200" u="sng" dirty="0">
                <a:solidFill>
                  <a:srgbClr val="FF0000"/>
                </a:solidFill>
              </a:rPr>
              <a:t>meet or exceed the loan payments</a:t>
            </a:r>
            <a:r>
              <a:rPr lang="en-US" sz="3200" dirty="0">
                <a:solidFill>
                  <a:srgbClr val="FF0000"/>
                </a:solidFill>
              </a:rPr>
              <a:t> for the project.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a.k.a. Performance Contracting</a:t>
            </a:r>
          </a:p>
        </p:txBody>
      </p:sp>
    </p:spTree>
    <p:extLst>
      <p:ext uri="{BB962C8B-B14F-4D97-AF65-F5344CB8AC3E}">
        <p14:creationId xmlns:p14="http://schemas.microsoft.com/office/powerpoint/2010/main" val="3310485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2771</TotalTime>
  <Words>533</Words>
  <Application>Microsoft Office PowerPoint</Application>
  <PresentationFormat>Widescreen</PresentationFormat>
  <Paragraphs>325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Agency FB</vt:lpstr>
      <vt:lpstr>Algerian</vt:lpstr>
      <vt:lpstr>Arial</vt:lpstr>
      <vt:lpstr>Bahnschrift Light Condensed</vt:lpstr>
      <vt:lpstr>Bahnschrift SemiBold</vt:lpstr>
      <vt:lpstr>Calibri</vt:lpstr>
      <vt:lpstr>Calibri Light</vt:lpstr>
      <vt:lpstr>Office Theme</vt:lpstr>
      <vt:lpstr>GUARANTEED  ENERGY,  WATER  &amp;  WASTEWATER  SAVINGS  PROJECT    FROM PLAN &gt;&gt;&gt; FULL CONTRACT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  <vt:lpstr>GUARANTEED ENERGY SAVINGS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GUARANTEED  ENERGY,  WATER  &amp;  WASTEWATER  SAVINGS  CONTRACTS</dc:title>
  <dc:creator>Fred Walker</dc:creator>
  <cp:lastModifiedBy>Walker, Fred</cp:lastModifiedBy>
  <cp:revision>134</cp:revision>
  <dcterms:created xsi:type="dcterms:W3CDTF">2019-10-06T19:59:25Z</dcterms:created>
  <dcterms:modified xsi:type="dcterms:W3CDTF">2019-10-18T11:59:52Z</dcterms:modified>
</cp:coreProperties>
</file>