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36"/>
  </p:notesMasterIdLst>
  <p:sldIdLst>
    <p:sldId id="256" r:id="rId2"/>
    <p:sldId id="311" r:id="rId3"/>
    <p:sldId id="313" r:id="rId4"/>
    <p:sldId id="315" r:id="rId5"/>
    <p:sldId id="314" r:id="rId6"/>
    <p:sldId id="287" r:id="rId7"/>
    <p:sldId id="268" r:id="rId8"/>
    <p:sldId id="288" r:id="rId9"/>
    <p:sldId id="296" r:id="rId10"/>
    <p:sldId id="297" r:id="rId11"/>
    <p:sldId id="289" r:id="rId12"/>
    <p:sldId id="290" r:id="rId13"/>
    <p:sldId id="267" r:id="rId14"/>
    <p:sldId id="280" r:id="rId15"/>
    <p:sldId id="293" r:id="rId16"/>
    <p:sldId id="291" r:id="rId17"/>
    <p:sldId id="292" r:id="rId18"/>
    <p:sldId id="294" r:id="rId19"/>
    <p:sldId id="295" r:id="rId20"/>
    <p:sldId id="298" r:id="rId21"/>
    <p:sldId id="299" r:id="rId22"/>
    <p:sldId id="312" r:id="rId23"/>
    <p:sldId id="300" r:id="rId24"/>
    <p:sldId id="301" r:id="rId25"/>
    <p:sldId id="302" r:id="rId26"/>
    <p:sldId id="316" r:id="rId27"/>
    <p:sldId id="303" r:id="rId28"/>
    <p:sldId id="304" r:id="rId29"/>
    <p:sldId id="305" r:id="rId30"/>
    <p:sldId id="306" r:id="rId31"/>
    <p:sldId id="307" r:id="rId32"/>
    <p:sldId id="308" r:id="rId33"/>
    <p:sldId id="309" r:id="rId34"/>
    <p:sldId id="310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45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76CB6-C388-47A0-8A1C-31C4DDA6BF56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67688-5B8D-40AA-9DAA-C5F9218DC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1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2B5F-0086-4D12-AA97-A4D6C07012A8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B71A-1723-4475-92DF-67EE3AFA75D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2B5F-0086-4D12-AA97-A4D6C07012A8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B71A-1723-4475-92DF-67EE3AFA75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2B5F-0086-4D12-AA97-A4D6C07012A8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B71A-1723-4475-92DF-67EE3AFA75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2B5F-0086-4D12-AA97-A4D6C07012A8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B71A-1723-4475-92DF-67EE3AFA75D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2681"/>
            <a:ext cx="6934200" cy="757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29"/>
          <p:cNvSpPr txBox="1">
            <a:spLocks/>
          </p:cNvSpPr>
          <p:nvPr userDrawn="1"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512B5F-0086-4D12-AA97-A4D6C07012A8}" type="datetimeFigureOut">
              <a:rPr lang="en-US" smtClean="0"/>
              <a:pPr/>
              <a:t>10/17/2025</a:t>
            </a:fld>
            <a:endParaRPr lang="en-US" dirty="0"/>
          </a:p>
        </p:txBody>
      </p:sp>
      <p:sp>
        <p:nvSpPr>
          <p:cNvPr id="12" name="Slide Number Placeholder 26"/>
          <p:cNvSpPr txBox="1">
            <a:spLocks/>
          </p:cNvSpPr>
          <p:nvPr userDrawn="1"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E6B71A-1723-4475-92DF-67EE3AFA75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6200" y="76200"/>
            <a:ext cx="6858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00" b="1" cap="all" spc="200" dirty="0">
                <a:solidFill>
                  <a:srgbClr val="FF0000"/>
                </a:solidFill>
                <a:latin typeface="Calibri" panose="020F0502020204030204" pitchFamily="34" charset="0"/>
                <a:cs typeface="Arial" charset="0"/>
              </a:rPr>
              <a:t>      Deferred Maintenance</a:t>
            </a:r>
            <a:r>
              <a:rPr lang="en-US" sz="3400" cap="all" spc="200" dirty="0">
                <a:solidFill>
                  <a:prstClr val="white"/>
                </a:solidFill>
                <a:latin typeface="Franklin Gothic Medium"/>
                <a:cs typeface="Arial" charset="0"/>
              </a:rPr>
              <a:t>		</a:t>
            </a:r>
            <a:endParaRPr lang="en-US" sz="3400" b="1" dirty="0">
              <a:solidFill>
                <a:srgbClr val="92D05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4" name="Picture 2" descr="http://www.isfaa.sc.gov/files/sfaa_logo_hires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112141"/>
            <a:ext cx="1905000" cy="74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 userDrawn="1"/>
        </p:nvSpPr>
        <p:spPr>
          <a:xfrm>
            <a:off x="8839201" y="6112140"/>
            <a:ext cx="304799" cy="747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2510790" y="593263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0" cap="none" spc="200" dirty="0">
              <a:solidFill>
                <a:srgbClr val="2045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 userDrawn="1"/>
        </p:nvSpPr>
        <p:spPr>
          <a:xfrm rot="5400000">
            <a:off x="7657385" y="-720503"/>
            <a:ext cx="763431" cy="220979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 rot="5400000">
            <a:off x="7685157" y="-988526"/>
            <a:ext cx="707886" cy="2812284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400" b="1" dirty="0">
                <a:solidFill>
                  <a:prstClr val="white"/>
                </a:solidFill>
                <a:latin typeface="Calibri"/>
                <a:cs typeface="Arial" charset="0"/>
              </a:rPr>
              <a:t>IEBC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2B5F-0086-4D12-AA97-A4D6C07012A8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B71A-1723-4475-92DF-67EE3AFA75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2B5F-0086-4D12-AA97-A4D6C07012A8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B71A-1723-4475-92DF-67EE3AFA75D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2B5F-0086-4D12-AA97-A4D6C07012A8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B71A-1723-4475-92DF-67EE3AFA75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2B5F-0086-4D12-AA97-A4D6C07012A8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B71A-1723-4475-92DF-67EE3AFA75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2B5F-0086-4D12-AA97-A4D6C07012A8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B71A-1723-4475-92DF-67EE3AFA75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2B5F-0086-4D12-AA97-A4D6C07012A8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B71A-1723-4475-92DF-67EE3AFA75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2B5F-0086-4D12-AA97-A4D6C07012A8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B71A-1723-4475-92DF-67EE3AFA75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2B5F-0086-4D12-AA97-A4D6C07012A8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1E6B71A-1723-4475-92DF-67EE3AFA75D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9512B5F-0086-4D12-AA97-A4D6C07012A8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1E6B71A-1723-4475-92DF-67EE3AFA75D5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0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220560-233A-4FC0-A67A-ED3D1D99CCBF}"/>
              </a:ext>
            </a:extLst>
          </p:cNvPr>
          <p:cNvSpPr/>
          <p:nvPr/>
        </p:nvSpPr>
        <p:spPr>
          <a:xfrm>
            <a:off x="-381000" y="762000"/>
            <a:ext cx="9144000" cy="651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>
              <a:spcBef>
                <a:spcPct val="20000"/>
              </a:spcBef>
              <a:defRPr/>
            </a:pPr>
            <a:r>
              <a:rPr lang="en-US" sz="3600" b="1" dirty="0">
                <a:latin typeface="Calibri"/>
                <a:cs typeface="Arial" charset="0"/>
              </a:rPr>
              <a:t>OSE Facilities Directors Conference</a:t>
            </a:r>
          </a:p>
          <a:p>
            <a:pPr lvl="2" algn="ctr">
              <a:spcBef>
                <a:spcPct val="20000"/>
              </a:spcBef>
              <a:defRPr/>
            </a:pPr>
            <a:r>
              <a:rPr lang="en-US" sz="3600" b="1" dirty="0">
                <a:latin typeface="Calibri"/>
                <a:cs typeface="Arial" charset="0"/>
              </a:rPr>
              <a:t>Santee</a:t>
            </a:r>
          </a:p>
          <a:p>
            <a:pPr lvl="2" algn="ctr">
              <a:spcBef>
                <a:spcPct val="20000"/>
              </a:spcBef>
              <a:defRPr/>
            </a:pPr>
            <a:r>
              <a:rPr lang="en-US" sz="3600" b="1" dirty="0">
                <a:latin typeface="Calibri"/>
                <a:cs typeface="Arial" charset="0"/>
              </a:rPr>
              <a:t>October 15-17, 2025</a:t>
            </a:r>
          </a:p>
          <a:p>
            <a:pPr lvl="2" algn="ctr">
              <a:spcBef>
                <a:spcPct val="20000"/>
              </a:spcBef>
              <a:defRPr/>
            </a:pPr>
            <a:endParaRPr lang="en-US" sz="3600" b="1" dirty="0">
              <a:latin typeface="Calibri"/>
              <a:cs typeface="Arial" charset="0"/>
            </a:endParaRPr>
          </a:p>
          <a:p>
            <a:pPr lvl="2" algn="ctr">
              <a:spcBef>
                <a:spcPct val="20000"/>
              </a:spcBef>
              <a:defRPr/>
            </a:pPr>
            <a:r>
              <a:rPr lang="en-US" sz="3600" b="1" dirty="0">
                <a:latin typeface="Calibri"/>
                <a:cs typeface="Arial" charset="0"/>
              </a:rPr>
              <a:t>Deferred Maintenance &amp; Alterations using the IEBC</a:t>
            </a:r>
          </a:p>
          <a:p>
            <a:pPr lvl="2" algn="ctr">
              <a:spcBef>
                <a:spcPct val="20000"/>
              </a:spcBef>
              <a:defRPr/>
            </a:pPr>
            <a:endParaRPr lang="en-US" sz="3600" b="1" dirty="0">
              <a:latin typeface="Calibri"/>
              <a:cs typeface="Arial" charset="0"/>
            </a:endParaRPr>
          </a:p>
          <a:p>
            <a:pPr lvl="2" algn="ctr">
              <a:spcBef>
                <a:spcPct val="20000"/>
              </a:spcBef>
              <a:defRPr/>
            </a:pPr>
            <a:r>
              <a:rPr lang="en-US" sz="3600" b="1" dirty="0">
                <a:latin typeface="Calibri"/>
                <a:cs typeface="Arial" charset="0"/>
              </a:rPr>
              <a:t>OSE Deputy to the State Engineer</a:t>
            </a:r>
          </a:p>
          <a:p>
            <a:pPr lvl="2" algn="ctr">
              <a:spcBef>
                <a:spcPct val="20000"/>
              </a:spcBef>
              <a:defRPr/>
            </a:pPr>
            <a:r>
              <a:rPr lang="en-US" sz="3600" b="1" dirty="0">
                <a:latin typeface="Calibri"/>
                <a:cs typeface="Arial" charset="0"/>
              </a:rPr>
              <a:t>Clint Burdett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en-US" sz="3600" b="1" dirty="0"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473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D77316-6D27-4C0D-9085-DC825BDEBA6B}"/>
              </a:ext>
            </a:extLst>
          </p:cNvPr>
          <p:cNvSpPr txBox="1"/>
          <p:nvPr/>
        </p:nvSpPr>
        <p:spPr>
          <a:xfrm>
            <a:off x="228600" y="1066800"/>
            <a:ext cx="8077200" cy="4869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0000"/>
                </a:solidFill>
                <a:latin typeface="Calibri"/>
                <a:cs typeface="Arial" charset="0"/>
              </a:rPr>
              <a:t>Option 1</a:t>
            </a: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: Prescriptive Compliance Method Chapter 5 IEBC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Fire Resistance Ratings.  Where applicable, this method allows for the reduction in fire resistance ratings of building elements with the addition of a fire sprinkler system.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Exceptions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Stairways and handrail extensions in stairways.</a:t>
            </a:r>
          </a:p>
          <a:p>
            <a:pPr lvl="2">
              <a:spcBef>
                <a:spcPct val="20000"/>
              </a:spcBef>
              <a:defRPr/>
            </a:pPr>
            <a:r>
              <a:rPr lang="en-US" sz="2800" b="1" dirty="0">
                <a:latin typeface="Calibri"/>
                <a:cs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61222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B666F21-F3D2-44BA-ADD0-53C3D8322C78}"/>
              </a:ext>
            </a:extLst>
          </p:cNvPr>
          <p:cNvSpPr/>
          <p:nvPr/>
        </p:nvSpPr>
        <p:spPr>
          <a:xfrm>
            <a:off x="212890" y="827782"/>
            <a:ext cx="87025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Proposed corridor extension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561C873-0914-4307-B0D6-9E613D9873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797443"/>
              </p:ext>
            </p:extLst>
          </p:nvPr>
        </p:nvGraphicFramePr>
        <p:xfrm>
          <a:off x="304800" y="1412558"/>
          <a:ext cx="6400800" cy="4977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895832" imgH="5362405" progId="Acrobat.Document.2020">
                  <p:embed/>
                </p:oleObj>
              </mc:Choice>
              <mc:Fallback>
                <p:oleObj name="Acrobat Document" r:id="rId2" imgW="6895832" imgH="5362405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4800" y="1412558"/>
                        <a:ext cx="6400800" cy="49774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2944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D77316-6D27-4C0D-9085-DC825BDEBA6B}"/>
              </a:ext>
            </a:extLst>
          </p:cNvPr>
          <p:cNvSpPr txBox="1"/>
          <p:nvPr/>
        </p:nvSpPr>
        <p:spPr>
          <a:xfrm>
            <a:off x="228600" y="873169"/>
            <a:ext cx="8077200" cy="4438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0000"/>
                </a:solidFill>
                <a:latin typeface="Calibri"/>
                <a:cs typeface="Arial" charset="0"/>
              </a:rPr>
              <a:t>Option 2</a:t>
            </a: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: Work Area Compliance Method Chapters 6-12 IEBC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This method is based on a proportional approach to compliance where upgrades are triggered by the type and extent of the work. There are three levels of work.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Alteration level 1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Alteration level 2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Alteration level 3 </a:t>
            </a:r>
          </a:p>
        </p:txBody>
      </p:sp>
    </p:spTree>
    <p:extLst>
      <p:ext uri="{BB962C8B-B14F-4D97-AF65-F5344CB8AC3E}">
        <p14:creationId xmlns:p14="http://schemas.microsoft.com/office/powerpoint/2010/main" val="4237123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evron 4"/>
          <p:cNvSpPr/>
          <p:nvPr/>
        </p:nvSpPr>
        <p:spPr>
          <a:xfrm>
            <a:off x="2181195" y="4998555"/>
            <a:ext cx="1295400" cy="484632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73699" y="1863797"/>
            <a:ext cx="553998" cy="3137971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400" b="1" dirty="0">
                <a:solidFill>
                  <a:srgbClr val="FFC000"/>
                </a:solidFill>
                <a:latin typeface="Calibri"/>
                <a:cs typeface="Arial" charset="0"/>
              </a:rPr>
              <a:t>Alteration level 1 </a:t>
            </a:r>
            <a:r>
              <a:rPr lang="en-US" sz="2400" b="1" dirty="0" err="1">
                <a:solidFill>
                  <a:srgbClr val="FFC000"/>
                </a:solidFill>
                <a:latin typeface="Calibri"/>
                <a:cs typeface="Arial" charset="0"/>
              </a:rPr>
              <a:t>chpt</a:t>
            </a:r>
            <a:r>
              <a:rPr lang="en-US" sz="2400" b="1" dirty="0">
                <a:solidFill>
                  <a:srgbClr val="FFC000"/>
                </a:solidFill>
                <a:latin typeface="Calibri"/>
                <a:cs typeface="Arial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libri"/>
                <a:cs typeface="Arial" charset="0"/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4706038" y="1371601"/>
            <a:ext cx="553998" cy="3618039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  <a:latin typeface="Calibri"/>
                <a:cs typeface="Arial" charset="0"/>
              </a:rPr>
              <a:t>Alteration level 3 </a:t>
            </a:r>
            <a:r>
              <a:rPr lang="en-US" sz="2400" b="1" dirty="0" err="1">
                <a:solidFill>
                  <a:prstClr val="white"/>
                </a:solidFill>
                <a:latin typeface="Calibri"/>
                <a:cs typeface="Arial" charset="0"/>
              </a:rPr>
              <a:t>chpt</a:t>
            </a:r>
            <a:r>
              <a:rPr lang="en-US" sz="2400" b="1" dirty="0">
                <a:solidFill>
                  <a:prstClr val="white"/>
                </a:solidFill>
                <a:latin typeface="Calibri"/>
                <a:cs typeface="Arial" charset="0"/>
              </a:rPr>
              <a:t> 7-9</a:t>
            </a:r>
          </a:p>
        </p:txBody>
      </p:sp>
      <p:sp>
        <p:nvSpPr>
          <p:cNvPr id="11" name="Chevron 10"/>
          <p:cNvSpPr/>
          <p:nvPr/>
        </p:nvSpPr>
        <p:spPr>
          <a:xfrm>
            <a:off x="3346357" y="5001768"/>
            <a:ext cx="1295400" cy="484632"/>
          </a:xfrm>
          <a:prstGeom prst="chevr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hevron 10">
            <a:extLst>
              <a:ext uri="{FF2B5EF4-FFF2-40B4-BE49-F238E27FC236}">
                <a16:creationId xmlns:a16="http://schemas.microsoft.com/office/drawing/2014/main" id="{12F0FD72-FE78-4183-A960-6CC5DF65A9C9}"/>
              </a:ext>
            </a:extLst>
          </p:cNvPr>
          <p:cNvSpPr/>
          <p:nvPr/>
        </p:nvSpPr>
        <p:spPr>
          <a:xfrm>
            <a:off x="4495800" y="4998555"/>
            <a:ext cx="1295400" cy="484632"/>
          </a:xfrm>
          <a:prstGeom prst="chevr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A4D747-7D46-471A-853D-B3443CADD0C9}"/>
              </a:ext>
            </a:extLst>
          </p:cNvPr>
          <p:cNvSpPr/>
          <p:nvPr/>
        </p:nvSpPr>
        <p:spPr>
          <a:xfrm>
            <a:off x="3620876" y="1371601"/>
            <a:ext cx="553998" cy="3618040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  <a:latin typeface="Calibri"/>
                <a:cs typeface="Arial" charset="0"/>
              </a:rPr>
              <a:t>Alteration level 2 </a:t>
            </a:r>
            <a:r>
              <a:rPr lang="en-US" sz="2400" b="1" dirty="0" err="1">
                <a:solidFill>
                  <a:prstClr val="white"/>
                </a:solidFill>
                <a:latin typeface="Calibri"/>
                <a:cs typeface="Arial" charset="0"/>
              </a:rPr>
              <a:t>chpt</a:t>
            </a:r>
            <a:r>
              <a:rPr lang="en-US" sz="2400" b="1" dirty="0">
                <a:solidFill>
                  <a:prstClr val="white"/>
                </a:solidFill>
                <a:latin typeface="Calibri"/>
                <a:cs typeface="Arial" charset="0"/>
              </a:rPr>
              <a:t> 7 &amp; 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A1640C-2B46-4B43-BC47-2FD6D236B436}"/>
              </a:ext>
            </a:extLst>
          </p:cNvPr>
          <p:cNvSpPr/>
          <p:nvPr/>
        </p:nvSpPr>
        <p:spPr>
          <a:xfrm>
            <a:off x="212890" y="827782"/>
            <a:ext cx="87025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0000"/>
                </a:solidFill>
                <a:latin typeface="Calibri"/>
                <a:cs typeface="Arial" charset="0"/>
              </a:rPr>
              <a:t>Option 2</a:t>
            </a: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 work area compliance method</a:t>
            </a:r>
          </a:p>
        </p:txBody>
      </p:sp>
    </p:spTree>
    <p:extLst>
      <p:ext uri="{BB962C8B-B14F-4D97-AF65-F5344CB8AC3E}">
        <p14:creationId xmlns:p14="http://schemas.microsoft.com/office/powerpoint/2010/main" val="773453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12890" y="762000"/>
            <a:ext cx="8702510" cy="580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Alteration level 1</a:t>
            </a:r>
          </a:p>
          <a:p>
            <a:pPr marL="914400" lvl="1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latin typeface="Calibri"/>
                <a:cs typeface="Arial" charset="0"/>
              </a:rPr>
              <a:t>Level 1 Alterations include the </a:t>
            </a:r>
            <a:r>
              <a:rPr lang="en-US" sz="3200" b="1" dirty="0">
                <a:solidFill>
                  <a:schemeClr val="bg1"/>
                </a:solidFill>
                <a:latin typeface="Calibri"/>
                <a:cs typeface="Arial" charset="0"/>
              </a:rPr>
              <a:t>REMOVAL</a:t>
            </a:r>
            <a:r>
              <a:rPr lang="en-US" sz="3200" b="1" dirty="0">
                <a:latin typeface="Calibri"/>
                <a:cs typeface="Arial" charset="0"/>
              </a:rPr>
              <a:t> and </a:t>
            </a:r>
            <a:r>
              <a: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alibri"/>
                <a:cs typeface="Arial" charset="0"/>
              </a:rPr>
              <a:t>REPLACEMENT</a:t>
            </a:r>
            <a:r>
              <a:rPr lang="en-US" sz="3200" b="1" dirty="0">
                <a:latin typeface="Calibri"/>
                <a:cs typeface="Arial" charset="0"/>
              </a:rPr>
              <a:t> or covering of existing materials, elements, equipment, or fixtures using new materials for the same purpose.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latin typeface="Calibri"/>
                <a:cs typeface="Arial" charset="0"/>
              </a:rPr>
              <a:t>Level 1 alterations shall comply with chapter 7 of the IEBC.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latin typeface="Calibri"/>
                <a:cs typeface="Arial" charset="0"/>
              </a:rPr>
              <a:t>In level 1 alterations an existing building shall not be altered such that the building becomes less safe than its existing condition.</a:t>
            </a:r>
          </a:p>
        </p:txBody>
      </p:sp>
    </p:spTree>
    <p:extLst>
      <p:ext uri="{BB962C8B-B14F-4D97-AF65-F5344CB8AC3E}">
        <p14:creationId xmlns:p14="http://schemas.microsoft.com/office/powerpoint/2010/main" val="1524547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evron 4"/>
          <p:cNvSpPr/>
          <p:nvPr/>
        </p:nvSpPr>
        <p:spPr>
          <a:xfrm>
            <a:off x="2181195" y="4998555"/>
            <a:ext cx="1295400" cy="484632"/>
          </a:xfrm>
          <a:prstGeom prst="chevr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73699" y="1863797"/>
            <a:ext cx="553998" cy="3137971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400" b="1" dirty="0">
                <a:latin typeface="Calibri"/>
                <a:cs typeface="Arial" charset="0"/>
              </a:rPr>
              <a:t>Alteration level 1 </a:t>
            </a:r>
            <a:r>
              <a:rPr lang="en-US" sz="2400" b="1" dirty="0" err="1">
                <a:latin typeface="Calibri"/>
                <a:cs typeface="Arial" charset="0"/>
              </a:rPr>
              <a:t>chpt</a:t>
            </a:r>
            <a:r>
              <a:rPr lang="en-US" sz="2400" b="1" dirty="0">
                <a:latin typeface="Calibri"/>
                <a:cs typeface="Arial" charset="0"/>
              </a:rPr>
              <a:t> 7</a:t>
            </a:r>
          </a:p>
        </p:txBody>
      </p:sp>
      <p:sp>
        <p:nvSpPr>
          <p:cNvPr id="8" name="Rectangle 7"/>
          <p:cNvSpPr/>
          <p:nvPr/>
        </p:nvSpPr>
        <p:spPr>
          <a:xfrm>
            <a:off x="4706038" y="1295401"/>
            <a:ext cx="553998" cy="3694239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  <a:latin typeface="Calibri"/>
                <a:cs typeface="Arial" charset="0"/>
              </a:rPr>
              <a:t>Alteration level 3 </a:t>
            </a:r>
            <a:r>
              <a:rPr lang="en-US" sz="2400" b="1" dirty="0" err="1">
                <a:solidFill>
                  <a:prstClr val="white"/>
                </a:solidFill>
                <a:latin typeface="Calibri"/>
                <a:cs typeface="Arial" charset="0"/>
              </a:rPr>
              <a:t>chpt</a:t>
            </a:r>
            <a:r>
              <a:rPr lang="en-US" sz="2400" b="1" dirty="0">
                <a:solidFill>
                  <a:prstClr val="white"/>
                </a:solidFill>
                <a:latin typeface="Calibri"/>
                <a:cs typeface="Arial" charset="0"/>
              </a:rPr>
              <a:t> 7-9</a:t>
            </a:r>
          </a:p>
        </p:txBody>
      </p:sp>
      <p:sp>
        <p:nvSpPr>
          <p:cNvPr id="11" name="Chevron 10"/>
          <p:cNvSpPr/>
          <p:nvPr/>
        </p:nvSpPr>
        <p:spPr>
          <a:xfrm>
            <a:off x="3346357" y="5001768"/>
            <a:ext cx="1295400" cy="484632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hevron 10">
            <a:extLst>
              <a:ext uri="{FF2B5EF4-FFF2-40B4-BE49-F238E27FC236}">
                <a16:creationId xmlns:a16="http://schemas.microsoft.com/office/drawing/2014/main" id="{12F0FD72-FE78-4183-A960-6CC5DF65A9C9}"/>
              </a:ext>
            </a:extLst>
          </p:cNvPr>
          <p:cNvSpPr/>
          <p:nvPr/>
        </p:nvSpPr>
        <p:spPr>
          <a:xfrm>
            <a:off x="4495800" y="4998555"/>
            <a:ext cx="1295400" cy="484632"/>
          </a:xfrm>
          <a:prstGeom prst="chevr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A4D747-7D46-471A-853D-B3443CADD0C9}"/>
              </a:ext>
            </a:extLst>
          </p:cNvPr>
          <p:cNvSpPr/>
          <p:nvPr/>
        </p:nvSpPr>
        <p:spPr>
          <a:xfrm>
            <a:off x="3620876" y="1295401"/>
            <a:ext cx="553998" cy="3694240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C000"/>
                </a:solidFill>
                <a:latin typeface="Calibri"/>
                <a:cs typeface="Arial" charset="0"/>
              </a:rPr>
              <a:t>Alteration level 2 </a:t>
            </a:r>
            <a:r>
              <a:rPr lang="en-US" sz="2400" b="1" dirty="0" err="1">
                <a:solidFill>
                  <a:srgbClr val="FFC000"/>
                </a:solidFill>
                <a:latin typeface="Calibri"/>
                <a:cs typeface="Arial" charset="0"/>
              </a:rPr>
              <a:t>chpt</a:t>
            </a:r>
            <a:r>
              <a:rPr lang="en-US" sz="2400" b="1" dirty="0">
                <a:solidFill>
                  <a:srgbClr val="FFC000"/>
                </a:solidFill>
                <a:latin typeface="Calibri"/>
                <a:cs typeface="Arial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libri"/>
                <a:cs typeface="Arial" charset="0"/>
              </a:rPr>
              <a:t>7 &amp; 8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A1640C-2B46-4B43-BC47-2FD6D236B436}"/>
              </a:ext>
            </a:extLst>
          </p:cNvPr>
          <p:cNvSpPr/>
          <p:nvPr/>
        </p:nvSpPr>
        <p:spPr>
          <a:xfrm>
            <a:off x="212890" y="827782"/>
            <a:ext cx="87025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Option 2 work area compliance method</a:t>
            </a:r>
          </a:p>
        </p:txBody>
      </p:sp>
    </p:spTree>
    <p:extLst>
      <p:ext uri="{BB962C8B-B14F-4D97-AF65-F5344CB8AC3E}">
        <p14:creationId xmlns:p14="http://schemas.microsoft.com/office/powerpoint/2010/main" val="1975559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12890" y="762000"/>
            <a:ext cx="8702510" cy="590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Alteration level 2</a:t>
            </a:r>
          </a:p>
          <a:p>
            <a:pPr marL="914400" lvl="1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latin typeface="Calibri"/>
                <a:cs typeface="Arial" charset="0"/>
              </a:rPr>
              <a:t>Level 2 Alterations include the </a:t>
            </a:r>
            <a:r>
              <a: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alibri"/>
                <a:cs typeface="Arial" charset="0"/>
              </a:rPr>
              <a:t>RECONFIGURATION</a:t>
            </a:r>
            <a:r>
              <a:rPr lang="en-US" sz="3200" b="1" dirty="0">
                <a:latin typeface="Calibri"/>
                <a:cs typeface="Arial" charset="0"/>
              </a:rPr>
              <a:t> of space, the addition or elimination of any door or window, the reconfiguration or </a:t>
            </a:r>
            <a:r>
              <a:rPr lang="en-US" sz="3200" b="1" dirty="0">
                <a:solidFill>
                  <a:schemeClr val="bg1"/>
                </a:solidFill>
                <a:latin typeface="Calibri"/>
                <a:cs typeface="Arial" charset="0"/>
              </a:rPr>
              <a:t>EXTENSION</a:t>
            </a:r>
            <a:r>
              <a:rPr lang="en-US" sz="3200" b="1" dirty="0">
                <a:latin typeface="Calibri"/>
                <a:cs typeface="Arial" charset="0"/>
              </a:rPr>
              <a:t> of any system or the installation of any </a:t>
            </a:r>
            <a:r>
              <a:rPr lang="en-US" sz="3200" b="1" dirty="0">
                <a:solidFill>
                  <a:schemeClr val="bg1"/>
                </a:solidFill>
                <a:latin typeface="Calibri"/>
                <a:cs typeface="Arial" charset="0"/>
              </a:rPr>
              <a:t>ADDITIONAL</a:t>
            </a:r>
            <a:r>
              <a:rPr lang="en-US" sz="3200" b="1" dirty="0">
                <a:latin typeface="Calibri"/>
                <a:cs typeface="Arial" charset="0"/>
              </a:rPr>
              <a:t> equipment.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latin typeface="Calibri"/>
                <a:cs typeface="Arial" charset="0"/>
              </a:rPr>
              <a:t>Level 2 alterations shall comply with chapter 7 &amp; 8 of the IEBC.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en-US" sz="3200" b="1" dirty="0">
              <a:latin typeface="Calibri"/>
              <a:cs typeface="Arial" charset="0"/>
            </a:endParaRPr>
          </a:p>
          <a:p>
            <a:pPr marL="914400" lvl="1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en-US" sz="3200" b="1" dirty="0"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358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evron 4"/>
          <p:cNvSpPr/>
          <p:nvPr/>
        </p:nvSpPr>
        <p:spPr>
          <a:xfrm>
            <a:off x="2181195" y="4998555"/>
            <a:ext cx="1295400" cy="484632"/>
          </a:xfrm>
          <a:prstGeom prst="chevr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73699" y="1863797"/>
            <a:ext cx="553998" cy="3137971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400" b="1" dirty="0">
                <a:latin typeface="Calibri"/>
                <a:cs typeface="Arial" charset="0"/>
              </a:rPr>
              <a:t>Alteration level 1 </a:t>
            </a:r>
            <a:r>
              <a:rPr lang="en-US" sz="2400" b="1" dirty="0" err="1">
                <a:latin typeface="Calibri"/>
                <a:cs typeface="Arial" charset="0"/>
              </a:rPr>
              <a:t>chpt</a:t>
            </a:r>
            <a:r>
              <a:rPr lang="en-US" sz="2400" b="1" dirty="0">
                <a:latin typeface="Calibri"/>
                <a:cs typeface="Arial" charset="0"/>
              </a:rPr>
              <a:t> 7</a:t>
            </a:r>
          </a:p>
        </p:txBody>
      </p:sp>
      <p:sp>
        <p:nvSpPr>
          <p:cNvPr id="8" name="Rectangle 7"/>
          <p:cNvSpPr/>
          <p:nvPr/>
        </p:nvSpPr>
        <p:spPr>
          <a:xfrm>
            <a:off x="4706038" y="1412557"/>
            <a:ext cx="553998" cy="3577083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C000"/>
                </a:solidFill>
                <a:latin typeface="Calibri"/>
                <a:cs typeface="Arial" charset="0"/>
              </a:rPr>
              <a:t>Alteration level 3 </a:t>
            </a:r>
            <a:r>
              <a:rPr lang="en-US" sz="2400" b="1" dirty="0" err="1">
                <a:solidFill>
                  <a:srgbClr val="FFC000"/>
                </a:solidFill>
                <a:latin typeface="Calibri"/>
                <a:cs typeface="Arial" charset="0"/>
              </a:rPr>
              <a:t>chpt</a:t>
            </a:r>
            <a:r>
              <a:rPr lang="en-US" sz="2400" b="1" dirty="0">
                <a:solidFill>
                  <a:srgbClr val="FFC000"/>
                </a:solidFill>
                <a:latin typeface="Calibri"/>
                <a:cs typeface="Arial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libri"/>
                <a:cs typeface="Arial" charset="0"/>
              </a:rPr>
              <a:t>7-9</a:t>
            </a:r>
          </a:p>
        </p:txBody>
      </p:sp>
      <p:sp>
        <p:nvSpPr>
          <p:cNvPr id="11" name="Chevron 10"/>
          <p:cNvSpPr/>
          <p:nvPr/>
        </p:nvSpPr>
        <p:spPr>
          <a:xfrm>
            <a:off x="3346357" y="5001768"/>
            <a:ext cx="1295400" cy="484632"/>
          </a:xfrm>
          <a:prstGeom prst="chevr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hevron 10">
            <a:extLst>
              <a:ext uri="{FF2B5EF4-FFF2-40B4-BE49-F238E27FC236}">
                <a16:creationId xmlns:a16="http://schemas.microsoft.com/office/drawing/2014/main" id="{12F0FD72-FE78-4183-A960-6CC5DF65A9C9}"/>
              </a:ext>
            </a:extLst>
          </p:cNvPr>
          <p:cNvSpPr/>
          <p:nvPr/>
        </p:nvSpPr>
        <p:spPr>
          <a:xfrm>
            <a:off x="4495800" y="4998555"/>
            <a:ext cx="1295400" cy="484632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A4D747-7D46-471A-853D-B3443CADD0C9}"/>
              </a:ext>
            </a:extLst>
          </p:cNvPr>
          <p:cNvSpPr/>
          <p:nvPr/>
        </p:nvSpPr>
        <p:spPr>
          <a:xfrm>
            <a:off x="3620876" y="1295401"/>
            <a:ext cx="553998" cy="3694240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  <a:latin typeface="Calibri"/>
                <a:cs typeface="Arial" charset="0"/>
              </a:rPr>
              <a:t>Alteration level 2 </a:t>
            </a:r>
            <a:r>
              <a:rPr lang="en-US" sz="2400" b="1" dirty="0" err="1">
                <a:solidFill>
                  <a:prstClr val="white"/>
                </a:solidFill>
                <a:latin typeface="Calibri"/>
                <a:cs typeface="Arial" charset="0"/>
              </a:rPr>
              <a:t>chpt</a:t>
            </a:r>
            <a:r>
              <a:rPr lang="en-US" sz="2400" b="1" dirty="0">
                <a:solidFill>
                  <a:prstClr val="white"/>
                </a:solidFill>
                <a:latin typeface="Calibri"/>
                <a:cs typeface="Arial" charset="0"/>
              </a:rPr>
              <a:t> </a:t>
            </a:r>
            <a:r>
              <a:rPr lang="en-US" sz="2400" b="1" dirty="0">
                <a:latin typeface="Calibri"/>
                <a:cs typeface="Arial" charset="0"/>
              </a:rPr>
              <a:t>7 &amp; 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A1640C-2B46-4B43-BC47-2FD6D236B436}"/>
              </a:ext>
            </a:extLst>
          </p:cNvPr>
          <p:cNvSpPr/>
          <p:nvPr/>
        </p:nvSpPr>
        <p:spPr>
          <a:xfrm>
            <a:off x="212890" y="827782"/>
            <a:ext cx="87025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Option 2 work area compliance method</a:t>
            </a:r>
          </a:p>
        </p:txBody>
      </p:sp>
    </p:spTree>
    <p:extLst>
      <p:ext uri="{BB962C8B-B14F-4D97-AF65-F5344CB8AC3E}">
        <p14:creationId xmlns:p14="http://schemas.microsoft.com/office/powerpoint/2010/main" val="2425370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12890" y="762000"/>
            <a:ext cx="870251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Alteration level 3</a:t>
            </a:r>
          </a:p>
          <a:p>
            <a:pPr marL="914400" lvl="1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latin typeface="Calibri"/>
                <a:cs typeface="Arial" charset="0"/>
              </a:rPr>
              <a:t>Level 3 Alterations include the </a:t>
            </a:r>
            <a:r>
              <a: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alibri"/>
                <a:cs typeface="Arial" charset="0"/>
              </a:rPr>
              <a:t>RECONFIGURATION</a:t>
            </a:r>
            <a:r>
              <a:rPr lang="en-US" sz="3200" b="1" dirty="0">
                <a:latin typeface="Calibri"/>
                <a:cs typeface="Arial" charset="0"/>
              </a:rPr>
              <a:t> of space where the work area exceeds 50% of the building area.</a:t>
            </a:r>
          </a:p>
          <a:p>
            <a:pPr marL="914400" lvl="1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latin typeface="Calibri"/>
                <a:cs typeface="Arial" charset="0"/>
              </a:rPr>
              <a:t>Level 3 alterations shall comply with chapter </a:t>
            </a:r>
            <a:r>
              <a:rPr lang="en-US" sz="3200" b="1" dirty="0">
                <a:solidFill>
                  <a:schemeClr val="bg1"/>
                </a:solidFill>
                <a:latin typeface="Calibri"/>
                <a:cs typeface="Arial" charset="0"/>
              </a:rPr>
              <a:t>7, 8 &amp; 9 </a:t>
            </a:r>
            <a:r>
              <a:rPr lang="en-US" sz="3200" b="1" dirty="0">
                <a:latin typeface="Calibri"/>
                <a:cs typeface="Arial" charset="0"/>
              </a:rPr>
              <a:t>of the IEBC.</a:t>
            </a:r>
          </a:p>
          <a:p>
            <a:pPr marL="914400" lvl="1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latin typeface="Calibri"/>
                <a:cs typeface="Arial" charset="0"/>
              </a:rPr>
              <a:t>Work areas can be tricky, most of the time A/E’s define them incorrectly.  If only a wall and a door in a room are being altered, only 3’ on both sides is considered the work area not the entire room.</a:t>
            </a:r>
          </a:p>
          <a:p>
            <a:pPr marL="914400" lvl="1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en-US" sz="3200" b="1" dirty="0">
              <a:latin typeface="Calibri"/>
              <a:cs typeface="Arial" charset="0"/>
            </a:endParaRP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en-US" sz="3200" b="1" dirty="0"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507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D77316-6D27-4C0D-9085-DC825BDEBA6B}"/>
              </a:ext>
            </a:extLst>
          </p:cNvPr>
          <p:cNvSpPr txBox="1"/>
          <p:nvPr/>
        </p:nvSpPr>
        <p:spPr>
          <a:xfrm>
            <a:off x="228600" y="873169"/>
            <a:ext cx="8077200" cy="5644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0000"/>
                </a:solidFill>
                <a:latin typeface="Calibri"/>
                <a:cs typeface="Arial" charset="0"/>
              </a:rPr>
              <a:t>Option 3</a:t>
            </a: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: Performance Compliance Method Chapter 13 IEBC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This section is based on an evaluation process that includes a numerical scoring system involving various safety issues and the degree of code compliance for each issue.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A performance code requires that the building as a whole performs to a certain standard.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This option is very difficult to apply. I have not seen this option used.</a:t>
            </a:r>
          </a:p>
        </p:txBody>
      </p:sp>
    </p:spTree>
    <p:extLst>
      <p:ext uri="{BB962C8B-B14F-4D97-AF65-F5344CB8AC3E}">
        <p14:creationId xmlns:p14="http://schemas.microsoft.com/office/powerpoint/2010/main" val="4054147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5E8436-37DF-240E-F488-DDA2CF3E8529}"/>
              </a:ext>
            </a:extLst>
          </p:cNvPr>
          <p:cNvSpPr/>
          <p:nvPr/>
        </p:nvSpPr>
        <p:spPr>
          <a:xfrm>
            <a:off x="212890" y="1219200"/>
            <a:ext cx="87025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4000" dirty="0">
                <a:solidFill>
                  <a:srgbClr val="FFC000"/>
                </a:solidFill>
                <a:latin typeface="Calibri"/>
                <a:cs typeface="Arial" charset="0"/>
              </a:rPr>
              <a:t>This is how I have always done it.</a:t>
            </a:r>
            <a:endParaRPr lang="en-US" sz="4000" dirty="0">
              <a:solidFill>
                <a:srgbClr val="FF0000"/>
              </a:solidFill>
              <a:latin typeface="Calibri"/>
              <a:cs typeface="Arial" charset="0"/>
            </a:endParaRPr>
          </a:p>
        </p:txBody>
      </p:sp>
      <p:pic>
        <p:nvPicPr>
          <p:cNvPr id="3" name="Picture 2" descr="12,097 Monkey Eating Banana Images, Stock Photos &amp; Vectors ...">
            <a:extLst>
              <a:ext uri="{FF2B5EF4-FFF2-40B4-BE49-F238E27FC236}">
                <a16:creationId xmlns:a16="http://schemas.microsoft.com/office/drawing/2014/main" id="{22E430BE-3E50-3DA1-5021-06C9D85C1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" b="8662"/>
          <a:stretch/>
        </p:blipFill>
        <p:spPr bwMode="auto">
          <a:xfrm>
            <a:off x="1840020" y="1981200"/>
            <a:ext cx="523031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12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D77316-6D27-4C0D-9085-DC825BDEBA6B}"/>
              </a:ext>
            </a:extLst>
          </p:cNvPr>
          <p:cNvSpPr txBox="1"/>
          <p:nvPr/>
        </p:nvSpPr>
        <p:spPr>
          <a:xfrm>
            <a:off x="228600" y="873169"/>
            <a:ext cx="8077200" cy="3428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Additions Chapters 11 IEBC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An addition is an extension or increase in the floor area, number of stories, or height of a building.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An addition to a building shall comply with the </a:t>
            </a:r>
            <a:r>
              <a:rPr lang="en-US" sz="2800" b="1" dirty="0">
                <a:solidFill>
                  <a:schemeClr val="bg1"/>
                </a:solidFill>
                <a:latin typeface="Calibri"/>
                <a:cs typeface="Arial" charset="0"/>
              </a:rPr>
              <a:t>IBC for new construction</a:t>
            </a:r>
            <a:r>
              <a:rPr lang="en-US" sz="2800" b="1" dirty="0">
                <a:latin typeface="Calibri"/>
                <a:cs typeface="Arial" charset="0"/>
              </a:rPr>
              <a:t>.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The main question is the attached wall.</a:t>
            </a:r>
          </a:p>
        </p:txBody>
      </p:sp>
    </p:spTree>
    <p:extLst>
      <p:ext uri="{BB962C8B-B14F-4D97-AF65-F5344CB8AC3E}">
        <p14:creationId xmlns:p14="http://schemas.microsoft.com/office/powerpoint/2010/main" val="3379746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D77316-6D27-4C0D-9085-DC825BDEBA6B}"/>
              </a:ext>
            </a:extLst>
          </p:cNvPr>
          <p:cNvSpPr txBox="1"/>
          <p:nvPr/>
        </p:nvSpPr>
        <p:spPr>
          <a:xfrm>
            <a:off x="228600" y="873169"/>
            <a:ext cx="8077200" cy="4635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Change of Occupancy Chapters 10 IEBC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A change in the use of a building.  A change of occupancy shall include a change of occupancy classification or a change from one group to another within the same classification.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An alteration that includes a Change of Occupancy must be brought up to meet the code requirements of the </a:t>
            </a:r>
            <a:r>
              <a:rPr lang="en-US" sz="2800" b="1" dirty="0">
                <a:solidFill>
                  <a:schemeClr val="bg1"/>
                </a:solidFill>
                <a:latin typeface="Calibri"/>
                <a:cs typeface="Arial" charset="0"/>
              </a:rPr>
              <a:t>IBC for the new occupancy.</a:t>
            </a:r>
          </a:p>
        </p:txBody>
      </p:sp>
    </p:spTree>
    <p:extLst>
      <p:ext uri="{BB962C8B-B14F-4D97-AF65-F5344CB8AC3E}">
        <p14:creationId xmlns:p14="http://schemas.microsoft.com/office/powerpoint/2010/main" val="3669893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D77316-6D27-4C0D-9085-DC825BDEBA6B}"/>
              </a:ext>
            </a:extLst>
          </p:cNvPr>
          <p:cNvSpPr txBox="1"/>
          <p:nvPr/>
        </p:nvSpPr>
        <p:spPr>
          <a:xfrm>
            <a:off x="228600" y="873169"/>
            <a:ext cx="8077200" cy="5496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Historic Buildings Chapters 12 IEBC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They must go thru a process with the State Historic Preservation Office (SHPO).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The agency and A/E should prepare a plan of action for the treatment of historic properties using one of the following: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Preservation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Rehabilitation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Restoration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Reconstruction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en-US" sz="2800" b="1" dirty="0"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073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D77316-6D27-4C0D-9085-DC825BDEBA6B}"/>
              </a:ext>
            </a:extLst>
          </p:cNvPr>
          <p:cNvSpPr txBox="1"/>
          <p:nvPr/>
        </p:nvSpPr>
        <p:spPr>
          <a:xfrm>
            <a:off x="228600" y="873169"/>
            <a:ext cx="8077200" cy="30592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Accessibility for Existing Buildings section 305.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A facility that is altered shall comply with the IBC unless technically infeasible.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en-US" sz="2800" b="1" dirty="0">
              <a:latin typeface="Calibri"/>
              <a:cs typeface="Arial" charset="0"/>
            </a:endParaRP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en-US" sz="2800" b="1" dirty="0"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95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D77316-6D27-4C0D-9085-DC825BDEBA6B}"/>
              </a:ext>
            </a:extLst>
          </p:cNvPr>
          <p:cNvSpPr txBox="1"/>
          <p:nvPr/>
        </p:nvSpPr>
        <p:spPr>
          <a:xfrm>
            <a:off x="228600" y="762000"/>
            <a:ext cx="8077200" cy="541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Alterations on a Primary Function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Accessibility is required if alterations are on a primary function.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Exceptions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Alterations not on a primary function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Not exceed 20% of the costs.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Windows, hardware, controls, electrical, mechanical, fire protection alterations only do not require accessibility requirements.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Entrances not on a primary function </a:t>
            </a:r>
          </a:p>
        </p:txBody>
      </p:sp>
    </p:spTree>
    <p:extLst>
      <p:ext uri="{BB962C8B-B14F-4D97-AF65-F5344CB8AC3E}">
        <p14:creationId xmlns:p14="http://schemas.microsoft.com/office/powerpoint/2010/main" val="1484953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D77316-6D27-4C0D-9085-DC825BDEBA6B}"/>
              </a:ext>
            </a:extLst>
          </p:cNvPr>
          <p:cNvSpPr txBox="1"/>
          <p:nvPr/>
        </p:nvSpPr>
        <p:spPr>
          <a:xfrm>
            <a:off x="228600" y="873169"/>
            <a:ext cx="8077200" cy="2911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Toilet Rooms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Toilet rooms on a primary function shall be accessible unless technically infeasible.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If technically infeasible then an accessible family or assisted use toilet is permitted in accordance with IBC.</a:t>
            </a:r>
          </a:p>
        </p:txBody>
      </p:sp>
    </p:spTree>
    <p:extLst>
      <p:ext uri="{BB962C8B-B14F-4D97-AF65-F5344CB8AC3E}">
        <p14:creationId xmlns:p14="http://schemas.microsoft.com/office/powerpoint/2010/main" val="15733662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00D0B-0FB5-33EA-03FD-8F9C75643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, engineering drawing&#10;&#10;Description automatically generated">
            <a:extLst>
              <a:ext uri="{FF2B5EF4-FFF2-40B4-BE49-F238E27FC236}">
                <a16:creationId xmlns:a16="http://schemas.microsoft.com/office/drawing/2014/main" id="{3E9FBE32-9385-B8DC-3CE4-9FD10700B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64158"/>
            <a:ext cx="2699657" cy="4223657"/>
          </a:xfrm>
          <a:prstGeom prst="rect">
            <a:avLst/>
          </a:prstGeom>
        </p:spPr>
      </p:pic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566A9C97-FE09-DC25-9658-6C40E20CD5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430" y="1364158"/>
            <a:ext cx="3367170" cy="42236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936C72-A476-37AB-9130-EFAC4F6D08E7}"/>
              </a:ext>
            </a:extLst>
          </p:cNvPr>
          <p:cNvSpPr/>
          <p:nvPr/>
        </p:nvSpPr>
        <p:spPr>
          <a:xfrm>
            <a:off x="1447800" y="5707559"/>
            <a:ext cx="1981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C000"/>
                </a:solidFill>
                <a:latin typeface="Calibri"/>
                <a:cs typeface="Arial" charset="0"/>
              </a:rPr>
              <a:t>Before</a:t>
            </a:r>
            <a:endParaRPr lang="en-US" sz="3600" b="1" dirty="0">
              <a:latin typeface="Calibri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6A7E2E-0302-1D11-4789-DB16628F03EE}"/>
              </a:ext>
            </a:extLst>
          </p:cNvPr>
          <p:cNvSpPr/>
          <p:nvPr/>
        </p:nvSpPr>
        <p:spPr>
          <a:xfrm>
            <a:off x="5174415" y="5707559"/>
            <a:ext cx="1981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C000"/>
                </a:solidFill>
                <a:latin typeface="Calibri"/>
                <a:cs typeface="Arial" charset="0"/>
              </a:rPr>
              <a:t>After</a:t>
            </a:r>
            <a:endParaRPr lang="en-US" sz="3600" b="1" dirty="0"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667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CBA09E6-4D01-4F16-B510-57E75FD7D8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3367229"/>
              </p:ext>
            </p:extLst>
          </p:nvPr>
        </p:nvGraphicFramePr>
        <p:xfrm>
          <a:off x="431800" y="1828800"/>
          <a:ext cx="833120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248247" imgH="3028848" progId="Acrobat.Document.2020">
                  <p:embed/>
                </p:oleObj>
              </mc:Choice>
              <mc:Fallback>
                <p:oleObj name="Acrobat Document" r:id="rId2" imgW="6248247" imgH="3028848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1800" y="1828800"/>
                        <a:ext cx="8331200" cy="403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5740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44217AE-8D96-43B3-82DC-DEF0524C0C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820505"/>
              </p:ext>
            </p:extLst>
          </p:nvPr>
        </p:nvGraphicFramePr>
        <p:xfrm>
          <a:off x="457200" y="1600200"/>
          <a:ext cx="5572125" cy="471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571867" imgH="4714875" progId="Acrobat.Document.2020">
                  <p:embed/>
                </p:oleObj>
              </mc:Choice>
              <mc:Fallback>
                <p:oleObj name="Acrobat Document" r:id="rId2" imgW="5571867" imgH="4714875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7200" y="1600200"/>
                        <a:ext cx="5572125" cy="4714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70E253F-DECA-4AD3-9D8A-4CFA349F4E97}"/>
              </a:ext>
            </a:extLst>
          </p:cNvPr>
          <p:cNvSpPr txBox="1"/>
          <p:nvPr/>
        </p:nvSpPr>
        <p:spPr>
          <a:xfrm>
            <a:off x="326948" y="838200"/>
            <a:ext cx="69120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What is wrong with this picture?</a:t>
            </a:r>
          </a:p>
        </p:txBody>
      </p:sp>
    </p:spTree>
    <p:extLst>
      <p:ext uri="{BB962C8B-B14F-4D97-AF65-F5344CB8AC3E}">
        <p14:creationId xmlns:p14="http://schemas.microsoft.com/office/powerpoint/2010/main" val="26362835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0E253F-DECA-4AD3-9D8A-4CFA349F4E97}"/>
              </a:ext>
            </a:extLst>
          </p:cNvPr>
          <p:cNvSpPr txBox="1"/>
          <p:nvPr/>
        </p:nvSpPr>
        <p:spPr>
          <a:xfrm>
            <a:off x="326948" y="838200"/>
            <a:ext cx="69120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What is wrong with this picture?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9244A44-1946-4FF6-9FEC-F543520BC1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240430"/>
              </p:ext>
            </p:extLst>
          </p:nvPr>
        </p:nvGraphicFramePr>
        <p:xfrm>
          <a:off x="457200" y="1524000"/>
          <a:ext cx="6149975" cy="47522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723" imgH="5829300" progId="Acrobat.Document.2020">
                  <p:embed/>
                </p:oleObj>
              </mc:Choice>
              <mc:Fallback>
                <p:oleObj name="Acrobat Document" r:id="rId2" imgW="7543723" imgH="5829300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7200" y="1524000"/>
                        <a:ext cx="6149975" cy="47522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7443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04923-D263-5D20-0797-45698D30A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2A4C3C-13AF-1EAC-2242-980B43D5A9AC}"/>
              </a:ext>
            </a:extLst>
          </p:cNvPr>
          <p:cNvSpPr/>
          <p:nvPr/>
        </p:nvSpPr>
        <p:spPr>
          <a:xfrm>
            <a:off x="0" y="762000"/>
            <a:ext cx="8702510" cy="592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4800" b="1" dirty="0">
                <a:solidFill>
                  <a:srgbClr val="FFC000"/>
                </a:solidFill>
                <a:latin typeface="Calibri"/>
                <a:cs typeface="Arial" charset="0"/>
              </a:rPr>
              <a:t>You have an existing building that needs alterations or additions or even a change of occupancy what do you do first.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8000" b="1" dirty="0">
                <a:latin typeface="Calibri"/>
                <a:cs typeface="Arial" charset="0"/>
              </a:rPr>
              <a:t>IEBC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4000" b="1" dirty="0">
                <a:latin typeface="Calibri"/>
                <a:cs typeface="Arial" charset="0"/>
              </a:rPr>
              <a:t>International Existing Building Code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en-US" sz="3600" b="1" dirty="0"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9144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0E253F-DECA-4AD3-9D8A-4CFA349F4E97}"/>
              </a:ext>
            </a:extLst>
          </p:cNvPr>
          <p:cNvSpPr txBox="1"/>
          <p:nvPr/>
        </p:nvSpPr>
        <p:spPr>
          <a:xfrm>
            <a:off x="326948" y="838200"/>
            <a:ext cx="69120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What is wrong with this picture?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EE9EF31-4A7F-4317-8A43-357527BC5C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4678684"/>
              </p:ext>
            </p:extLst>
          </p:nvPr>
        </p:nvGraphicFramePr>
        <p:xfrm>
          <a:off x="326948" y="1422974"/>
          <a:ext cx="6378652" cy="4928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723" imgH="5829300" progId="Acrobat.Document.2020">
                  <p:embed/>
                </p:oleObj>
              </mc:Choice>
              <mc:Fallback>
                <p:oleObj name="Acrobat Document" r:id="rId2" imgW="7543723" imgH="5829300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6948" y="1422974"/>
                        <a:ext cx="6378652" cy="49289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40769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0E253F-DECA-4AD3-9D8A-4CFA349F4E97}"/>
              </a:ext>
            </a:extLst>
          </p:cNvPr>
          <p:cNvSpPr txBox="1"/>
          <p:nvPr/>
        </p:nvSpPr>
        <p:spPr>
          <a:xfrm>
            <a:off x="326948" y="838200"/>
            <a:ext cx="69120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What is wrong with this picture?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88BBA93-AB46-4153-A991-24034B162F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586935"/>
              </p:ext>
            </p:extLst>
          </p:nvPr>
        </p:nvGraphicFramePr>
        <p:xfrm>
          <a:off x="326948" y="1448374"/>
          <a:ext cx="6226252" cy="4811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723" imgH="5829300" progId="Acrobat.Document.2020">
                  <p:embed/>
                </p:oleObj>
              </mc:Choice>
              <mc:Fallback>
                <p:oleObj name="Acrobat Document" r:id="rId2" imgW="7543723" imgH="5829300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6948" y="1448374"/>
                        <a:ext cx="6226252" cy="4811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8850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0E253F-DECA-4AD3-9D8A-4CFA349F4E97}"/>
              </a:ext>
            </a:extLst>
          </p:cNvPr>
          <p:cNvSpPr txBox="1"/>
          <p:nvPr/>
        </p:nvSpPr>
        <p:spPr>
          <a:xfrm>
            <a:off x="326948" y="838200"/>
            <a:ext cx="69120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What is wrong with this picture?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9E4E1BE-2AE1-4EF9-8422-0A4BA18A34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9205842"/>
              </p:ext>
            </p:extLst>
          </p:nvPr>
        </p:nvGraphicFramePr>
        <p:xfrm>
          <a:off x="326948" y="1422975"/>
          <a:ext cx="6378575" cy="4928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723" imgH="5829300" progId="Acrobat.Document.2020">
                  <p:embed/>
                </p:oleObj>
              </mc:Choice>
              <mc:Fallback>
                <p:oleObj name="Acrobat Document" r:id="rId2" imgW="7543723" imgH="5829300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6948" y="1422975"/>
                        <a:ext cx="6378575" cy="49288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14645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0E253F-DECA-4AD3-9D8A-4CFA349F4E97}"/>
              </a:ext>
            </a:extLst>
          </p:cNvPr>
          <p:cNvSpPr txBox="1"/>
          <p:nvPr/>
        </p:nvSpPr>
        <p:spPr>
          <a:xfrm>
            <a:off x="326948" y="838200"/>
            <a:ext cx="69120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Interesting urinal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57D1525-EC80-429C-8842-B3ED101716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7045602"/>
              </p:ext>
            </p:extLst>
          </p:nvPr>
        </p:nvGraphicFramePr>
        <p:xfrm>
          <a:off x="335415" y="1439908"/>
          <a:ext cx="3931785" cy="5088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185" imgH="7543800" progId="Acrobat.Document.2020">
                  <p:embed/>
                </p:oleObj>
              </mc:Choice>
              <mc:Fallback>
                <p:oleObj name="Acrobat Document" r:id="rId2" imgW="5829185" imgH="7543800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35415" y="1439908"/>
                        <a:ext cx="3931785" cy="5088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51393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0E253F-DECA-4AD3-9D8A-4CFA349F4E97}"/>
              </a:ext>
            </a:extLst>
          </p:cNvPr>
          <p:cNvSpPr txBox="1"/>
          <p:nvPr/>
        </p:nvSpPr>
        <p:spPr>
          <a:xfrm>
            <a:off x="304800" y="838200"/>
            <a:ext cx="69120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Interesting signage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6543CA3-401E-40E7-B573-482970BCB2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2412263"/>
              </p:ext>
            </p:extLst>
          </p:nvPr>
        </p:nvGraphicFramePr>
        <p:xfrm>
          <a:off x="788634" y="1514477"/>
          <a:ext cx="3402366" cy="456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514543" imgH="4714875" progId="Acrobat.Document.2020">
                  <p:embed/>
                </p:oleObj>
              </mc:Choice>
              <mc:Fallback>
                <p:oleObj name="Acrobat Document" r:id="rId2" imgW="3514543" imgH="4714875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88634" y="1514477"/>
                        <a:ext cx="3402366" cy="4564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9679982-0021-4F27-A1A6-EEF84D0E2B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010592"/>
              </p:ext>
            </p:extLst>
          </p:nvPr>
        </p:nvGraphicFramePr>
        <p:xfrm>
          <a:off x="4648200" y="1514476"/>
          <a:ext cx="4016452" cy="456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657639" imgH="6429375" progId="Acrobat.Document.2020">
                  <p:embed/>
                </p:oleObj>
              </mc:Choice>
              <mc:Fallback>
                <p:oleObj name="Acrobat Document" r:id="rId4" imgW="5657639" imgH="6429375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48200" y="1514476"/>
                        <a:ext cx="4016452" cy="4564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9996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D6A59-6BBF-0C86-A943-05BC51639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8626C7-18A3-D97F-1C56-941BDBDD1D9E}"/>
              </a:ext>
            </a:extLst>
          </p:cNvPr>
          <p:cNvSpPr/>
          <p:nvPr/>
        </p:nvSpPr>
        <p:spPr>
          <a:xfrm>
            <a:off x="0" y="762000"/>
            <a:ext cx="8702510" cy="5681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4800" b="1" dirty="0">
                <a:solidFill>
                  <a:srgbClr val="FFC000"/>
                </a:solidFill>
                <a:latin typeface="Calibri"/>
                <a:cs typeface="Arial" charset="0"/>
              </a:rPr>
              <a:t>The IEBC states multiple times don’t make your project any less compliant than it is today.</a:t>
            </a:r>
          </a:p>
          <a:p>
            <a:pPr algn="ctr">
              <a:spcBef>
                <a:spcPct val="20000"/>
              </a:spcBef>
              <a:defRPr/>
            </a:pPr>
            <a:endParaRPr lang="en-US" sz="4000" b="1" dirty="0">
              <a:latin typeface="Calibri"/>
              <a:cs typeface="Arial" charset="0"/>
            </a:endParaRPr>
          </a:p>
          <a:p>
            <a:pPr marL="571500" indent="-571500" algn="ctr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4000" b="1" dirty="0">
                <a:latin typeface="Calibri"/>
                <a:cs typeface="Arial" charset="0"/>
              </a:rPr>
              <a:t>When ever you do a renovation take baby steps to make your project better to meet todays codes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en-US" sz="3600" b="1" dirty="0"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892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BCD35-7C96-61D9-8BC2-88FD55AA6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D385BA-62E3-F5D4-0630-76F69D2E860D}"/>
              </a:ext>
            </a:extLst>
          </p:cNvPr>
          <p:cNvSpPr/>
          <p:nvPr/>
        </p:nvSpPr>
        <p:spPr>
          <a:xfrm>
            <a:off x="0" y="762000"/>
            <a:ext cx="8702510" cy="5373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4800" b="1" dirty="0">
                <a:solidFill>
                  <a:srgbClr val="FFC000"/>
                </a:solidFill>
                <a:latin typeface="Calibri"/>
                <a:cs typeface="Arial" charset="0"/>
              </a:rPr>
              <a:t>IEBC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600" b="1" dirty="0">
                <a:latin typeface="Calibri"/>
                <a:cs typeface="Arial" charset="0"/>
              </a:rPr>
              <a:t>OSE made a code table, Table 3E, What is your project?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en-US" sz="3600" b="1" dirty="0">
              <a:latin typeface="Calibri"/>
              <a:cs typeface="Arial" charset="0"/>
            </a:endParaRP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600" b="1" dirty="0">
                <a:latin typeface="Calibri"/>
                <a:cs typeface="Arial" charset="0"/>
              </a:rPr>
              <a:t>Alteration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600" b="1" dirty="0">
                <a:latin typeface="Calibri"/>
                <a:cs typeface="Arial" charset="0"/>
              </a:rPr>
              <a:t>Addition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600" b="1" dirty="0">
                <a:latin typeface="Calibri"/>
                <a:cs typeface="Arial" charset="0"/>
              </a:rPr>
              <a:t>Change of Occupancy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en-US" sz="3600" b="1" dirty="0"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28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F0D579-38C9-47E0-8F02-01252AB4281A}"/>
              </a:ext>
            </a:extLst>
          </p:cNvPr>
          <p:cNvSpPr txBox="1"/>
          <p:nvPr/>
        </p:nvSpPr>
        <p:spPr>
          <a:xfrm>
            <a:off x="533400" y="786825"/>
            <a:ext cx="58326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OSE Table 3E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5C10CF-DEFC-78F8-1D72-173AD88A0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86765"/>
            <a:ext cx="5105400" cy="526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09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12890" y="677073"/>
            <a:ext cx="8702510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Alteration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Any </a:t>
            </a:r>
            <a:r>
              <a:rPr lang="en-US" sz="2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alibri"/>
                <a:cs typeface="Arial" charset="0"/>
              </a:rPr>
              <a:t>CONSTRUCTION</a:t>
            </a:r>
            <a:r>
              <a:rPr lang="en-US" sz="2800" b="1" dirty="0">
                <a:latin typeface="Calibri"/>
                <a:cs typeface="Arial" charset="0"/>
              </a:rPr>
              <a:t> or </a:t>
            </a:r>
            <a:r>
              <a:rPr lang="en-US" sz="2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alibri"/>
                <a:cs typeface="Arial" charset="0"/>
              </a:rPr>
              <a:t>RENOVATION</a:t>
            </a:r>
            <a:r>
              <a:rPr lang="en-US" sz="2800" b="1" dirty="0">
                <a:latin typeface="Calibri"/>
                <a:cs typeface="Arial" charset="0"/>
              </a:rPr>
              <a:t> TO AN EXISTING STRUCTURE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D77316-6D27-4C0D-9085-DC825BDEBA6B}"/>
              </a:ext>
            </a:extLst>
          </p:cNvPr>
          <p:cNvSpPr txBox="1"/>
          <p:nvPr/>
        </p:nvSpPr>
        <p:spPr>
          <a:xfrm>
            <a:off x="228600" y="2133600"/>
            <a:ext cx="8077200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Addition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An </a:t>
            </a:r>
            <a:r>
              <a:rPr lang="en-US" sz="2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alibri"/>
                <a:cs typeface="Arial" charset="0"/>
              </a:rPr>
              <a:t>EXTENSION</a:t>
            </a:r>
            <a:r>
              <a:rPr lang="en-US" sz="2800" b="1" dirty="0">
                <a:latin typeface="Calibri"/>
                <a:cs typeface="Arial" charset="0"/>
              </a:rPr>
              <a:t> or </a:t>
            </a:r>
            <a:r>
              <a:rPr lang="en-US" sz="2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alibri"/>
                <a:cs typeface="Arial" charset="0"/>
              </a:rPr>
              <a:t>INCREASE</a:t>
            </a:r>
            <a:r>
              <a:rPr lang="en-US" sz="2800" b="1" dirty="0">
                <a:latin typeface="Calibri"/>
                <a:cs typeface="Arial" charset="0"/>
              </a:rPr>
              <a:t> in floor area, number of stories, or height of a building.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81CDC5-EF77-497A-A2F9-EFCD991F2DB2}"/>
              </a:ext>
            </a:extLst>
          </p:cNvPr>
          <p:cNvSpPr txBox="1"/>
          <p:nvPr/>
        </p:nvSpPr>
        <p:spPr>
          <a:xfrm>
            <a:off x="228600" y="3657600"/>
            <a:ext cx="8534400" cy="3514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Change of Occupancy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A change in the </a:t>
            </a:r>
            <a:r>
              <a:rPr lang="en-US" sz="2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alibri"/>
                <a:cs typeface="Arial" charset="0"/>
              </a:rPr>
              <a:t>USE</a:t>
            </a:r>
            <a:r>
              <a:rPr lang="en-US" sz="2800" b="1" dirty="0">
                <a:latin typeface="Calibri"/>
                <a:cs typeface="Arial" charset="0"/>
              </a:rPr>
              <a:t> of a building or portion of a building that results in any of the following.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Change of Occupancy Classification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Change from one group to another within an occupancy classification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en-US" sz="2800" b="1" dirty="0"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461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12890" y="827782"/>
            <a:ext cx="870251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After choosing which project type you then choose which Compliance Method:</a:t>
            </a:r>
          </a:p>
          <a:p>
            <a:pPr marL="914400" lvl="1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latin typeface="Calibri"/>
                <a:cs typeface="Arial" charset="0"/>
              </a:rPr>
              <a:t>Prescriptive</a:t>
            </a:r>
          </a:p>
          <a:p>
            <a:pPr marL="914400" lvl="1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latin typeface="Calibri"/>
                <a:cs typeface="Arial" charset="0"/>
              </a:rPr>
              <a:t>Work area</a:t>
            </a:r>
          </a:p>
          <a:p>
            <a:pPr marL="914400" lvl="1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latin typeface="Calibri"/>
                <a:cs typeface="Arial" charset="0"/>
              </a:rPr>
              <a:t>Performance</a:t>
            </a:r>
          </a:p>
          <a:p>
            <a:pPr marL="914400" lvl="1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en-US" sz="3200" b="1" dirty="0">
              <a:latin typeface="Calibri"/>
              <a:cs typeface="Arial" charset="0"/>
            </a:endParaRPr>
          </a:p>
          <a:p>
            <a:pPr marL="914400" lvl="1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latin typeface="Calibri"/>
                <a:cs typeface="Arial" charset="0"/>
              </a:rPr>
              <a:t>You can not mix and match methods, you must pick a method and follow the code requirements of that method</a:t>
            </a:r>
          </a:p>
        </p:txBody>
      </p:sp>
    </p:spTree>
    <p:extLst>
      <p:ext uri="{BB962C8B-B14F-4D97-AF65-F5344CB8AC3E}">
        <p14:creationId xmlns:p14="http://schemas.microsoft.com/office/powerpoint/2010/main" val="482658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D77316-6D27-4C0D-9085-DC825BDEBA6B}"/>
              </a:ext>
            </a:extLst>
          </p:cNvPr>
          <p:cNvSpPr txBox="1"/>
          <p:nvPr/>
        </p:nvSpPr>
        <p:spPr>
          <a:xfrm>
            <a:off x="228600" y="1066800"/>
            <a:ext cx="8077200" cy="4351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0000"/>
                </a:solidFill>
                <a:latin typeface="Calibri"/>
                <a:cs typeface="Arial" charset="0"/>
              </a:rPr>
              <a:t>Option 1</a:t>
            </a: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: Prescriptive Compliance Method Chapter 5 IEBC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This method requires that alterations shall comply with the requirements of the IBC for new construction.  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The alteration shall not make the building less complying than the building was prior to the alteration.</a:t>
            </a:r>
          </a:p>
          <a:p>
            <a:pPr lvl="2">
              <a:spcBef>
                <a:spcPct val="20000"/>
              </a:spcBef>
              <a:defRPr/>
            </a:pPr>
            <a:r>
              <a:rPr lang="en-US" sz="2800" b="1" dirty="0">
                <a:latin typeface="Calibri"/>
                <a:cs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431254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10359</TotalTime>
  <Words>1018</Words>
  <Application>Microsoft Office PowerPoint</Application>
  <PresentationFormat>On-screen Show (4:3)</PresentationFormat>
  <Paragraphs>113</Paragraphs>
  <Slides>34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Calibri</vt:lpstr>
      <vt:lpstr>Constantia</vt:lpstr>
      <vt:lpstr>Franklin Gothic Medium</vt:lpstr>
      <vt:lpstr>Times New Roman</vt:lpstr>
      <vt:lpstr>Wingdings</vt:lpstr>
      <vt:lpstr>Wingdings 2</vt:lpstr>
      <vt:lpstr>Flow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 Budget and Control Board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Burdett, Clint</dc:creator>
  <cp:lastModifiedBy>clint burdett</cp:lastModifiedBy>
  <cp:revision>170</cp:revision>
  <dcterms:created xsi:type="dcterms:W3CDTF">2018-01-04T14:45:16Z</dcterms:created>
  <dcterms:modified xsi:type="dcterms:W3CDTF">2025-10-17T11:40:56Z</dcterms:modified>
</cp:coreProperties>
</file>