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7"/>
  </p:notesMasterIdLst>
  <p:sldIdLst>
    <p:sldId id="256" r:id="rId2"/>
    <p:sldId id="288" r:id="rId3"/>
    <p:sldId id="284" r:id="rId4"/>
    <p:sldId id="285" r:id="rId5"/>
    <p:sldId id="286" r:id="rId6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941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A7498-6338-4D03-A6AA-8FB7150F2F19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DA2BC-8BF3-4E7B-B746-42C5B207D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01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DA2BC-8BF3-4E7B-B746-42C5B207D3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4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3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08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8441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87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3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81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12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7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3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79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3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1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4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0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90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24C01-DD68-4644-8798-14C6298D676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755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8382000" cy="5486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</a:t>
            </a:r>
            <a:br>
              <a:rPr 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</a:t>
            </a:r>
            <a:br>
              <a:rPr 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OSE</a:t>
            </a:r>
            <a:br>
              <a:rPr lang="en-US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Facility Directors Conference</a:t>
            </a:r>
            <a:br>
              <a:rPr 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Hickory Knob State Park</a:t>
            </a:r>
            <a:br>
              <a:rPr lang="en-US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October 20-22, 2021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416D1E50-F5E4-4AE1-A76F-D41551E8B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2537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B70C8-9D09-4E3C-B04C-09F163B51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38" y="-107121"/>
            <a:ext cx="7765321" cy="1326321"/>
          </a:xfrm>
        </p:spPr>
        <p:txBody>
          <a:bodyPr>
            <a:normAutofit/>
          </a:bodyPr>
          <a:lstStyle/>
          <a:p>
            <a:r>
              <a:rPr lang="en-US" sz="3600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GENERAL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D19B9-BAC1-4C6E-9DA2-3A3605BC4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800"/>
            <a:ext cx="8001000" cy="548640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en-US" sz="2400" cap="none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Dinner and Breakfast will be served in the Lodge Dining Room.  We have the room in the back (Bordeaux Room) reserved for our attendees.</a:t>
            </a:r>
          </a:p>
          <a:p>
            <a:pPr marL="457200" indent="-457200" algn="just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en-US" sz="2400" cap="none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 is a Hospitality Suite (2 rooms facing the lake across from the Lodge).  There is a pool table and TVs.  This room will be open after dinner each night.</a:t>
            </a:r>
          </a:p>
          <a:p>
            <a:pPr marL="457200" indent="-457200" algn="just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 is a fire pit by lake for our use.</a:t>
            </a:r>
          </a:p>
          <a:p>
            <a:pPr marL="457200" indent="-457200" algn="just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en-US" sz="2400" cap="none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Reception at 5:00 on Wednesday will have a CASH bar.  They will ONLY ACCEPT CASH!</a:t>
            </a:r>
          </a:p>
          <a:p>
            <a:pPr marL="457200" indent="-457200" algn="just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en-US" sz="2400" cap="none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Park does get reception for ESPN2 so you can watch the BEST football team in South Carolina (CCU #16) play Wednesday night at 7:30 PM against Appalachian State.</a:t>
            </a:r>
            <a:br>
              <a:rPr lang="en-US" sz="2400" b="1" cap="none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6447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2E56A9E-B5F2-4AD3-8315-B785BAC2D47E}"/>
              </a:ext>
            </a:extLst>
          </p:cNvPr>
          <p:cNvSpPr txBox="1"/>
          <p:nvPr/>
        </p:nvSpPr>
        <p:spPr>
          <a:xfrm>
            <a:off x="280447" y="304800"/>
            <a:ext cx="8534400" cy="55245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AGENDA </a:t>
            </a:r>
            <a:endParaRPr lang="en-US" sz="2800" b="0" i="0" u="none" strike="noStrike" baseline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n-US" sz="2800" b="1" i="0" u="sng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2021 OSE FACILITY DIRECTORS CONFERENCE </a:t>
            </a:r>
            <a:endParaRPr lang="en-US" sz="2800" b="0" i="0" u="sng" strike="noStrike" baseline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ts val="300"/>
              </a:spcBef>
            </a:pPr>
            <a:r>
              <a:rPr lang="en-US" sz="1800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WEDNESDAY, OCTOBER 20 </a:t>
            </a:r>
          </a:p>
          <a:p>
            <a:r>
              <a:rPr lang="en-US" sz="1800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TIME 	</a:t>
            </a: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	</a:t>
            </a:r>
            <a:r>
              <a:rPr lang="en-US" sz="1800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PROGRAM </a:t>
            </a: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							</a:t>
            </a:r>
            <a:r>
              <a:rPr lang="en-US" sz="1800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PRESENTER </a:t>
            </a: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	</a:t>
            </a:r>
          </a:p>
          <a:p>
            <a:pPr>
              <a:spcBef>
                <a:spcPts val="600"/>
              </a:spcBef>
            </a:pP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1:30 – 1:45 	Welcome and Conference Organization 	John White, State Engineer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												</a:t>
            </a: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Margaret Jordan, </a:t>
            </a:r>
            <a:r>
              <a:rPr lang="en-US" sz="1800" b="0" i="0" u="none" strike="noStrike" baseline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Dpty</a:t>
            </a: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 St </a:t>
            </a:r>
            <a:r>
              <a:rPr lang="en-US" sz="1800" b="0" i="0" u="none" strike="noStrike" baseline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Eng</a:t>
            </a:r>
            <a:endParaRPr lang="en-US" sz="1800" b="0" i="0" u="none" strike="noStrike" baseline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1:45 - 2:15 	Legislative Updates 					John White, State Engineer 	</a:t>
            </a:r>
          </a:p>
          <a:p>
            <a:pPr>
              <a:spcBef>
                <a:spcPts val="600"/>
              </a:spcBef>
            </a:pP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2:15 – 3:00 	From Approved A-1 to One-Year Warranty, </a:t>
            </a:r>
          </a:p>
          <a:p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			</a:t>
            </a: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what is the #1 challenge with the State </a:t>
            </a:r>
          </a:p>
          <a:p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			</a:t>
            </a: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construction procurement process 			Phil Gerald, </a:t>
            </a:r>
            <a:r>
              <a:rPr lang="en-US" sz="1800" b="0" i="0" u="none" strike="noStrike" baseline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Dpty</a:t>
            </a: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 St </a:t>
            </a:r>
            <a:r>
              <a:rPr lang="en-US" sz="1800" b="0" i="0" u="none" strike="noStrike" baseline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Eng</a:t>
            </a: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 	</a:t>
            </a:r>
          </a:p>
          <a:p>
            <a:pPr>
              <a:spcBef>
                <a:spcPts val="600"/>
              </a:spcBef>
            </a:pP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3:00 – 3:15 	Break 	</a:t>
            </a:r>
          </a:p>
          <a:p>
            <a:pPr>
              <a:spcBef>
                <a:spcPts val="600"/>
              </a:spcBef>
            </a:pP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3:15 – 3:45 	OSE Database Update 					Margaret Jordan, </a:t>
            </a:r>
            <a:r>
              <a:rPr lang="en-US" sz="1800" b="0" i="0" u="none" strike="noStrike" baseline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Dpty</a:t>
            </a: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 St </a:t>
            </a:r>
            <a:r>
              <a:rPr lang="en-US" sz="1800" b="0" i="0" u="none" strike="noStrike" baseline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Eng</a:t>
            </a:r>
            <a:endParaRPr lang="en-US" sz="1800" b="0" i="0" u="none" strike="noStrike" baseline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3:45 – 4:45 	Project Highlight – </a:t>
            </a:r>
          </a:p>
          <a:p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			</a:t>
            </a: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Clemson School of Business 				Clemson University 	</a:t>
            </a:r>
          </a:p>
          <a:p>
            <a:pPr>
              <a:spcBef>
                <a:spcPts val="600"/>
              </a:spcBef>
            </a:pP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5:00 – 6:30 	Reception in the Great Room at the Lodge 	Sponsored by ASPACO 	</a:t>
            </a:r>
          </a:p>
          <a:p>
            <a:pPr>
              <a:spcBef>
                <a:spcPts val="600"/>
              </a:spcBef>
            </a:pP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6:30 		Dinner Buffet provided at Lodge Restaurant 	</a:t>
            </a:r>
          </a:p>
        </p:txBody>
      </p:sp>
      <p:pic>
        <p:nvPicPr>
          <p:cNvPr id="6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644A6B52-8EDE-4742-8738-38171B7E2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3238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2E56A9E-B5F2-4AD3-8315-B785BAC2D47E}"/>
              </a:ext>
            </a:extLst>
          </p:cNvPr>
          <p:cNvSpPr txBox="1"/>
          <p:nvPr/>
        </p:nvSpPr>
        <p:spPr>
          <a:xfrm>
            <a:off x="76200" y="42421"/>
            <a:ext cx="9067800" cy="6024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AGENDA </a:t>
            </a:r>
            <a:endParaRPr lang="en-US" sz="2800" b="0" i="0" u="none" strike="noStrike" baseline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n-US" sz="2800" b="1" i="0" u="sng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2021 OSE FACILITY DIRECTORS CONFERENCE </a:t>
            </a:r>
            <a:endParaRPr lang="en-US" sz="2800" b="0" i="0" u="sng" strike="noStrike" baseline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ts val="300"/>
              </a:spcBef>
            </a:pPr>
            <a:r>
              <a:rPr lang="en-US" sz="1800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THURSDAY, OCTOBER 21 </a:t>
            </a:r>
          </a:p>
          <a:p>
            <a:pPr>
              <a:spcBef>
                <a:spcPts val="600"/>
              </a:spcBef>
            </a:pPr>
            <a:r>
              <a:rPr lang="en-US" sz="1800" b="1" i="0" u="sng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TIME </a:t>
            </a:r>
            <a:r>
              <a:rPr lang="en-US" sz="1800" b="1" i="0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	</a:t>
            </a:r>
            <a:r>
              <a:rPr lang="en-US" sz="1800" b="0" i="0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	</a:t>
            </a:r>
            <a:r>
              <a:rPr lang="en-US" sz="1800" b="1" i="0" u="sng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PROGRAM </a:t>
            </a:r>
            <a:r>
              <a:rPr lang="en-US" sz="1800" b="0" i="0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							</a:t>
            </a:r>
            <a:r>
              <a:rPr lang="en-US" sz="1800" b="1" i="0" u="sng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PRESENTER </a:t>
            </a:r>
            <a:r>
              <a:rPr lang="en-US" sz="1800" b="0" i="0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				</a:t>
            </a:r>
          </a:p>
          <a:p>
            <a:pPr>
              <a:spcBef>
                <a:spcPts val="300"/>
              </a:spcBef>
            </a:pPr>
            <a:r>
              <a:rPr lang="en-US" sz="16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8:30–9:15 		Small Purchases 						Perry Derrick, OSE Project Manager 	</a:t>
            </a:r>
          </a:p>
          <a:p>
            <a:pPr>
              <a:spcBef>
                <a:spcPts val="300"/>
              </a:spcBef>
            </a:pPr>
            <a:r>
              <a:rPr lang="en-US" sz="16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9:15–10:15 	The Koger Amendment – What it says</a:t>
            </a:r>
          </a:p>
          <a:p>
            <a:r>
              <a:rPr lang="en-US" sz="16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			and what it means 						Dixon Robertson, SFAA Legal Counsel </a:t>
            </a:r>
          </a:p>
          <a:p>
            <a:pPr>
              <a:spcBef>
                <a:spcPts val="300"/>
              </a:spcBef>
            </a:pPr>
            <a:r>
              <a:rPr lang="en-US" sz="16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10:15–10:30 	Break 	</a:t>
            </a:r>
          </a:p>
          <a:p>
            <a:pPr>
              <a:spcBef>
                <a:spcPts val="300"/>
              </a:spcBef>
            </a:pPr>
            <a:r>
              <a:rPr lang="en-US" sz="16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10:30–11:00 	Sole Source vs. Brand Name Only 	</a:t>
            </a:r>
          </a:p>
          <a:p>
            <a:r>
              <a:rPr lang="en-US" sz="1600" dirty="0">
                <a:solidFill>
                  <a:srgbClr val="FFFF00"/>
                </a:solidFill>
                <a:latin typeface="Times New Roman" panose="02020603050405020304" pitchFamily="18" charset="0"/>
              </a:rPr>
              <a:t>			</a:t>
            </a:r>
            <a:r>
              <a:rPr lang="en-US" sz="16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Specification 							Jim McVey, OSE Project Manager 	</a:t>
            </a:r>
          </a:p>
          <a:p>
            <a:pPr>
              <a:spcBef>
                <a:spcPts val="300"/>
              </a:spcBef>
            </a:pPr>
            <a:r>
              <a:rPr lang="en-US" sz="16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11:00–12:00 	Using the IEBC while doing Deferred</a:t>
            </a:r>
          </a:p>
          <a:p>
            <a:r>
              <a:rPr lang="en-US" sz="1600" dirty="0">
                <a:solidFill>
                  <a:srgbClr val="FFFF00"/>
                </a:solidFill>
                <a:latin typeface="Times New Roman" panose="02020603050405020304" pitchFamily="18" charset="0"/>
              </a:rPr>
              <a:t>			</a:t>
            </a:r>
            <a:r>
              <a:rPr lang="en-US" sz="16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Maintenance 							Clint Burdett, OSE Project Manager 	</a:t>
            </a:r>
          </a:p>
          <a:p>
            <a:pPr>
              <a:spcBef>
                <a:spcPts val="300"/>
              </a:spcBef>
            </a:pPr>
            <a:r>
              <a:rPr lang="en-US" sz="16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12:00–1:00 	Lunch provided at Barn 	</a:t>
            </a:r>
          </a:p>
          <a:p>
            <a:pPr>
              <a:spcBef>
                <a:spcPts val="300"/>
              </a:spcBef>
            </a:pPr>
            <a:r>
              <a:rPr lang="en-US" sz="16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1:00–1:45 		State Contracts Related to Construction		Stacy Adams, Dir. of  Statewide Sourcing </a:t>
            </a:r>
          </a:p>
          <a:p>
            <a:pPr>
              <a:spcBef>
                <a:spcPts val="300"/>
              </a:spcBef>
            </a:pPr>
            <a:r>
              <a:rPr lang="en-US" sz="16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1:45–3:00 		Roundtable Discussion – Alternative Delivery</a:t>
            </a:r>
          </a:p>
          <a:p>
            <a:r>
              <a:rPr lang="en-US" sz="1600" dirty="0">
                <a:solidFill>
                  <a:srgbClr val="FFFF00"/>
                </a:solidFill>
                <a:latin typeface="Times New Roman" panose="02020603050405020304" pitchFamily="18" charset="0"/>
              </a:rPr>
              <a:t>			</a:t>
            </a:r>
            <a:r>
              <a:rPr lang="en-US" sz="16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Methods (CM-R, Design-Build, </a:t>
            </a:r>
            <a:r>
              <a:rPr lang="en-US" sz="1600" b="0" i="0" u="none" strike="noStrike" baseline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DBx</a:t>
            </a:r>
            <a:r>
              <a:rPr lang="en-US" sz="16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) 			Facilitators: P. Gerald, M. Jordan 	</a:t>
            </a:r>
          </a:p>
          <a:p>
            <a:pPr>
              <a:spcBef>
                <a:spcPts val="300"/>
              </a:spcBef>
            </a:pPr>
            <a:r>
              <a:rPr lang="en-US" sz="16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3:00–3:15 		Break 	</a:t>
            </a:r>
          </a:p>
          <a:p>
            <a:pPr>
              <a:spcBef>
                <a:spcPts val="300"/>
              </a:spcBef>
            </a:pPr>
            <a:r>
              <a:rPr lang="en-US" sz="16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3:15–4:15 		Task Order Contracts – How are they Working 	Phil Gerald, Deputy State Engineer 	</a:t>
            </a:r>
          </a:p>
          <a:p>
            <a:pPr>
              <a:spcBef>
                <a:spcPts val="300"/>
              </a:spcBef>
            </a:pPr>
            <a:r>
              <a:rPr lang="en-US" sz="16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6:30 			Dinner provided at Lodge Restaurant-Bordeaux Room 	</a:t>
            </a:r>
          </a:p>
          <a:p>
            <a:pPr>
              <a:spcBef>
                <a:spcPts val="600"/>
              </a:spcBef>
            </a:pPr>
            <a:r>
              <a:rPr lang="en-US" sz="16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	</a:t>
            </a:r>
          </a:p>
        </p:txBody>
      </p:sp>
      <p:pic>
        <p:nvPicPr>
          <p:cNvPr id="6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644A6B52-8EDE-4742-8738-38171B7E2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0229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2E56A9E-B5F2-4AD3-8315-B785BAC2D47E}"/>
              </a:ext>
            </a:extLst>
          </p:cNvPr>
          <p:cNvSpPr txBox="1"/>
          <p:nvPr/>
        </p:nvSpPr>
        <p:spPr>
          <a:xfrm>
            <a:off x="304800" y="685800"/>
            <a:ext cx="8534400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AGENDA </a:t>
            </a:r>
            <a:endParaRPr lang="en-US" sz="2800" b="0" i="0" u="none" strike="noStrike" baseline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en-US" sz="2800" b="1" i="0" u="sng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2021 OSE FACILITY DIRECTORS CONFERENCE </a:t>
            </a:r>
            <a:endParaRPr lang="en-US" sz="2800" b="0" i="0" u="sng" strike="noStrike" baseline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en-US" sz="1800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FRIDAY, OCTOBER 20 </a:t>
            </a:r>
          </a:p>
          <a:p>
            <a:r>
              <a:rPr lang="en-US" sz="1800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TIME 	</a:t>
            </a: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	</a:t>
            </a:r>
            <a:r>
              <a:rPr lang="en-US" sz="1800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PROGRAM </a:t>
            </a: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								</a:t>
            </a:r>
            <a:r>
              <a:rPr lang="en-US" sz="1800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PRESENTER </a:t>
            </a: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	</a:t>
            </a:r>
          </a:p>
          <a:p>
            <a:pPr>
              <a:spcBef>
                <a:spcPts val="600"/>
              </a:spcBef>
            </a:pPr>
            <a:r>
              <a:rPr lang="en-US" sz="20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 7:00-9:30 	Breakfast provided at Lodge Restaurant</a:t>
            </a:r>
          </a:p>
          <a:p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			</a:t>
            </a:r>
            <a:r>
              <a:rPr lang="en-US" sz="20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 &amp; Hotel Check Out 	</a:t>
            </a:r>
          </a:p>
          <a:p>
            <a:pPr>
              <a:spcBef>
                <a:spcPts val="600"/>
              </a:spcBef>
            </a:pPr>
            <a:r>
              <a:rPr lang="en-US" sz="20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9:30–10:30 	Procurement Code:</a:t>
            </a:r>
          </a:p>
          <a:p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			</a:t>
            </a:r>
            <a:r>
              <a:rPr lang="en-US" sz="20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 Article 5 vs. Articles 9 &amp; 10 				John White 	</a:t>
            </a:r>
          </a:p>
          <a:p>
            <a:pPr>
              <a:spcBef>
                <a:spcPts val="600"/>
              </a:spcBef>
            </a:pPr>
            <a:r>
              <a:rPr lang="en-US" sz="20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10:30–10:45 	Break 	</a:t>
            </a:r>
          </a:p>
          <a:p>
            <a:pPr>
              <a:spcBef>
                <a:spcPts val="600"/>
              </a:spcBef>
            </a:pPr>
            <a:r>
              <a:rPr lang="en-US" sz="20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10:45–11:45 	Issues &amp; Initiatives –</a:t>
            </a:r>
          </a:p>
          <a:p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			</a:t>
            </a:r>
            <a:r>
              <a:rPr lang="en-US" sz="20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 Follow-up on #1 Challenge		 		Phil Gerald &amp; OSE 	</a:t>
            </a:r>
          </a:p>
          <a:p>
            <a:pPr>
              <a:spcBef>
                <a:spcPts val="600"/>
              </a:spcBef>
            </a:pPr>
            <a:r>
              <a:rPr lang="en-US" sz="20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11:45–12:00 	Wrap up/Closing 	John White, State Engineer </a:t>
            </a:r>
            <a:r>
              <a:rPr lang="en-US" sz="1800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	</a:t>
            </a:r>
          </a:p>
        </p:txBody>
      </p:sp>
      <p:pic>
        <p:nvPicPr>
          <p:cNvPr id="6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644A6B52-8EDE-4742-8738-38171B7E2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1413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1896</TotalTime>
  <Words>666</Words>
  <Application>Microsoft Office PowerPoint</Application>
  <PresentationFormat>On-screen Show (4:3)</PresentationFormat>
  <Paragraphs>56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Bookman Old Style</vt:lpstr>
      <vt:lpstr>Calibri</vt:lpstr>
      <vt:lpstr>Rockwell</vt:lpstr>
      <vt:lpstr>Times New Roman</vt:lpstr>
      <vt:lpstr>Damask</vt:lpstr>
      <vt:lpstr>WELCOME  to the 2021 OSE  Facility Directors Conference   Hickory Knob State Park October 20-22, 2021</vt:lpstr>
      <vt:lpstr>GENERAL INFORMATION</vt:lpstr>
      <vt:lpstr>PowerPoint Presentation</vt:lpstr>
      <vt:lpstr>PowerPoint Presentation</vt:lpstr>
      <vt:lpstr>PowerPoint Presentation</vt:lpstr>
    </vt:vector>
  </TitlesOfParts>
  <Company>SC Budget and Control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Salley</dc:creator>
  <cp:lastModifiedBy>Jordan, Margaret</cp:lastModifiedBy>
  <cp:revision>55</cp:revision>
  <cp:lastPrinted>2021-10-19T21:10:37Z</cp:lastPrinted>
  <dcterms:created xsi:type="dcterms:W3CDTF">2017-01-04T15:27:13Z</dcterms:created>
  <dcterms:modified xsi:type="dcterms:W3CDTF">2021-10-19T21:10:49Z</dcterms:modified>
</cp:coreProperties>
</file>