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90" r:id="rId3"/>
    <p:sldId id="260" r:id="rId4"/>
    <p:sldId id="261" r:id="rId5"/>
    <p:sldId id="262" r:id="rId6"/>
    <p:sldId id="263" r:id="rId7"/>
    <p:sldId id="267" r:id="rId8"/>
    <p:sldId id="269" r:id="rId9"/>
    <p:sldId id="270" r:id="rId10"/>
    <p:sldId id="289" r:id="rId11"/>
    <p:sldId id="273" r:id="rId12"/>
    <p:sldId id="275" r:id="rId13"/>
    <p:sldId id="27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>
      <p:cViewPr varScale="1">
        <p:scale>
          <a:sx n="81" d="100"/>
          <a:sy n="81" d="100"/>
        </p:scale>
        <p:origin x="1483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E3B9E-B71A-4417-B7F5-3D8CD7FFEEED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90AF5-9850-45D7-8D7E-2EF5EADE0F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4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‘Public funds’ means any money or property owned by the 14 State or a political subdivision thereof, regardless of form and 15 whether in specie or otherwise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to handle open and unopened bids/proposals – Dispose of unopened bids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26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Justification for Brand Name Specification – MMO#139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690AF5-9850-45D7-8D7E-2EF5EADE0F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7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AAEB-DA85-4818-960B-FBD7BFD67089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197CF-0FC0-4B4D-B007-B9D4395F4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0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EE16F-698C-40C0-8D9D-0A025037E907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DEF01-5A29-4BEA-B5DB-1914DD2BF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0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5AB9-E638-4D9C-B515-9867734CBD5B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72044-B977-4D82-9F48-5D621D5525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50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50A0E-3017-4582-8E99-73507D18BA5C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671BA-1F99-44D2-82F5-C1C3FD8A8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6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03FA1-1233-4921-A8F1-545BFC36891E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B9928-F0BC-468E-9CEB-25667C0F1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8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F3BE5-2942-4AC8-87E1-FB5A682735F0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33087-A886-4906-9A5D-19438732E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5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6015B-D744-48DD-9411-E7745B204324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229A2-96E3-4B63-B347-4C88CF996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9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80B73-D295-4A56-BBE8-3F5711D4BD01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4FB9B-10DD-4C17-87F4-1D0EDB225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2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58EC-D6A1-4A8B-96DC-08E57C851F6C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7DF3A-1ADC-4FA6-89BB-9B614B007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1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45A96-ACFE-4EBE-815A-C7DA78423D33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68DC8-BF1B-4CCB-99A5-44F240916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5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9F420-89DC-42B6-801E-814FD0343476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7A5D7-9087-466A-8F71-047772C82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7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CF6220-07A9-4698-90D7-035D41DE57A5}" type="datetimeFigureOut">
              <a:rPr lang="en-US"/>
              <a:pPr>
                <a:defRPr/>
              </a:pPr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5539E5-E3D2-483F-A4AD-45BCE4589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C:\Users\dbsalley\AppData\Local\Microsoft\Windows\Temporary Internet Files\Content.Outlook\2GRG58NI\PPBanner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9313"/>
            <a:ext cx="91440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2"/>
                </a:solidFill>
              </a:rPr>
              <a:t>PROCUREMENT CODE UPDATES</a:t>
            </a:r>
            <a:br>
              <a:rPr lang="en-US" altLang="en-US" dirty="0">
                <a:solidFill>
                  <a:schemeClr val="tx2"/>
                </a:solidFill>
              </a:rPr>
            </a:br>
            <a:r>
              <a:rPr lang="en-US" altLang="en-US" dirty="0">
                <a:solidFill>
                  <a:schemeClr val="tx2"/>
                </a:solidFill>
              </a:rPr>
              <a:t>2019 Act 41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10000"/>
            <a:ext cx="6400800" cy="12954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John St. C. White, PE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Materials Management Officer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C104E8-7957-43E3-82D6-5217F0A92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F497D"/>
                </a:solidFill>
              </a:rPr>
              <a:t>New §11-35-2050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3E06FB1-4C89-477D-A53E-863116889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Contract term requiring state to indemnify is void ab-initio</a:t>
            </a:r>
          </a:p>
          <a:p>
            <a:r>
              <a:rPr lang="en-US" dirty="0">
                <a:solidFill>
                  <a:schemeClr val="tx2"/>
                </a:solidFill>
              </a:rPr>
              <a:t>All contracts must be governed by SC law</a:t>
            </a:r>
          </a:p>
          <a:p>
            <a:r>
              <a:rPr lang="en-US" dirty="0">
                <a:solidFill>
                  <a:schemeClr val="tx2"/>
                </a:solidFill>
              </a:rPr>
              <a:t>Exclusive venue for any dispute is in SC</a:t>
            </a:r>
          </a:p>
          <a:p>
            <a:r>
              <a:rPr lang="en-US" dirty="0">
                <a:solidFill>
                  <a:schemeClr val="tx2"/>
                </a:solidFill>
              </a:rPr>
              <a:t>Contract with terms and conditions contrary to forgoing is enforceable as if it did not contain such terms and conditions</a:t>
            </a:r>
          </a:p>
        </p:txBody>
      </p:sp>
    </p:spTree>
    <p:extLst>
      <p:ext uri="{BB962C8B-B14F-4D97-AF65-F5344CB8AC3E}">
        <p14:creationId xmlns:p14="http://schemas.microsoft.com/office/powerpoint/2010/main" val="1408578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2"/>
                </a:solidFill>
              </a:rPr>
              <a:t>Competitive Sealed Bidding – Construction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§11-35-3020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Subcontractor Listing</a:t>
            </a:r>
          </a:p>
        </p:txBody>
      </p:sp>
    </p:spTree>
    <p:extLst>
      <p:ext uri="{BB962C8B-B14F-4D97-AF65-F5344CB8AC3E}">
        <p14:creationId xmlns:p14="http://schemas.microsoft.com/office/powerpoint/2010/main" val="1814130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Bid Security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rgbClr val="1F497D"/>
                </a:solidFill>
              </a:rPr>
              <a:t>§11-35-3030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49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Right to Protest Award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§11-35-4210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00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4EBD8F45-72D7-49EB-952B-9661824616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11043138" cy="598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6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Definitions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§11-35-310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Business Day</a:t>
            </a:r>
          </a:p>
          <a:p>
            <a:r>
              <a:rPr lang="en-US" dirty="0">
                <a:solidFill>
                  <a:schemeClr val="tx2"/>
                </a:solidFill>
              </a:rPr>
              <a:t>Day</a:t>
            </a:r>
          </a:p>
          <a:p>
            <a:r>
              <a:rPr lang="en-US" dirty="0">
                <a:solidFill>
                  <a:schemeClr val="tx2"/>
                </a:solidFill>
              </a:rPr>
              <a:t>Public Funds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81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7526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Public Access to Public Information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§11-35-410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 Award – Reg. 19-445.2045(C)</a:t>
            </a:r>
          </a:p>
          <a:p>
            <a:r>
              <a:rPr lang="en-US" dirty="0">
                <a:solidFill>
                  <a:schemeClr val="tx2"/>
                </a:solidFill>
              </a:rPr>
              <a:t>Confidential Information in a Solicitation – Reg. 19-445.2010(I)</a:t>
            </a:r>
          </a:p>
          <a:p>
            <a:r>
              <a:rPr lang="en-US" dirty="0">
                <a:solidFill>
                  <a:schemeClr val="tx2"/>
                </a:solidFill>
              </a:rPr>
              <a:t>5 Days to respond to FOIA received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During Protest Period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From someone with right to protest award</a:t>
            </a:r>
          </a:p>
        </p:txBody>
      </p:sp>
    </p:spTree>
    <p:extLst>
      <p:ext uri="{BB962C8B-B14F-4D97-AF65-F5344CB8AC3E}">
        <p14:creationId xmlns:p14="http://schemas.microsoft.com/office/powerpoint/2010/main" val="15650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Exemptions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§11-35-710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Acquisition of Construction by Eleemosynary Corporation with Conditions 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See §11-35-40(4)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79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Procurement Authority/Certification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§11-35-1210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Base Authority</a:t>
            </a:r>
          </a:p>
          <a:p>
            <a:r>
              <a:rPr lang="en-US" dirty="0">
                <a:solidFill>
                  <a:schemeClr val="tx2"/>
                </a:solidFill>
              </a:rPr>
              <a:t>Division Director Authority to Certify – Reg. 19-445.2020(B) </a:t>
            </a:r>
          </a:p>
        </p:txBody>
      </p:sp>
    </p:spTree>
    <p:extLst>
      <p:ext uri="{BB962C8B-B14F-4D97-AF65-F5344CB8AC3E}">
        <p14:creationId xmlns:p14="http://schemas.microsoft.com/office/powerpoint/2010/main" val="2042300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Competitive Negotiations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§11-35-1535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Reg 19-445.2099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69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Sole Source Procurement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§11-35-1560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Advertising </a:t>
            </a:r>
          </a:p>
        </p:txBody>
      </p:sp>
    </p:spTree>
    <p:extLst>
      <p:ext uri="{BB962C8B-B14F-4D97-AF65-F5344CB8AC3E}">
        <p14:creationId xmlns:p14="http://schemas.microsoft.com/office/powerpoint/2010/main" val="749474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Emergency Procurement</a:t>
            </a:r>
            <a:br>
              <a:rPr lang="en-US" dirty="0">
                <a:solidFill>
                  <a:schemeClr val="tx2"/>
                </a:solidFill>
              </a:rPr>
            </a:br>
            <a:r>
              <a:rPr lang="en-US" dirty="0">
                <a:solidFill>
                  <a:schemeClr val="tx2"/>
                </a:solidFill>
              </a:rPr>
              <a:t>§11-35-1570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Advertising</a:t>
            </a:r>
          </a:p>
        </p:txBody>
      </p:sp>
    </p:spTree>
    <p:extLst>
      <p:ext uri="{BB962C8B-B14F-4D97-AF65-F5344CB8AC3E}">
        <p14:creationId xmlns:p14="http://schemas.microsoft.com/office/powerpoint/2010/main" val="2734826484"/>
      </p:ext>
    </p:extLst>
  </p:cSld>
  <p:clrMapOvr>
    <a:masterClrMapping/>
  </p:clrMapOvr>
</p:sld>
</file>

<file path=ppt/theme/theme1.xml><?xml version="1.0" encoding="utf-8"?>
<a:theme xmlns:a="http://schemas.openxmlformats.org/drawingml/2006/main" name="DPS PP template 01051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DPS PP Template 010517</Template>
  <TotalTime>378</TotalTime>
  <Words>220</Words>
  <Application>Microsoft Office PowerPoint</Application>
  <PresentationFormat>On-screen Show (4:3)</PresentationFormat>
  <Paragraphs>39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DPS PP template 010517</vt:lpstr>
      <vt:lpstr>PROCUREMENT CODE UPDATES 2019 Act 41</vt:lpstr>
      <vt:lpstr>PowerPoint Presentation</vt:lpstr>
      <vt:lpstr>Definitions §11-35-310</vt:lpstr>
      <vt:lpstr>Public Access to Public Information §11-35-410 </vt:lpstr>
      <vt:lpstr>Exemptions §11-35-710</vt:lpstr>
      <vt:lpstr>Procurement Authority/Certification §11-35-1210</vt:lpstr>
      <vt:lpstr>Competitive Negotiations §11-35-1535 Reg 19-445.2099</vt:lpstr>
      <vt:lpstr>Sole Source Procurement §11-35-1560</vt:lpstr>
      <vt:lpstr>Emergency Procurement §11-35-1570</vt:lpstr>
      <vt:lpstr>New §11-35-2050</vt:lpstr>
      <vt:lpstr>Competitive Sealed Bidding – Construction §11-35-3020</vt:lpstr>
      <vt:lpstr>Bid Security §11-35-3030</vt:lpstr>
      <vt:lpstr>Right to Protest Award §11-35-4210</vt:lpstr>
    </vt:vector>
  </TitlesOfParts>
  <Company>SC Budget and Control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John</dc:creator>
  <cp:lastModifiedBy>White, John</cp:lastModifiedBy>
  <cp:revision>30</cp:revision>
  <dcterms:created xsi:type="dcterms:W3CDTF">2019-04-26T19:46:36Z</dcterms:created>
  <dcterms:modified xsi:type="dcterms:W3CDTF">2019-10-28T12:32:58Z</dcterms:modified>
</cp:coreProperties>
</file>